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GB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GB" sz="1200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GB" sz="1200" dirty="0"/>
          </a:p>
        </p:txBody>
      </p:sp>
      <p:sp>
        <p:nvSpPr>
          <p:cNvPr id="5124" name="幻灯片图像占位符 512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512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GB" sz="1200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GB" sz="1200" dirty="0"/>
            </a:fld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80" name="图片 3079" descr="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标题 3074"/>
          <p:cNvSpPr>
            <a:spLocks noGrp="1"/>
          </p:cNvSpPr>
          <p:nvPr>
            <p:ph type="ctrTitle"/>
          </p:nvPr>
        </p:nvSpPr>
        <p:spPr>
          <a:xfrm>
            <a:off x="1692275" y="2538413"/>
            <a:ext cx="6407150" cy="8905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3076" name="副标题 3075"/>
          <p:cNvSpPr>
            <a:spLocks noGrp="1"/>
          </p:cNvSpPr>
          <p:nvPr>
            <p:ph type="subTitle" idx="1"/>
          </p:nvPr>
        </p:nvSpPr>
        <p:spPr>
          <a:xfrm>
            <a:off x="1692275" y="3402013"/>
            <a:ext cx="6400800" cy="792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>
              <a:defRPr i="1">
                <a:solidFill>
                  <a:schemeClr val="bg1"/>
                </a:solidFill>
              </a:defRPr>
            </a:lvl1pPr>
            <a:lvl2pPr marL="457200" lvl="1" indent="0" algn="ctr">
              <a:defRPr i="1">
                <a:solidFill>
                  <a:schemeClr val="bg1"/>
                </a:solidFill>
              </a:defRPr>
            </a:lvl2pPr>
            <a:lvl3pPr marL="914400" lvl="2" indent="0" algn="ctr">
              <a:buNone/>
              <a:defRPr i="1">
                <a:solidFill>
                  <a:schemeClr val="bg1"/>
                </a:solidFill>
              </a:defRPr>
            </a:lvl3pPr>
            <a:lvl4pPr marL="1371600" lvl="3" indent="0" algn="ctr">
              <a:buNone/>
              <a:defRPr i="1">
                <a:solidFill>
                  <a:schemeClr val="bg1"/>
                </a:solidFill>
              </a:defRPr>
            </a:lvl4pPr>
            <a:lvl5pPr marL="1828800" lvl="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3077" name="日期占位符 3076"/>
          <p:cNvSpPr>
            <a:spLocks noGrp="1"/>
          </p:cNvSpPr>
          <p:nvPr>
            <p:ph type="dt" sz="half" idx="2"/>
          </p:nvPr>
        </p:nvSpPr>
        <p:spPr>
          <a:xfrm>
            <a:off x="179388" y="6597650"/>
            <a:ext cx="2133600" cy="123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3"/>
          </p:nvPr>
        </p:nvSpPr>
        <p:spPr>
          <a:xfrm>
            <a:off x="2411413" y="6597650"/>
            <a:ext cx="2895600" cy="123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4"/>
          </p:nvPr>
        </p:nvSpPr>
        <p:spPr>
          <a:xfrm>
            <a:off x="5435600" y="6597650"/>
            <a:ext cx="2133600" cy="123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fld id="{9A0DB2DC-4C9A-4742-B13C-FB6460FD3503}" type="slidenum">
              <a:rPr lang="en-GB" dirty="0">
                <a:solidFill>
                  <a:schemeClr val="bg1"/>
                </a:solidFill>
              </a:rPr>
            </a:fld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65113"/>
            <a:ext cx="2057400" cy="5602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65113"/>
            <a:ext cx="6052930" cy="5602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504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341438"/>
            <a:ext cx="4032504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31" name="图片 1030" descr="Te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79388" y="6597650"/>
            <a:ext cx="2133600" cy="123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800"/>
            </a:lvl1pPr>
          </a:lstStyle>
          <a:p>
            <a:pPr lvl="0"/>
            <a:endParaRPr lang="en-GB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2411413" y="6597650"/>
            <a:ext cx="2895600" cy="123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800"/>
            </a:lvl1pPr>
          </a:lstStyle>
          <a:p>
            <a:pPr lvl="0"/>
            <a:endParaRPr lang="en-GB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5435600" y="6597650"/>
            <a:ext cx="2133600" cy="123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800"/>
            </a:lvl1pPr>
          </a:lstStyle>
          <a:p>
            <a:pPr lvl="0"/>
            <a:fld id="{9A0DB2DC-4C9A-4742-B13C-FB6460FD3503}" type="slidenum">
              <a:rPr lang="en-GB" dirty="0"/>
            </a:fld>
            <a:endParaRPr lang="en-GB" dirty="0"/>
          </a:p>
        </p:txBody>
      </p:sp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590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media" Target="file:///F:\FDownload\0001.&#20013;&#22269;&#32593;&#32476;&#30005;&#35270;&#21488;-&#12298;&#22269;&#23453;&#26723;&#26696;&#12299;%2020130726%20&#20256;&#22855;&#8212;&#8212;&#26103;&#19990;&#23453;&#40718;&#27785;&#28014;&#35760;-0003.mp4" TargetMode="External"/><Relationship Id="rId7" Type="http://schemas.openxmlformats.org/officeDocument/2006/relationships/video" Target="file:///F:\FDownload\0001.&#20013;&#22269;&#32593;&#32476;&#30005;&#35270;&#21488;-&#12298;&#22269;&#23453;&#26723;&#26696;&#12299;%2020130726%20&#20256;&#22855;&#8212;&#8212;&#26103;&#19990;&#23453;&#40718;&#27785;&#28014;&#35760;-0003.mp4" TargetMode="External"/><Relationship Id="rId6" Type="http://schemas.openxmlformats.org/officeDocument/2006/relationships/image" Target="../media/image11.png"/><Relationship Id="rId5" Type="http://schemas.microsoft.com/office/2007/relationships/media" Target="file:///F:\FDownload\0001.&#20013;&#22269;&#32593;&#32476;&#30005;&#35270;&#21488;-&#12298;&#22269;&#23453;&#26723;&#26696;&#12299;%2020130726%20&#20256;&#22855;&#8212;&#8212;&#26103;&#19990;&#23453;&#40718;&#27785;&#28014;&#35760;-0002.mp4" TargetMode="External"/><Relationship Id="rId4" Type="http://schemas.openxmlformats.org/officeDocument/2006/relationships/video" Target="file:///F:\FDownload\0001.&#20013;&#22269;&#32593;&#32476;&#30005;&#35270;&#21488;-&#12298;&#22269;&#23453;&#26723;&#26696;&#12299;%2020130726%20&#20256;&#22855;&#8212;&#8212;&#26103;&#19990;&#23453;&#40718;&#27785;&#28014;&#35760;-0002.mp4" TargetMode="External"/><Relationship Id="rId3" Type="http://schemas.openxmlformats.org/officeDocument/2006/relationships/image" Target="../media/image10.png"/><Relationship Id="rId2" Type="http://schemas.microsoft.com/office/2007/relationships/media" Target="file:///F:\FDownload\0001.&#20013;&#22269;&#32593;&#32476;&#30005;&#35270;&#21488;-&#12298;&#22269;&#23453;&#26723;&#26696;&#12299;%2020130726%20&#20256;&#22855;&#8212;&#8212;&#26103;&#19990;&#23453;&#40718;&#27785;&#28014;&#35760;-0001.mp4" TargetMode="External"/><Relationship Id="rId10" Type="http://schemas.openxmlformats.org/officeDocument/2006/relationships/slideLayout" Target="../slideLayouts/slideLayout6.xml"/><Relationship Id="rId1" Type="http://schemas.openxmlformats.org/officeDocument/2006/relationships/video" Target="file:///F:\FDownload\0001.&#20013;&#22269;&#32593;&#32476;&#30005;&#35270;&#21488;-&#12298;&#22269;&#23453;&#26723;&#26696;&#12299;%2020130726%20&#20256;&#22855;&#8212;&#8212;&#26103;&#19990;&#23453;&#40718;&#27785;&#28014;&#35760;-0001.mp4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microsoft.com/office/2007/relationships/media" Target="file:///E:\&#37011;&#20255;&#26631;%20-%20&#22826;&#26497;%20-%20&#21152;&#38271;&#29256;&#32431;&#38899;&#20048;.mp3" TargetMode="External"/><Relationship Id="rId1" Type="http://schemas.openxmlformats.org/officeDocument/2006/relationships/audio" Target="file:///E:\&#37011;&#20255;&#26631;%20-%20&#22826;&#26497;%20-%20&#21152;&#38271;&#29256;&#32431;&#38899;&#20048;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microsoft.com/office/2007/relationships/media" Target="file:///F:\FDownload\0001.&#20013;&#22269;&#32593;&#32476;&#30005;&#35270;&#21488;-&#12298;&#22269;&#23453;&#26723;&#26696;&#12299;%2020120410%20&#33310;&#36424;&#32441;&#24425;&#38518;&#30406;-0001.mp4" TargetMode="External"/><Relationship Id="rId1" Type="http://schemas.openxmlformats.org/officeDocument/2006/relationships/video" Target="file:///F:\FDownload\0001.&#20013;&#22269;&#32593;&#32476;&#30005;&#35270;&#21488;-&#12298;&#22269;&#23453;&#26723;&#26696;&#12299;%2020120410%20&#33310;&#36424;&#32441;&#24425;&#38518;&#30406;-0001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microsoft.com/office/2007/relationships/media" Target="file:///F:\FDownload\0001.&#20013;&#22269;&#32593;&#32476;&#30005;&#35270;&#21488;-&#12298;&#22269;&#23453;&#26723;&#26696;&#12299;%2020140715%20&#20256;&#22855;&#8212;&#22235;&#32650;&#26041;&#23562;&#21382;&#38505;&#35760;-0001.mp4" TargetMode="External"/><Relationship Id="rId1" Type="http://schemas.openxmlformats.org/officeDocument/2006/relationships/video" Target="file:///F:\FDownload\0001.&#20013;&#22269;&#32593;&#32476;&#30005;&#35270;&#21488;-&#12298;&#22269;&#23453;&#26723;&#26696;&#12299;%2020140715%20&#20256;&#22855;&#8212;&#22235;&#32650;&#26041;&#23562;&#21382;&#38505;&#35760;-0001.mp4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" y="734060"/>
            <a:ext cx="8280400" cy="654050"/>
          </a:xfrm>
        </p:spPr>
        <p:txBody>
          <a:bodyPr/>
          <a:p>
            <a:r>
              <a:rPr lang="zh-CN" alt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第</a:t>
            </a:r>
            <a:r>
              <a:rPr lang="en-US" altLang="zh-C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课异彩纷呈的中国古代雕塑、工艺和建筑</a:t>
            </a:r>
            <a:endParaRPr lang="zh-CN" altLang="en-US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80808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9080" y="2312670"/>
            <a:ext cx="7886700" cy="749300"/>
          </a:xfrm>
        </p:spPr>
        <p:txBody>
          <a:bodyPr/>
          <a:p>
            <a:pPr algn="ctr"/>
            <a:r>
              <a:rPr lang="zh-CN" alt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课时   中国古代工艺</a:t>
            </a:r>
            <a:endParaRPr lang="zh-CN" alt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80808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6436" t="18418" r="16302" b="8932"/>
          <a:stretch>
            <a:fillRect/>
          </a:stretch>
        </p:blipFill>
        <p:spPr>
          <a:xfrm>
            <a:off x="6059805" y="264795"/>
            <a:ext cx="2960370" cy="4254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69990" y="4519295"/>
            <a:ext cx="2540000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乾隆粉彩九桃天球瓶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457200"/>
            <a:ext cx="5384800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天球瓶</a:t>
            </a:r>
            <a:r>
              <a:rPr lang="zh-CN" altLang="en-US"/>
              <a:t>造型始于明永乐时期，雍正、乾隆时再度盛行，是雍正、乾隆官窑的标准器物。而绘九桃，只有乾隆官窑最具代表性。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桃</a:t>
            </a:r>
            <a:r>
              <a:rPr lang="zh-CN" altLang="en-US"/>
              <a:t>在中国传统文化中是一种吉祥之物。传说桃木可驱鬼，桃实食之则可延年益寿，遂成为长寿的象征。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415" y="3083560"/>
            <a:ext cx="5915660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"</a:t>
            </a:r>
            <a:r>
              <a:rPr lang="zh-CN" altLang="en-US" b="1">
                <a:solidFill>
                  <a:srgbClr val="FF0000"/>
                </a:solidFill>
              </a:rPr>
              <a:t>九</a:t>
            </a:r>
            <a:r>
              <a:rPr lang="zh-CN" altLang="en-US"/>
              <a:t>"在中国传统文化中则是至尊之数，九桃绘于瓶上，寓意平安祥顺，万寿无疆。乾隆时期这种九桃天球瓶非常多见，其色彩艳丽，喜庆富贵，装饰效果尤为卓越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180975" y="4638040"/>
            <a:ext cx="5754370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这款粉彩九桃天球瓶，品相为全品，宝贝形制精美，构图疏密有致。瓶身撇口，长颈，溜肩，球形腹，圈足微外撇。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2415" y="5826760"/>
            <a:ext cx="733298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此瓶的寓意正是我们常说的“蟠桃献寿，九福至尊”</a:t>
            </a:r>
            <a:endParaRPr lang="zh-CN" altLang="en-US"/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19213"/>
            <a:ext cx="8229600" cy="590550"/>
          </a:xfrm>
        </p:spPr>
        <p:txBody>
          <a:bodyPr/>
          <a:p>
            <a:r>
              <a:rPr lang="zh-CN" altLang="en-US" sz="5400" b="1">
                <a:solidFill>
                  <a:schemeClr val="tx1"/>
                </a:solidFill>
                <a:sym typeface="+mn-ea"/>
              </a:rPr>
              <a:t>导学菜单三：看视频回答</a:t>
            </a:r>
            <a:br>
              <a:rPr lang="zh-CN" altLang="en-US" sz="5400" b="1">
                <a:solidFill>
                  <a:schemeClr val="tx1"/>
                </a:solidFill>
              </a:rPr>
            </a:br>
            <a:endParaRPr lang="zh-CN" altLang="en-US" sz="5400"/>
          </a:p>
        </p:txBody>
      </p:sp>
      <p:sp>
        <p:nvSpPr>
          <p:cNvPr id="3" name="文本框 2"/>
          <p:cNvSpPr txBox="1"/>
          <p:nvPr/>
        </p:nvSpPr>
        <p:spPr>
          <a:xfrm>
            <a:off x="1209675" y="1910080"/>
            <a:ext cx="4316730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>
                <a:solidFill>
                  <a:srgbClr val="080808"/>
                </a:solidFill>
                <a:sym typeface="+mn-ea"/>
              </a:rPr>
              <a:t>视频讲解的是</a:t>
            </a:r>
            <a:endParaRPr lang="zh-CN" altLang="en-US" sz="5400" b="1">
              <a:solidFill>
                <a:srgbClr val="080808"/>
              </a:solidFill>
              <a:sym typeface="+mn-ea"/>
            </a:endParaRPr>
          </a:p>
        </p:txBody>
      </p:sp>
      <p:pic>
        <p:nvPicPr>
          <p:cNvPr id="5" name="0001.中国网络电视台-《国宝档案》 20130726 传奇——旷世宝鼎沉浮记-000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" y="2978150"/>
            <a:ext cx="2084705" cy="1494155"/>
          </a:xfrm>
          <a:prstGeom prst="rect">
            <a:avLst/>
          </a:prstGeom>
        </p:spPr>
      </p:pic>
      <p:pic>
        <p:nvPicPr>
          <p:cNvPr id="6" name="0001.中国网络电视台-《国宝档案》 20130726 传奇——旷世宝鼎沉浮记-0002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9710" y="3636010"/>
            <a:ext cx="2926715" cy="1955165"/>
          </a:xfrm>
          <a:prstGeom prst="rect">
            <a:avLst/>
          </a:prstGeom>
        </p:spPr>
      </p:pic>
      <p:pic>
        <p:nvPicPr>
          <p:cNvPr id="7" name="0001.中国网络电视台-《国宝档案》 20130726 传奇——旷世宝鼎沉浮记-0003">
            <a:hlinkClick r:id="" action="ppaction://media"/>
          </p:cNvPr>
          <p:cNvPicPr/>
          <p:nvPr>
            <a:vide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35015" y="3957955"/>
            <a:ext cx="3151505" cy="22269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video fullScrn="1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19213"/>
            <a:ext cx="8229600" cy="590550"/>
          </a:xfrm>
        </p:spPr>
        <p:txBody>
          <a:bodyPr/>
          <a:p>
            <a:r>
              <a:rPr lang="zh-CN" altLang="en-US" sz="5400" b="1">
                <a:solidFill>
                  <a:schemeClr val="tx1"/>
                </a:solidFill>
                <a:sym typeface="+mn-ea"/>
              </a:rPr>
              <a:t>导学菜单四：作业要求</a:t>
            </a:r>
            <a:br>
              <a:rPr lang="zh-CN" altLang="en-US" sz="5400" b="1">
                <a:solidFill>
                  <a:schemeClr val="tx1"/>
                </a:solidFill>
              </a:rPr>
            </a:br>
            <a:endParaRPr lang="zh-CN" altLang="en-US" sz="5400"/>
          </a:p>
        </p:txBody>
      </p:sp>
      <p:sp>
        <p:nvSpPr>
          <p:cNvPr id="5" name="文本框 4"/>
          <p:cNvSpPr txBox="1"/>
          <p:nvPr/>
        </p:nvSpPr>
        <p:spPr>
          <a:xfrm>
            <a:off x="457200" y="2832100"/>
            <a:ext cx="733044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>
                <a:ea typeface="宋体" panose="02010600030101010101" pitchFamily="2" charset="-122"/>
                <a:sym typeface="+mn-ea"/>
              </a:rPr>
              <a:t>任选一幅作品，写出自己的感受</a:t>
            </a:r>
            <a:endParaRPr lang="zh-CN" altLang="en-US" sz="4000"/>
          </a:p>
        </p:txBody>
      </p:sp>
      <p:pic>
        <p:nvPicPr>
          <p:cNvPr id="3" name="邓伟标 - 太极 - 加长版纯音乐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539105" y="442214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465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/>
            <a:r>
              <a:rPr lang="zh-CN" altLang="en-US" sz="5400" b="1">
                <a:solidFill>
                  <a:srgbClr val="080808"/>
                </a:solidFill>
              </a:rPr>
              <a:t>总结：</a:t>
            </a:r>
            <a:endParaRPr lang="zh-CN" altLang="en-US" sz="5400" b="1">
              <a:solidFill>
                <a:srgbClr val="080808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r>
              <a:rPr lang="zh-CN" altLang="en-US" sz="4000"/>
              <a:t>中国古代工艺有着悠久的历史，并取得了辉煌的成就，特别是新石器时代的彩陶、玉器，商周的青铜器，战国、秦汉的漆器和织绣，以及宋代和明清的瓷器，闪耀着古代劳动人民智慧的光芒，蜚声海内外，被誉为举世瞩目的艺术明珠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750888"/>
            <a:ext cx="8229600" cy="590550"/>
          </a:xfrm>
        </p:spPr>
        <p:txBody>
          <a:bodyPr/>
          <a:p>
            <a:r>
              <a:rPr lang="zh-CN" altLang="en-US" sz="6000" b="1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教学目标</a:t>
            </a:r>
            <a:endParaRPr lang="zh-CN" altLang="en-US" sz="6000" b="1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orient="vert" idx="4294967295"/>
          </p:nvPr>
        </p:nvSpPr>
        <p:spPr>
          <a:xfrm>
            <a:off x="0" y="1341755"/>
            <a:ext cx="8229600" cy="4525645"/>
          </a:xfrm>
        </p:spPr>
        <p:txBody>
          <a:bodyPr/>
          <a:p>
            <a:endParaRPr lang="en-US" altLang="zh-CN" sz="3600" b="1">
              <a:sym typeface="+mn-ea"/>
            </a:endParaRPr>
          </a:p>
          <a:p>
            <a:r>
              <a:rPr lang="en-US" altLang="zh-CN" sz="3600" b="1">
                <a:sym typeface="+mn-ea"/>
              </a:rPr>
              <a:t>1</a:t>
            </a:r>
            <a:r>
              <a:rPr lang="zh-CN" altLang="en-US" sz="3600" b="1">
                <a:ea typeface="宋体" panose="02010600030101010101" pitchFamily="2" charset="-122"/>
                <a:sym typeface="+mn-ea"/>
              </a:rPr>
              <a:t>、知识目标：了解中国古代工艺</a:t>
            </a:r>
            <a:endParaRPr lang="zh-CN" altLang="en-US" sz="36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en-US" altLang="zh-CN" sz="3600" b="1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600" b="1">
                <a:ea typeface="宋体" panose="02010600030101010101" pitchFamily="2" charset="-122"/>
                <a:sym typeface="+mn-ea"/>
              </a:rPr>
              <a:t>、技能目标：任选一幅作品，写出自己的感受</a:t>
            </a:r>
            <a:endParaRPr lang="zh-CN" altLang="en-US" sz="36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en-US" altLang="zh-CN" sz="3600" b="1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3600" b="1">
                <a:ea typeface="宋体" panose="02010600030101010101" pitchFamily="2" charset="-122"/>
                <a:sym typeface="+mn-ea"/>
              </a:rPr>
              <a:t>、情感与价值目标：培养学生对中国古代工艺的认识，提高学生的欣赏能力</a:t>
            </a:r>
            <a:endParaRPr lang="zh-CN" altLang="en-US" sz="3600"/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120" y="830898"/>
            <a:ext cx="8229600" cy="590550"/>
          </a:xfrm>
        </p:spPr>
        <p:txBody>
          <a:bodyPr/>
          <a:p>
            <a:r>
              <a:rPr lang="zh-CN" altLang="en-US" sz="5400" b="1">
                <a:solidFill>
                  <a:schemeClr val="tx1"/>
                </a:solidFill>
                <a:sym typeface="+mn-ea"/>
              </a:rPr>
              <a:t>导学菜单一：看视频回答</a:t>
            </a:r>
            <a:endParaRPr lang="zh-CN" altLang="en-US" sz="5400"/>
          </a:p>
        </p:txBody>
      </p:sp>
      <p:sp>
        <p:nvSpPr>
          <p:cNvPr id="3" name="文本框 2"/>
          <p:cNvSpPr txBox="1"/>
          <p:nvPr/>
        </p:nvSpPr>
        <p:spPr>
          <a:xfrm>
            <a:off x="669290" y="2651760"/>
            <a:ext cx="7278370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 b="1">
                <a:sym typeface="+mn-ea"/>
              </a:rPr>
              <a:t>1</a:t>
            </a:r>
            <a:r>
              <a:rPr lang="zh-CN" altLang="en-US" sz="4800" b="1">
                <a:ea typeface="宋体" panose="02010600030101010101" pitchFamily="2" charset="-122"/>
                <a:sym typeface="+mn-ea"/>
              </a:rPr>
              <a:t>、视频讲解的是 </a:t>
            </a:r>
            <a:r>
              <a:rPr lang="zh-CN" altLang="en-US" b="1">
                <a:ea typeface="宋体" panose="02010600030101010101" pitchFamily="2" charset="-122"/>
                <a:sym typeface="+mn-ea"/>
              </a:rPr>
              <a:t>     </a:t>
            </a:r>
            <a:endParaRPr lang="zh-CN" altLang="en-US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4" name="0001.中国网络电视台-《国宝档案》 20120410 舞蹈纹彩陶盆-000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443605" y="3966210"/>
            <a:ext cx="2901950" cy="133604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video fullScrn="1"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9075" t="14496" r="6314" b="10084"/>
          <a:stretch>
            <a:fillRect/>
          </a:stretch>
        </p:blipFill>
        <p:spPr>
          <a:xfrm>
            <a:off x="353695" y="265430"/>
            <a:ext cx="5699760" cy="3305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32805" y="1570355"/>
            <a:ext cx="3120390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凌家滩玉鹰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（新石器时代）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575" y="3570605"/>
            <a:ext cx="8700135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玉灰白色。器宽扁形。鹰做展翅飞翔状。头和嘴琢磨而成，眼睛用一对钻的圆孔表示，两翅各雕一头猪表现展翅飞翔，腹部规整刻画一圆圈，直径1.8厘米内刻八角星纹，八角星纹内又刻一圆圈，直径0.8厘米。圆内偏上有对钻孔眼，尾部雕刻呈扇形齿纹。</a:t>
            </a:r>
            <a:endParaRPr lang="zh-CN" altLang="en-US" sz="3200"/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6742"/>
          <a:stretch>
            <a:fillRect/>
          </a:stretch>
        </p:blipFill>
        <p:spPr>
          <a:xfrm>
            <a:off x="457200" y="149225"/>
            <a:ext cx="3776980" cy="2766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6610" y="2895600"/>
            <a:ext cx="3057525" cy="106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新石器时代良渚文化玉琮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140" y="4020185"/>
            <a:ext cx="8699500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器形呈扁矮的方柱体，内圆外方，人与兽的组合图是良渚文化玉琮纹饰的基本特征。</a:t>
            </a:r>
            <a:r>
              <a:rPr lang="zh-CN" altLang="en-US" sz="2800" b="1">
                <a:sym typeface="+mn-ea"/>
              </a:rPr>
              <a:t>兽面的两侧各浅浮雕鸟纹。</a:t>
            </a:r>
            <a:r>
              <a:rPr lang="zh-CN" altLang="en-US" sz="2800" b="1"/>
              <a:t>整体纹饰中大量填充卷云纹、直线、弧线，刻画及其繁缛细致。</a:t>
            </a:r>
            <a:r>
              <a:rPr lang="zh-CN" altLang="en-US" sz="2800" b="1">
                <a:sym typeface="+mn-ea"/>
              </a:rPr>
              <a:t>形体宽阔硕大，纹饰独特繁缛，为良渚文化玉琮之首。</a:t>
            </a:r>
            <a:endParaRPr lang="zh-CN" altLang="en-US" sz="2800" b="1"/>
          </a:p>
          <a:p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4857115" y="855980"/>
            <a:ext cx="3263265" cy="2529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/>
              <a:t>此玉琮是已发现的良渚玉琮中最大、最重、做工最精美的一件，被誉为"琮王"</a:t>
            </a:r>
            <a:r>
              <a:rPr lang="zh-CN" altLang="en-US" b="1"/>
              <a:t>。</a:t>
            </a:r>
            <a:endParaRPr lang="zh-CN" altLang="en-US" b="1"/>
          </a:p>
        </p:txBody>
      </p:sp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19213"/>
            <a:ext cx="8229600" cy="590550"/>
          </a:xfrm>
        </p:spPr>
        <p:txBody>
          <a:bodyPr/>
          <a:p>
            <a:r>
              <a:rPr lang="zh-CN" altLang="en-US" sz="5400" b="1">
                <a:solidFill>
                  <a:schemeClr val="tx1"/>
                </a:solidFill>
                <a:sym typeface="+mn-ea"/>
              </a:rPr>
              <a:t>导学菜单二：看视频回答</a:t>
            </a:r>
            <a:br>
              <a:rPr lang="zh-CN" altLang="en-US" sz="5400" b="1">
                <a:solidFill>
                  <a:schemeClr val="tx1"/>
                </a:solidFill>
              </a:rPr>
            </a:br>
            <a:endParaRPr lang="zh-CN" altLang="en-US" sz="5400"/>
          </a:p>
        </p:txBody>
      </p:sp>
      <p:sp>
        <p:nvSpPr>
          <p:cNvPr id="3" name="文本框 2"/>
          <p:cNvSpPr txBox="1"/>
          <p:nvPr/>
        </p:nvSpPr>
        <p:spPr>
          <a:xfrm>
            <a:off x="1209675" y="1910080"/>
            <a:ext cx="4316730" cy="914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>
                <a:solidFill>
                  <a:srgbClr val="080808"/>
                </a:solidFill>
                <a:sym typeface="+mn-ea"/>
              </a:rPr>
              <a:t>视频讲解的是</a:t>
            </a:r>
            <a:endParaRPr lang="zh-CN" altLang="en-US" sz="5400" b="1">
              <a:solidFill>
                <a:srgbClr val="080808"/>
              </a:solidFill>
              <a:sym typeface="+mn-ea"/>
            </a:endParaRPr>
          </a:p>
        </p:txBody>
      </p:sp>
      <p:pic>
        <p:nvPicPr>
          <p:cNvPr id="4" name="0001.中国网络电视台-《国宝档案》 20140715 传奇—四羊方尊历险记-000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12035" y="2824480"/>
            <a:ext cx="4256405" cy="302133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video fullScrn="1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0818" b="7364"/>
          <a:stretch>
            <a:fillRect/>
          </a:stretch>
        </p:blipFill>
        <p:spPr>
          <a:xfrm>
            <a:off x="114935" y="265430"/>
            <a:ext cx="3133090" cy="2639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1480" y="3017520"/>
            <a:ext cx="254000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宋钧窑玫瑰紫釉花盆（北宋）</a:t>
            </a:r>
            <a:endParaRPr lang="zh-CN" altLang="en-US" sz="28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10" y="2407920"/>
            <a:ext cx="2571115" cy="2961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48025" y="5448300"/>
            <a:ext cx="313563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uFillTx/>
              </a:rPr>
              <a:t>明宣德青花海水白龙纹扁瓶（明代）</a:t>
            </a:r>
            <a:endParaRPr lang="zh-CN" altLang="en-US" sz="2800" b="1">
              <a:solidFill>
                <a:schemeClr val="tx1"/>
              </a:solidFill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0469" t="14593" r="13457" b="9407"/>
          <a:stretch>
            <a:fillRect/>
          </a:stretch>
        </p:blipFill>
        <p:spPr>
          <a:xfrm>
            <a:off x="6226175" y="265430"/>
            <a:ext cx="2613660" cy="34728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99835" y="3738245"/>
            <a:ext cx="254000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乾隆粉彩九桃天球瓶（清代）</a:t>
            </a:r>
            <a:endParaRPr lang="zh-CN" altLang="en-US" sz="2800" b="1"/>
          </a:p>
        </p:txBody>
      </p:sp>
      <p:sp>
        <p:nvSpPr>
          <p:cNvPr id="9" name="矩形 8"/>
          <p:cNvSpPr/>
          <p:nvPr/>
        </p:nvSpPr>
        <p:spPr>
          <a:xfrm>
            <a:off x="3683000" y="855980"/>
            <a:ext cx="201930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瓷器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4955" y="3112770"/>
            <a:ext cx="8411845" cy="3505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高18.4cm，口径20.1cm，足径12cm。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花盆撇口，长颈，圆鼓腹，圈足外撇，足底开有五个渗水孔，并刻有数目字“六”。通体内外施窑变釉，各部位釉色有所不同。口沿至颈部以天蓝色釉为主，又散晕着玫瑰红色釉，犹如晚霞；腹部釉色以玫瑰红色为主，明亮艳丽；外底施酱色釉。此器造型端庄，色彩变化丰富，堪称钧窑瓷器中的精品。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5285" t="16599" r="5680" b="8275"/>
          <a:stretch>
            <a:fillRect/>
          </a:stretch>
        </p:blipFill>
        <p:spPr>
          <a:xfrm>
            <a:off x="735965" y="265430"/>
            <a:ext cx="3070225" cy="2667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06190" y="1238885"/>
            <a:ext cx="4314825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rgbClr val="7030A0"/>
                </a:solidFill>
                <a:sym typeface="+mn-ea"/>
              </a:rPr>
              <a:t>宋钧窑玫瑰紫釉花盆</a:t>
            </a:r>
            <a:endParaRPr lang="zh-CN" altLang="en-US" sz="3600" b="1">
              <a:solidFill>
                <a:srgbClr val="7030A0"/>
              </a:solidFill>
              <a:sym typeface="+mn-ea"/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" y="606425"/>
            <a:ext cx="3418205" cy="3937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" y="4885690"/>
            <a:ext cx="3066415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</a:rPr>
              <a:t>明宣德青花海水白龙纹扁瓶</a:t>
            </a:r>
            <a:endParaRPr lang="zh-CN" altLang="en-US" sz="3600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5550" y="265430"/>
            <a:ext cx="5170805" cy="6431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高45.3cm，口径7.8cm，足径14.5cm。</a:t>
            </a:r>
            <a:endParaRPr lang="zh-CN" altLang="en-US"/>
          </a:p>
          <a:p>
            <a:endParaRPr lang="zh-CN" altLang="en-US" sz="2800"/>
          </a:p>
          <a:p>
            <a:r>
              <a:rPr lang="zh-CN" altLang="en-US" sz="2800"/>
              <a:t>瓶圆口，口边微外侈，长颈自上而下渐阔，扁圆式腹，椭圆形浅圈足。通体青花为饰，瓶口及颈部绘卷草纹和缠枝莲纹各一周。腹部为青花留白海水龙纹，一条矫健威猛的白龙在苍茫无际的大海中遨游，以青花点白龙双睛，白龙回首曲体，须发飘扬，四肢伸张，呼之欲出。青白相间的波涛上下翻滚，汹涌澎湃，又见点点黑斑，大有铺天盖地、水珠激溅、迎面而来之感。尤其是以青花点白龙双睛，愈显神采。</a:t>
            </a:r>
            <a:endParaRPr lang="zh-CN" altLang="en-US" sz="2800"/>
          </a:p>
        </p:txBody>
      </p:sp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m62-dots">
  <a:themeElements>
    <a:clrScheme name="">
      <a:dk1>
        <a:srgbClr val="003300"/>
      </a:dk1>
      <a:lt1>
        <a:srgbClr val="FFFFFF"/>
      </a:lt1>
      <a:dk2>
        <a:srgbClr val="FFFFFF"/>
      </a:dk2>
      <a:lt2>
        <a:srgbClr val="808080"/>
      </a:lt2>
      <a:accent1>
        <a:srgbClr val="239BA6"/>
      </a:accent1>
      <a:accent2>
        <a:srgbClr val="1F5126"/>
      </a:accent2>
      <a:accent3>
        <a:srgbClr val="FFFFFF"/>
      </a:accent3>
      <a:accent4>
        <a:srgbClr val="002A00"/>
      </a:accent4>
      <a:accent5>
        <a:srgbClr val="ABCBD0"/>
      </a:accent5>
      <a:accent6>
        <a:srgbClr val="1B4821"/>
      </a:accent6>
      <a:hlink>
        <a:srgbClr val="559085"/>
      </a:hlink>
      <a:folHlink>
        <a:srgbClr val="99CC00"/>
      </a:folHlink>
    </a:clrScheme>
    <a:fontScheme name="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00"/>
        </a:dk1>
        <a:lt1>
          <a:srgbClr val="FFFFFF"/>
        </a:lt1>
        <a:dk2>
          <a:srgbClr val="FFFFFF"/>
        </a:dk2>
        <a:lt2>
          <a:srgbClr val="808080"/>
        </a:lt2>
        <a:accent1>
          <a:srgbClr val="239BA6"/>
        </a:accent1>
        <a:accent2>
          <a:srgbClr val="1F5126"/>
        </a:accent2>
        <a:accent3>
          <a:srgbClr val="FFFFFF"/>
        </a:accent3>
        <a:accent4>
          <a:srgbClr val="002A00"/>
        </a:accent4>
        <a:accent5>
          <a:srgbClr val="ABCBD0"/>
        </a:accent5>
        <a:accent6>
          <a:srgbClr val="1B4821"/>
        </a:accent6>
        <a:hlink>
          <a:srgbClr val="55908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WPS 演示</Application>
  <PresentationFormat>On-screen Show</PresentationFormat>
  <Paragraphs>74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宋体</vt:lpstr>
      <vt:lpstr>Wingdings</vt:lpstr>
      <vt:lpstr>Arial Narrow</vt:lpstr>
      <vt:lpstr>微软雅黑</vt:lpstr>
      <vt:lpstr>m62-dots</vt:lpstr>
      <vt:lpstr>第2课异彩纷呈的中国古代雕塑、工艺和建筑</vt:lpstr>
      <vt:lpstr>教学目标</vt:lpstr>
      <vt:lpstr>导学菜单一：看视频回答</vt:lpstr>
      <vt:lpstr>PowerPoint 演示文稿</vt:lpstr>
      <vt:lpstr>PowerPoint 演示文稿</vt:lpstr>
      <vt:lpstr>导学菜单二：看视频回答 </vt:lpstr>
      <vt:lpstr>PowerPoint 演示文稿</vt:lpstr>
      <vt:lpstr>PowerPoint 演示文稿</vt:lpstr>
      <vt:lpstr>PowerPoint 演示文稿</vt:lpstr>
      <vt:lpstr>PowerPoint 演示文稿</vt:lpstr>
      <vt:lpstr>导学菜单三：看视频回答 </vt:lpstr>
      <vt:lpstr>导学菜单四：看视频回答 </vt:lpstr>
      <vt:lpstr>总结：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Administrator</cp:lastModifiedBy>
  <cp:revision>8</cp:revision>
  <dcterms:created xsi:type="dcterms:W3CDTF">2009-04-16T14:01:00Z</dcterms:created>
  <dcterms:modified xsi:type="dcterms:W3CDTF">2017-05-21T11:50:31Z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