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app.xml" Type="http://schemas.openxmlformats.org/officeDocument/2006/relationships/extended-properties" Id="rId4"/>
    <Relationship Target="docProps/custom.xml" Type="http://schemas.openxmlformats.org/officeDocument/2006/relationships/custom-properties" Id="rId5"/>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6" r:id="rId1"/>
  </p:sldMasterIdLst>
  <p:sldIdLst>
    <p:sldId id="316" r:id="rId2"/>
    <p:sldId id="318" r:id="rId3"/>
    <p:sldId id="320" r:id="rId4"/>
    <p:sldId id="319" r:id="rId5"/>
    <p:sldId id="331" r:id="rId6"/>
    <p:sldId id="332" r:id="rId7"/>
    <p:sldId id="333" r:id="rId8"/>
    <p:sldId id="334" r:id="rId9"/>
    <p:sldId id="335" r:id="rId10"/>
    <p:sldId id="336" r:id="rId11"/>
    <p:sldId id="338" r:id="rId12"/>
    <p:sldId id="339" r:id="rId13"/>
    <p:sldId id="337" r:id="rId14"/>
    <p:sldId id="350" r:id="rId15"/>
    <p:sldId id="321" r:id="rId16"/>
    <p:sldId id="340" r:id="rId17"/>
    <p:sldId id="322" r:id="rId18"/>
    <p:sldId id="300" r:id="rId19"/>
    <p:sldId id="323" r:id="rId20"/>
    <p:sldId id="351" r:id="rId21"/>
    <p:sldId id="341" r:id="rId22"/>
    <p:sldId id="324" r:id="rId23"/>
    <p:sldId id="301" r:id="rId24"/>
    <p:sldId id="325" r:id="rId25"/>
    <p:sldId id="326" r:id="rId26"/>
    <p:sldId id="327" r:id="rId27"/>
    <p:sldId id="329" r:id="rId28"/>
    <p:sldId id="352" r:id="rId29"/>
    <p:sldId id="328" r:id="rId30"/>
    <p:sldId id="330" r:id="rId31"/>
    <p:sldId id="353" r:id="rId32"/>
    <p:sldId id="342" r:id="rId33"/>
    <p:sldId id="343" r:id="rId34"/>
    <p:sldId id="344" r:id="rId35"/>
    <p:sldId id="345" r:id="rId36"/>
    <p:sldId id="346" r:id="rId37"/>
    <p:sldId id="347" r:id="rId38"/>
    <p:sldId id="348" r:id="rId39"/>
    <p:sldId id="349" r:id="rId40"/>
    <p:sldId id="310" r:id="rId41"/>
    <p:sldId id="317" r:id="rId42"/>
  </p:sldIdLst>
  <p:sldSz cx="12192000" cy="6858000"/>
  <p:notesSz cx="7559675" cy="10691813"/>
  <p:defaultTextStyle>
    <a:defPPr>
      <a:defRPr lang="zh-CN"/>
    </a:defPPr>
    <a:lvl1pPr algn="l" rtl="0" fontAlgn="base">
      <a:spcBef>
        <a:spcPct val="0"/>
      </a:spcBef>
      <a:spcAft>
        <a:spcPct val="0"/>
      </a:spcAft>
      <a:defRPr kern="1200">
        <a:solidFill>
          <a:schemeClr val="tx1"/>
        </a:solidFill>
        <a:latin typeface="宋体" panose="02010600030101010101" pitchFamily="2" charset="-122"/>
        <a:ea typeface="宋体" panose="02010600030101010101" pitchFamily="2" charset="-122"/>
        <a:cs typeface="+mn-cs"/>
      </a:defRPr>
    </a:lvl1pPr>
    <a:lvl2pPr marL="457200" algn="l" rtl="0" fontAlgn="base">
      <a:spcBef>
        <a:spcPct val="0"/>
      </a:spcBef>
      <a:spcAft>
        <a:spcPct val="0"/>
      </a:spcAft>
      <a:defRPr kern="1200">
        <a:solidFill>
          <a:schemeClr val="tx1"/>
        </a:solidFill>
        <a:latin typeface="宋体" panose="02010600030101010101" pitchFamily="2" charset="-122"/>
        <a:ea typeface="宋体" panose="02010600030101010101" pitchFamily="2" charset="-122"/>
        <a:cs typeface="+mn-cs"/>
      </a:defRPr>
    </a:lvl2pPr>
    <a:lvl3pPr marL="914400" algn="l" rtl="0" fontAlgn="base">
      <a:spcBef>
        <a:spcPct val="0"/>
      </a:spcBef>
      <a:spcAft>
        <a:spcPct val="0"/>
      </a:spcAft>
      <a:defRPr kern="1200">
        <a:solidFill>
          <a:schemeClr val="tx1"/>
        </a:solidFill>
        <a:latin typeface="宋体" panose="02010600030101010101" pitchFamily="2" charset="-122"/>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宋体" panose="02010600030101010101" pitchFamily="2" charset="-122"/>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kern="1200">
        <a:solidFill>
          <a:schemeClr val="tx1"/>
        </a:solidFill>
        <a:latin typeface="宋体" panose="02010600030101010101" pitchFamily="2" charset="-122"/>
        <a:ea typeface="宋体" panose="02010600030101010101" pitchFamily="2" charset="-122"/>
        <a:cs typeface="+mn-cs"/>
      </a:defRPr>
    </a:lvl6pPr>
    <a:lvl7pPr marL="2743200" algn="l" defTabSz="914400" rtl="0" eaLnBrk="1" latinLnBrk="0" hangingPunct="1">
      <a:defRPr kern="1200">
        <a:solidFill>
          <a:schemeClr val="tx1"/>
        </a:solidFill>
        <a:latin typeface="宋体" panose="02010600030101010101" pitchFamily="2" charset="-122"/>
        <a:ea typeface="宋体" panose="02010600030101010101" pitchFamily="2" charset="-122"/>
        <a:cs typeface="+mn-cs"/>
      </a:defRPr>
    </a:lvl7pPr>
    <a:lvl8pPr marL="3200400" algn="l" defTabSz="914400" rtl="0" eaLnBrk="1" latinLnBrk="0" hangingPunct="1">
      <a:defRPr kern="1200">
        <a:solidFill>
          <a:schemeClr val="tx1"/>
        </a:solidFill>
        <a:latin typeface="宋体" panose="02010600030101010101" pitchFamily="2" charset="-122"/>
        <a:ea typeface="宋体" panose="02010600030101010101" pitchFamily="2" charset="-122"/>
        <a:cs typeface="+mn-cs"/>
      </a:defRPr>
    </a:lvl8pPr>
    <a:lvl9pPr marL="3657600" algn="l" defTabSz="914400" rtl="0" eaLnBrk="1" latinLnBrk="0" hangingPunct="1">
      <a:defRPr kern="1200">
        <a:solidFill>
          <a:schemeClr val="tx1"/>
        </a:solidFill>
        <a:latin typeface="宋体" panose="02010600030101010101" pitchFamily="2" charset="-122"/>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9933"/>
    <a:srgbClr val="CCFFCC"/>
    <a:srgbClr val="00CC66"/>
    <a:srgbClr val="99FFCC"/>
    <a:srgbClr val="FFFF66"/>
    <a:srgbClr val="00CC99"/>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7" d="100"/>
          <a:sy n="87" d="100"/>
        </p:scale>
        <p:origin x="22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
    <Relationship Target="slides/slide12.xml" Type="http://schemas.openxmlformats.org/officeDocument/2006/relationships/slide" Id="rId13"/>
    <Relationship Target="slides/slide17.xml" Type="http://schemas.openxmlformats.org/officeDocument/2006/relationships/slide" Id="rId18"/>
    <Relationship Target="slides/slide25.xml" Type="http://schemas.openxmlformats.org/officeDocument/2006/relationships/slide" Id="rId26"/>
    <Relationship Target="slides/slide38.xml" Type="http://schemas.openxmlformats.org/officeDocument/2006/relationships/slide" Id="rId39"/>
    <Relationship Target="slides/slide20.xml" Type="http://schemas.openxmlformats.org/officeDocument/2006/relationships/slide" Id="rId21"/>
    <Relationship Target="slides/slide33.xml" Type="http://schemas.openxmlformats.org/officeDocument/2006/relationships/slide" Id="rId34"/>
    <Relationship Target="slides/slide41.xml" Type="http://schemas.openxmlformats.org/officeDocument/2006/relationships/slide" Id="rId42"/>
    <Relationship Target="slides/slide6.xml" Type="http://schemas.openxmlformats.org/officeDocument/2006/relationships/slide" Id="rId7"/>
    <Relationship Target="slides/slide1.xml" Type="http://schemas.openxmlformats.org/officeDocument/2006/relationships/slide" Id="rId2"/>
    <Relationship Target="slides/slide15.xml" Type="http://schemas.openxmlformats.org/officeDocument/2006/relationships/slide" Id="rId16"/>
    <Relationship Target="slides/slide28.xml" Type="http://schemas.openxmlformats.org/officeDocument/2006/relationships/slide" Id="rId29"/>
    <Relationship Target="slideMasters/slideMaster1.xml" Type="http://schemas.openxmlformats.org/officeDocument/2006/relationships/slideMaster" Id="rId1"/>
    <Relationship Target="slides/slide5.xml" Type="http://schemas.openxmlformats.org/officeDocument/2006/relationships/slide" Id="rId6"/>
    <Relationship Target="slides/slide10.xml" Type="http://schemas.openxmlformats.org/officeDocument/2006/relationships/slide" Id="rId11"/>
    <Relationship Target="slides/slide23.xml" Type="http://schemas.openxmlformats.org/officeDocument/2006/relationships/slide" Id="rId24"/>
    <Relationship Target="slides/slide31.xml" Type="http://schemas.openxmlformats.org/officeDocument/2006/relationships/slide" Id="rId32"/>
    <Relationship Target="slides/slide36.xml" Type="http://schemas.openxmlformats.org/officeDocument/2006/relationships/slide" Id="rId37"/>
    <Relationship Target="slides/slide39.xml" Type="http://schemas.openxmlformats.org/officeDocument/2006/relationships/slide" Id="rId40"/>
    <Relationship Target="theme/theme1.xml" Type="http://schemas.openxmlformats.org/officeDocument/2006/relationships/theme" Id="rId45"/>
    <Relationship Target="slides/slide4.xml" Type="http://schemas.openxmlformats.org/officeDocument/2006/relationships/slide" Id="rId5"/>
    <Relationship Target="slides/slide14.xml" Type="http://schemas.openxmlformats.org/officeDocument/2006/relationships/slide" Id="rId15"/>
    <Relationship Target="slides/slide22.xml" Type="http://schemas.openxmlformats.org/officeDocument/2006/relationships/slide" Id="rId23"/>
    <Relationship Target="slides/slide27.xml" Type="http://schemas.openxmlformats.org/officeDocument/2006/relationships/slide" Id="rId28"/>
    <Relationship Target="slides/slide35.xml" Type="http://schemas.openxmlformats.org/officeDocument/2006/relationships/slide" Id="rId36"/>
    <Relationship Target="slides/slide9.xml" Type="http://schemas.openxmlformats.org/officeDocument/2006/relationships/slide" Id="rId10"/>
    <Relationship Target="slides/slide18.xml" Type="http://schemas.openxmlformats.org/officeDocument/2006/relationships/slide" Id="rId19"/>
    <Relationship Target="slides/slide30.xml" Type="http://schemas.openxmlformats.org/officeDocument/2006/relationships/slide" Id="rId31"/>
    <Relationship Target="viewProps.xml" Type="http://schemas.openxmlformats.org/officeDocument/2006/relationships/viewProps" Id="rId44"/>
    <Relationship Target="slides/slide3.xml" Type="http://schemas.openxmlformats.org/officeDocument/2006/relationships/slide" Id="rId4"/>
    <Relationship Target="slides/slide8.xml" Type="http://schemas.openxmlformats.org/officeDocument/2006/relationships/slide" Id="rId9"/>
    <Relationship Target="slides/slide13.xml" Type="http://schemas.openxmlformats.org/officeDocument/2006/relationships/slide" Id="rId14"/>
    <Relationship Target="slides/slide21.xml" Type="http://schemas.openxmlformats.org/officeDocument/2006/relationships/slide" Id="rId22"/>
    <Relationship Target="slides/slide26.xml" Type="http://schemas.openxmlformats.org/officeDocument/2006/relationships/slide" Id="rId27"/>
    <Relationship Target="slides/slide29.xml" Type="http://schemas.openxmlformats.org/officeDocument/2006/relationships/slide" Id="rId30"/>
    <Relationship Target="slides/slide34.xml" Type="http://schemas.openxmlformats.org/officeDocument/2006/relationships/slide" Id="rId35"/>
    <Relationship Target="presProps.xml" Type="http://schemas.openxmlformats.org/officeDocument/2006/relationships/presProps" Id="rId43"/>
    <Relationship Target="slides/slide7.xml" Type="http://schemas.openxmlformats.org/officeDocument/2006/relationships/slide" Id="rId8"/>
    <Relationship Target="slides/slide2.xml" Type="http://schemas.openxmlformats.org/officeDocument/2006/relationships/slide" Id="rId3"/>
    <Relationship Target="slides/slide11.xml" Type="http://schemas.openxmlformats.org/officeDocument/2006/relationships/slide" Id="rId12"/>
    <Relationship Target="slides/slide16.xml" Type="http://schemas.openxmlformats.org/officeDocument/2006/relationships/slide" Id="rId17"/>
    <Relationship Target="slides/slide24.xml" Type="http://schemas.openxmlformats.org/officeDocument/2006/relationships/slide" Id="rId25"/>
    <Relationship Target="slides/slide32.xml" Type="http://schemas.openxmlformats.org/officeDocument/2006/relationships/slide" Id="rId33"/>
    <Relationship Target="slides/slide37.xml" Type="http://schemas.openxmlformats.org/officeDocument/2006/relationships/slide" Id="rId38"/>
    <Relationship Target="tableStyles.xml" Type="http://schemas.openxmlformats.org/officeDocument/2006/relationships/tableStyles" Id="rId46"/>
    <Relationship Target="slides/slide19.xml" Type="http://schemas.openxmlformats.org/officeDocument/2006/relationships/slide" Id="rId20"/>
    <Relationship Target="slides/slide40.xml" Type="http://schemas.openxmlformats.org/officeDocument/2006/relationships/slide" Id="rId41"/>
</Relationships>

</file>

<file path=ppt/slideLayouts/_rels/slideLayout1.xml.rels><?xml version="1.0" encoding="UTF-8" standalone="yes"?>
<Relationships xmlns="http://schemas.openxmlformats.org/package/2006/relationships">
    <Relationship Target="../media/image2.jp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11.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1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1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1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zh-CN" altLang="en-US" smtClean="0"/>
              <a:t>单击此处编辑母版标题样式</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 y="0"/>
            <a:ext cx="12190116" cy="6858000"/>
          </a:xfrm>
          <a:prstGeom prst="rect">
            <a:avLst/>
          </a:prstGeom>
        </p:spPr>
      </p:pic>
    </p:spTree>
    <p:extLst>
      <p:ext uri="{BB962C8B-B14F-4D97-AF65-F5344CB8AC3E}">
        <p14:creationId xmlns:p14="http://schemas.microsoft.com/office/powerpoint/2010/main" val="2788646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6168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2020/4/29</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936070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6197600" y="1600200"/>
            <a:ext cx="53848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6197600" y="3938589"/>
            <a:ext cx="53848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a:xfrm>
            <a:off x="609600" y="6245225"/>
            <a:ext cx="2844800" cy="476250"/>
          </a:xfrm>
        </p:spPr>
        <p:txBody>
          <a:bodyPr/>
          <a:lstStyle>
            <a:lvl1pPr>
              <a:defRPr/>
            </a:lvl1pPr>
          </a:lstStyle>
          <a:p>
            <a:endParaRPr lang="zh-CN" altLang="zh-CN"/>
          </a:p>
        </p:txBody>
      </p:sp>
      <p:sp>
        <p:nvSpPr>
          <p:cNvPr id="7" name="页脚占位符 6"/>
          <p:cNvSpPr>
            <a:spLocks noGrp="1"/>
          </p:cNvSpPr>
          <p:nvPr>
            <p:ph type="ftr" sz="quarter" idx="11"/>
          </p:nvPr>
        </p:nvSpPr>
        <p:spPr>
          <a:xfrm>
            <a:off x="4165600" y="6245225"/>
            <a:ext cx="3860800" cy="476250"/>
          </a:xfrm>
        </p:spPr>
        <p:txBody>
          <a:bodyPr/>
          <a:lstStyle>
            <a:lvl1pPr>
              <a:defRPr/>
            </a:lvl1pPr>
          </a:lstStyle>
          <a:p>
            <a:endParaRPr lang="zh-CN" altLang="zh-CN"/>
          </a:p>
        </p:txBody>
      </p:sp>
      <p:sp>
        <p:nvSpPr>
          <p:cNvPr id="8" name="灯片编号占位符 7"/>
          <p:cNvSpPr>
            <a:spLocks noGrp="1"/>
          </p:cNvSpPr>
          <p:nvPr>
            <p:ph type="sldNum" sz="quarter" idx="12"/>
          </p:nvPr>
        </p:nvSpPr>
        <p:spPr>
          <a:xfrm>
            <a:off x="8737600" y="6245225"/>
            <a:ext cx="2844800" cy="476250"/>
          </a:xfrm>
        </p:spPr>
        <p:txBody>
          <a:bodyPr/>
          <a:lstStyle>
            <a:lvl1pPr>
              <a:defRPr/>
            </a:lvl1pPr>
          </a:lstStyle>
          <a:p>
            <a:fld id="{40C66C84-13DB-4E61-A6C7-9B604AC2F2C0}" type="slidenum">
              <a:rPr lang="zh-CN" altLang="zh-CN"/>
              <a:pPr/>
              <a:t>‹#›</a:t>
            </a:fld>
            <a:endParaRPr lang="zh-CN" altLang="zh-CN"/>
          </a:p>
        </p:txBody>
      </p:sp>
    </p:spTree>
    <p:extLst>
      <p:ext uri="{BB962C8B-B14F-4D97-AF65-F5344CB8AC3E}">
        <p14:creationId xmlns:p14="http://schemas.microsoft.com/office/powerpoint/2010/main" val="2982101633"/>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600201"/>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6197600" y="1600200"/>
            <a:ext cx="53848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6197600" y="3938589"/>
            <a:ext cx="53848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a:xfrm>
            <a:off x="609600" y="6245225"/>
            <a:ext cx="2844800" cy="476250"/>
          </a:xfrm>
        </p:spPr>
        <p:txBody>
          <a:bodyPr/>
          <a:lstStyle>
            <a:lvl1pPr>
              <a:defRPr/>
            </a:lvl1pPr>
          </a:lstStyle>
          <a:p>
            <a:endParaRPr lang="zh-CN" altLang="zh-CN"/>
          </a:p>
        </p:txBody>
      </p:sp>
      <p:sp>
        <p:nvSpPr>
          <p:cNvPr id="7" name="页脚占位符 6"/>
          <p:cNvSpPr>
            <a:spLocks noGrp="1"/>
          </p:cNvSpPr>
          <p:nvPr>
            <p:ph type="ftr" sz="quarter" idx="11"/>
          </p:nvPr>
        </p:nvSpPr>
        <p:spPr>
          <a:xfrm>
            <a:off x="4165600" y="6245225"/>
            <a:ext cx="3860800" cy="476250"/>
          </a:xfrm>
        </p:spPr>
        <p:txBody>
          <a:bodyPr/>
          <a:lstStyle>
            <a:lvl1pPr>
              <a:defRPr/>
            </a:lvl1pPr>
          </a:lstStyle>
          <a:p>
            <a:endParaRPr lang="zh-CN" altLang="zh-CN"/>
          </a:p>
        </p:txBody>
      </p:sp>
      <p:sp>
        <p:nvSpPr>
          <p:cNvPr id="8" name="灯片编号占位符 7"/>
          <p:cNvSpPr>
            <a:spLocks noGrp="1"/>
          </p:cNvSpPr>
          <p:nvPr>
            <p:ph type="sldNum" sz="quarter" idx="12"/>
          </p:nvPr>
        </p:nvSpPr>
        <p:spPr>
          <a:xfrm>
            <a:off x="8737600" y="6245225"/>
            <a:ext cx="2844800" cy="476250"/>
          </a:xfrm>
        </p:spPr>
        <p:txBody>
          <a:bodyPr/>
          <a:lstStyle>
            <a:lvl1pPr>
              <a:defRPr/>
            </a:lvl1pPr>
          </a:lstStyle>
          <a:p>
            <a:fld id="{0220E6DB-DE90-4A00-8800-5928EFF18022}" type="slidenum">
              <a:rPr lang="zh-CN" altLang="zh-CN"/>
              <a:pPr/>
              <a:t>‹#›</a:t>
            </a:fld>
            <a:endParaRPr lang="zh-CN" altLang="zh-CN"/>
          </a:p>
        </p:txBody>
      </p:sp>
    </p:spTree>
    <p:extLst>
      <p:ext uri="{BB962C8B-B14F-4D97-AF65-F5344CB8AC3E}">
        <p14:creationId xmlns:p14="http://schemas.microsoft.com/office/powerpoint/2010/main" val="1881178610"/>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VertTx">
  <p:cSld name="标题，剪贴画与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zh-CN" altLang="en-US"/>
          </a:p>
        </p:txBody>
      </p:sp>
      <p:sp>
        <p:nvSpPr>
          <p:cNvPr id="3" name="联机映像占位符 2"/>
          <p:cNvSpPr>
            <a:spLocks noGrp="1"/>
          </p:cNvSpPr>
          <p:nvPr>
            <p:ph type="clipArt" sz="half" idx="1"/>
          </p:nvPr>
        </p:nvSpPr>
        <p:spPr>
          <a:xfrm>
            <a:off x="609600" y="1600201"/>
            <a:ext cx="5384800" cy="4525963"/>
          </a:xfrm>
        </p:spPr>
        <p:txBody>
          <a:bodyPr/>
          <a:lstStyle/>
          <a:p>
            <a:endParaRPr lang="zh-CN" altLang="en-US"/>
          </a:p>
        </p:txBody>
      </p:sp>
      <p:sp>
        <p:nvSpPr>
          <p:cNvPr id="4" name="竖排文字占位符 3"/>
          <p:cNvSpPr>
            <a:spLocks noGrp="1"/>
          </p:cNvSpPr>
          <p:nvPr>
            <p:ph type="body" orient="vert" sz="half" idx="2"/>
          </p:nvPr>
        </p:nvSpPr>
        <p:spPr>
          <a:xfrm>
            <a:off x="6197600" y="1600201"/>
            <a:ext cx="5384800" cy="45259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09600" y="6245225"/>
            <a:ext cx="2844800" cy="476250"/>
          </a:xfrm>
        </p:spPr>
        <p:txBody>
          <a:bodyPr/>
          <a:lstStyle>
            <a:lvl1pPr>
              <a:defRPr/>
            </a:lvl1pPr>
          </a:lstStyle>
          <a:p>
            <a:endParaRPr lang="zh-CN" altLang="zh-CN"/>
          </a:p>
        </p:txBody>
      </p:sp>
      <p:sp>
        <p:nvSpPr>
          <p:cNvPr id="6" name="页脚占位符 5"/>
          <p:cNvSpPr>
            <a:spLocks noGrp="1"/>
          </p:cNvSpPr>
          <p:nvPr>
            <p:ph type="ftr" sz="quarter" idx="11"/>
          </p:nvPr>
        </p:nvSpPr>
        <p:spPr>
          <a:xfrm>
            <a:off x="4165600" y="6245225"/>
            <a:ext cx="3860800" cy="476250"/>
          </a:xfrm>
        </p:spPr>
        <p:txBody>
          <a:bodyPr/>
          <a:lstStyle>
            <a:lvl1pPr>
              <a:defRPr/>
            </a:lvl1pPr>
          </a:lstStyle>
          <a:p>
            <a:endParaRPr lang="zh-CN" altLang="zh-CN"/>
          </a:p>
        </p:txBody>
      </p:sp>
      <p:sp>
        <p:nvSpPr>
          <p:cNvPr id="7" name="灯片编号占位符 6"/>
          <p:cNvSpPr>
            <a:spLocks noGrp="1"/>
          </p:cNvSpPr>
          <p:nvPr>
            <p:ph type="sldNum" sz="quarter" idx="12"/>
          </p:nvPr>
        </p:nvSpPr>
        <p:spPr>
          <a:xfrm>
            <a:off x="8737600" y="6245225"/>
            <a:ext cx="2844800" cy="476250"/>
          </a:xfrm>
        </p:spPr>
        <p:txBody>
          <a:bodyPr/>
          <a:lstStyle>
            <a:lvl1pPr>
              <a:defRPr/>
            </a:lvl1pPr>
          </a:lstStyle>
          <a:p>
            <a:fld id="{3F86BDF2-EA71-450C-A9AD-40BC9683034E}" type="slidenum">
              <a:rPr lang="zh-CN" altLang="zh-CN"/>
              <a:pPr/>
              <a:t>‹#›</a:t>
            </a:fld>
            <a:endParaRPr lang="zh-CN" altLang="zh-CN"/>
          </a:p>
        </p:txBody>
      </p:sp>
    </p:spTree>
    <p:extLst>
      <p:ext uri="{BB962C8B-B14F-4D97-AF65-F5344CB8AC3E}">
        <p14:creationId xmlns:p14="http://schemas.microsoft.com/office/powerpoint/2010/main" val="3716844646"/>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70304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zh-CN" altLang="en-US" smtClean="0"/>
              <a:t>单击此处编辑母版标题样式</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66477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70161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smtClean="0"/>
              <a:t>单击此处编辑母版文本样式</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smtClean="0"/>
              <a:t>单击此处编辑母版文本样式</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8010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5732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33516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zh-CN" altLang="en-US" smtClean="0"/>
              <a:t>单击此处编辑母版标题样式</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80229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zh-CN" altLang="en-US" smtClean="0"/>
              <a:t>单击此处编辑母版标题样式</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zh-CN" altLang="en-US" smtClean="0"/>
              <a:t>单击图标添加图片</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C7ECD5B-ACE9-4948-8763-FB5F893C027D}" type="datetimeFigureOut">
              <a:rPr lang="zh-CN" altLang="en-US" smtClean="0">
                <a:solidFill>
                  <a:prstClr val="black">
                    <a:tint val="75000"/>
                  </a:prstClr>
                </a:solidFill>
              </a:rPr>
              <a:pPr/>
              <a:t>2020/4/29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3F21C-1EF8-4CE6-8A78-1B10641D024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53390360"/>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13.xml" Type="http://schemas.openxmlformats.org/officeDocument/2006/relationships/slideLayout" Id="rId13"/>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12.xml" Type="http://schemas.openxmlformats.org/officeDocument/2006/relationships/slideLayout" Id="rId12"/>
    <Relationship Target="../slideLayouts/slideLayout2.xml" Type="http://schemas.openxmlformats.org/officeDocument/2006/relationships/slideLayout" Id="rId2"/>
    <Relationship Target="../media/image1.jpg" Type="http://schemas.openxmlformats.org/officeDocument/2006/relationships/image" Id="rId16"/>
    <Relationship Target="../slideLayouts/slideLayout1.xml" Type="http://schemas.openxmlformats.org/officeDocument/2006/relationships/slideLayout" Id="rId1"/>
    <Relationship Target="../slideLayouts/slideLayout6.xml" Type="http://schemas.openxmlformats.org/officeDocument/2006/relationships/slideLayout" Id="rId6"/>
    <Relationship Target="../slideLayouts/slideLayout11.xml" Type="http://schemas.openxmlformats.org/officeDocument/2006/relationships/slideLayout" Id="rId11"/>
    <Relationship Target="../slideLayouts/slideLayout5.xml" Type="http://schemas.openxmlformats.org/officeDocument/2006/relationships/slideLayout" Id="rId5"/>
    <Relationship Target="../theme/theme1.xml" Type="http://schemas.openxmlformats.org/officeDocument/2006/relationships/theme" Id="rId1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 Target="../slideLayouts/slideLayout14.xml" Type="http://schemas.openxmlformats.org/officeDocument/2006/relationships/slideLayout" Id="rId14"/>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ea typeface="楷体" panose="02010609060101010101" pitchFamily="49" charset="-122"/>
              </a:defRPr>
            </a:lvl1pPr>
          </a:lstStyle>
          <a:p>
            <a:pPr fontAlgn="auto">
              <a:spcBef>
                <a:spcPts val="0"/>
              </a:spcBef>
              <a:spcAft>
                <a:spcPts val="0"/>
              </a:spcAft>
            </a:pPr>
            <a:fld id="{7C7ECD5B-ACE9-4948-8763-FB5F893C027D}" type="datetimeFigureOut">
              <a:rPr lang="zh-CN" altLang="en-US" smtClean="0">
                <a:solidFill>
                  <a:prstClr val="black">
                    <a:tint val="75000"/>
                  </a:prstClr>
                </a:solidFill>
                <a:latin typeface="Calibri"/>
              </a:rPr>
              <a:pPr fontAlgn="auto">
                <a:spcBef>
                  <a:spcPts val="0"/>
                </a:spcBef>
                <a:spcAft>
                  <a:spcPts val="0"/>
                </a:spcAft>
              </a:pPr>
              <a:t>2020/4/29</a:t>
            </a:fld>
            <a:endParaRPr lang="zh-CN" altLang="en-US" dirty="0">
              <a:solidFill>
                <a:prstClr val="black">
                  <a:tint val="75000"/>
                </a:prstClr>
              </a:solidFill>
              <a:latin typeface="Calibri"/>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ea typeface="楷体" panose="02010609060101010101" pitchFamily="49" charset="-122"/>
              </a:defRPr>
            </a:lvl1pPr>
          </a:lstStyle>
          <a:p>
            <a:pPr fontAlgn="auto">
              <a:spcBef>
                <a:spcPts val="0"/>
              </a:spcBef>
              <a:spcAft>
                <a:spcPts val="0"/>
              </a:spcAft>
            </a:pPr>
            <a:endParaRPr lang="zh-CN" alt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ea typeface="楷体" panose="02010609060101010101" pitchFamily="49" charset="-122"/>
              </a:defRPr>
            </a:lvl1pPr>
          </a:lstStyle>
          <a:p>
            <a:pPr fontAlgn="auto">
              <a:spcBef>
                <a:spcPts val="0"/>
              </a:spcBef>
              <a:spcAft>
                <a:spcPts val="0"/>
              </a:spcAft>
            </a:pPr>
            <a:fld id="{23C3F21C-1EF8-4CE6-8A78-1B10641D0246}" type="slidenum">
              <a:rPr lang="zh-CN" altLang="en-US" smtClean="0">
                <a:solidFill>
                  <a:prstClr val="black">
                    <a:tint val="75000"/>
                  </a:prstClr>
                </a:solidFill>
                <a:latin typeface="Calibri"/>
              </a:rPr>
              <a:pPr fontAlgn="auto">
                <a:spcBef>
                  <a:spcPts val="0"/>
                </a:spcBef>
                <a:spcAft>
                  <a:spcPts val="0"/>
                </a:spcAft>
              </a:pPr>
              <a:t>‹#›</a:t>
            </a:fld>
            <a:endParaRPr lang="zh-CN" altLang="en-US" dirty="0">
              <a:solidFill>
                <a:prstClr val="black">
                  <a:tint val="75000"/>
                </a:prstClr>
              </a:solidFill>
              <a:latin typeface="Calibri"/>
            </a:endParaRPr>
          </a:p>
        </p:txBody>
      </p:sp>
    </p:spTree>
    <p:extLst>
      <p:ext uri="{BB962C8B-B14F-4D97-AF65-F5344CB8AC3E}">
        <p14:creationId xmlns:p14="http://schemas.microsoft.com/office/powerpoint/2010/main" val="218375563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Lst>
  <p:txStyles>
    <p:titleStyle>
      <a:lvl1pPr algn="ctr" defTabSz="609585" rtl="0" eaLnBrk="1" latinLnBrk="0" hangingPunct="1">
        <a:spcBef>
          <a:spcPct val="0"/>
        </a:spcBef>
        <a:buNone/>
        <a:defRPr sz="5867" kern="1200">
          <a:solidFill>
            <a:schemeClr val="tx1"/>
          </a:solidFill>
          <a:latin typeface="+mj-lt"/>
          <a:ea typeface="楷体" panose="02010609060101010101" pitchFamily="49" charset="-122"/>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楷体" panose="02010609060101010101" pitchFamily="49" charset="-122"/>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楷体" panose="02010609060101010101" pitchFamily="49" charset="-122"/>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楷体" panose="02010609060101010101" pitchFamily="49" charset="-122"/>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楷体" panose="02010609060101010101" pitchFamily="49" charset="-122"/>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楷体" panose="02010609060101010101" pitchFamily="49" charset="-122"/>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slideLayouts/slideLayout1.xml" Type="http://schemas.openxmlformats.org/officeDocument/2006/relationships/slideLayout" Id="rId1"/>
</Relationships>

</file>

<file path=ppt/slides/_rels/slide10.xml.rels><?xml version="1.0" encoding="UTF-8" standalone="yes"?>
<Relationships xmlns="http://schemas.openxmlformats.org/package/2006/relationships">
    <Relationship Target="../media/image11.jpeg" Type="http://schemas.openxmlformats.org/officeDocument/2006/relationships/image" Id="rId2"/>
    <Relationship Target="../slideLayouts/slideLayout2.xml" Type="http://schemas.openxmlformats.org/officeDocument/2006/relationships/slideLayout" Id="rId1"/>
</Relationships>

</file>

<file path=ppt/slides/_rels/slide11.xml.rels><?xml version="1.0" encoding="UTF-8" standalone="yes"?>
<Relationships xmlns="http://schemas.openxmlformats.org/package/2006/relationships">
    <Relationship Target="../media/image12.jpeg" Type="http://schemas.openxmlformats.org/officeDocument/2006/relationships/image" Id="rId2"/>
    <Relationship Target="../slideLayouts/slideLayout2.xml" Type="http://schemas.openxmlformats.org/officeDocument/2006/relationships/slideLayout" Id="rId1"/>
</Relationships>

</file>

<file path=ppt/slides/_rels/slide12.xml.rels><?xml version="1.0" encoding="UTF-8" standalone="yes"?>
<Relationships xmlns="http://schemas.openxmlformats.org/package/2006/relationships">
    <Relationship Target="../media/image13.jpeg" Type="http://schemas.openxmlformats.org/officeDocument/2006/relationships/image" Id="rId2"/>
    <Relationship Target="../slideLayouts/slideLayout2.xml" Type="http://schemas.openxmlformats.org/officeDocument/2006/relationships/slideLayout" Id="rId1"/>
</Relationships>

</file>

<file path=ppt/slides/_rels/slide13.xml.rels><?xml version="1.0" encoding="UTF-8" standalone="yes"?>
<Relationships xmlns="http://schemas.openxmlformats.org/package/2006/relationships">
    <Relationship Target="../media/image14.jpeg" Type="http://schemas.openxmlformats.org/officeDocument/2006/relationships/image" Id="rId2"/>
    <Relationship Target="../slideLayouts/slideLayout2.xml" Type="http://schemas.openxmlformats.org/officeDocument/2006/relationships/slideLayout" Id="rId1"/>
</Relationships>

</file>

<file path=ppt/slides/_rels/slide14.xml.rels><?xml version="1.0" encoding="UTF-8" standalone="yes"?>
<Relationships xmlns="http://schemas.openxmlformats.org/package/2006/relationships">
    <Relationship Target="../media/image1.jpg" Type="http://schemas.openxmlformats.org/officeDocument/2006/relationships/image" Id="rId3"/>
    <Relationship Target="../slideLayouts/slideLayout2.xml" Type="http://schemas.openxmlformats.org/officeDocument/2006/relationships/slideLayout" Id="rId2"/>
    <Relationship Target="../theme/themeOverride1.xml" Type="http://schemas.openxmlformats.org/officeDocument/2006/relationships/themeOverride" Id="rId1"/>
</Relationships>

</file>

<file path=ppt/slides/_rels/slide1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6.xml.rels><?xml version="1.0" encoding="UTF-8" standalone="yes"?>
<Relationships xmlns="http://schemas.openxmlformats.org/package/2006/relationships">
    <Relationship Target="../media/image15.jpeg" Type="http://schemas.openxmlformats.org/officeDocument/2006/relationships/image" Id="rId2"/>
    <Relationship Target="../slideLayouts/slideLayout2.xml" Type="http://schemas.openxmlformats.org/officeDocument/2006/relationships/slideLayout" Id="rId1"/>
</Relationships>

</file>

<file path=ppt/slides/_rels/slide17.xml.rels><?xml version="1.0" encoding="UTF-8" standalone="yes"?>
<Relationships xmlns="http://schemas.openxmlformats.org/package/2006/relationships">
    <Relationship Target="../media/image16.jpeg" Type="http://schemas.openxmlformats.org/officeDocument/2006/relationships/image" Id="rId2"/>
    <Relationship Target="../slideLayouts/slideLayout2.xml" Type="http://schemas.openxmlformats.org/officeDocument/2006/relationships/slideLayout" Id="rId1"/>
</Relationships>

</file>

<file path=ppt/slides/_rels/slide18.xml.rels><?xml version="1.0" encoding="UTF-8" standalone="yes"?>
<Relationships xmlns="http://schemas.openxmlformats.org/package/2006/relationships">
    <Relationship Target="../media/image17.jpeg" Type="http://schemas.openxmlformats.org/officeDocument/2006/relationships/image" Id="rId2"/>
    <Relationship Target="../slideLayouts/slideLayout2.xml" Type="http://schemas.openxmlformats.org/officeDocument/2006/relationships/slideLayout" Id="rId1"/>
</Relationships>

</file>

<file path=ppt/slides/_rels/slide19.xml.rels><?xml version="1.0" encoding="UTF-8" standalone="yes"?>
<Relationships xmlns="http://schemas.openxmlformats.org/package/2006/relationships">
    <Relationship Target="../media/image18.jpeg" Type="http://schemas.openxmlformats.org/officeDocument/2006/relationships/image" Id="rId2"/>
    <Relationship Target="../slideLayouts/slideLayout2.xml" Type="http://schemas.openxmlformats.org/officeDocument/2006/relationships/slideLayout" Id="rId1"/>
</Relationships>

</file>

<file path=ppt/slides/_rels/slide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3.xml.rels><?xml version="1.0" encoding="UTF-8" standalone="yes"?>
<Relationships xmlns="http://schemas.openxmlformats.org/package/2006/relationships">
    <Relationship Target="../media/image19.jpeg" Type="http://schemas.openxmlformats.org/officeDocument/2006/relationships/image" Id="rId2"/>
    <Relationship Target="../slideLayouts/slideLayout2.xml" Type="http://schemas.openxmlformats.org/officeDocument/2006/relationships/slideLayout" Id="rId1"/>
</Relationships>

</file>

<file path=ppt/slides/_rels/slide24.xml.rels><?xml version="1.0" encoding="UTF-8" standalone="yes"?>
<Relationships xmlns="http://schemas.openxmlformats.org/package/2006/relationships">
    <Relationship Target="../media/image20.jpeg" Type="http://schemas.openxmlformats.org/officeDocument/2006/relationships/image" Id="rId2"/>
    <Relationship Target="../slideLayouts/slideLayout2.xml" Type="http://schemas.openxmlformats.org/officeDocument/2006/relationships/slideLayout" Id="rId1"/>
</Relationships>

</file>

<file path=ppt/slides/_rels/slide25.xml.rels><?xml version="1.0" encoding="UTF-8" standalone="yes"?>
<Relationships xmlns="http://schemas.openxmlformats.org/package/2006/relationships">
    <Relationship Target="../media/image21.jpeg" Type="http://schemas.openxmlformats.org/officeDocument/2006/relationships/image" Id="rId2"/>
    <Relationship Target="../slideLayouts/slideLayout2.xml" Type="http://schemas.openxmlformats.org/officeDocument/2006/relationships/slideLayout" Id="rId1"/>
</Relationships>

</file>

<file path=ppt/slides/_rels/slide26.xml.rels><?xml version="1.0" encoding="UTF-8" standalone="yes"?>
<Relationships xmlns="http://schemas.openxmlformats.org/package/2006/relationships">
    <Relationship Target="../media/image22.jpeg" Type="http://schemas.openxmlformats.org/officeDocument/2006/relationships/image" Id="rId2"/>
    <Relationship Target="../slideLayouts/slideLayout2.xml" Type="http://schemas.openxmlformats.org/officeDocument/2006/relationships/slideLayout" Id="rId1"/>
</Relationships>

</file>

<file path=ppt/slides/_rels/slide27.xml.rels><?xml version="1.0" encoding="UTF-8" standalone="yes"?>
<Relationships xmlns="http://schemas.openxmlformats.org/package/2006/relationships">
    <Relationship Target="../media/image23.jpeg" Type="http://schemas.openxmlformats.org/officeDocument/2006/relationships/image" Id="rId2"/>
    <Relationship Target="../slideLayouts/slideLayout2.xml" Type="http://schemas.openxmlformats.org/officeDocument/2006/relationships/slideLayout" Id="rId1"/>
</Relationships>

</file>

<file path=ppt/slides/_rels/slide2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2.xml.rels><?xml version="1.0" encoding="UTF-8" standalone="yes"?>
<Relationships xmlns="http://schemas.openxmlformats.org/package/2006/relationships">
    <Relationship Target="../media/image24.jpeg" Type="http://schemas.openxmlformats.org/officeDocument/2006/relationships/image" Id="rId2"/>
    <Relationship Target="../slideLayouts/slideLayout12.xml" Type="http://schemas.openxmlformats.org/officeDocument/2006/relationships/slideLayout" Id="rId1"/>
</Relationships>

</file>

<file path=ppt/slides/_rels/slide33.xml.rels><?xml version="1.0" encoding="UTF-8" standalone="yes"?>
<Relationships xmlns="http://schemas.openxmlformats.org/package/2006/relationships">
    <Relationship Target="../media/image25.jpeg" Type="http://schemas.openxmlformats.org/officeDocument/2006/relationships/image" Id="rId2"/>
    <Relationship Target="../slideLayouts/slideLayout12.xml" Type="http://schemas.openxmlformats.org/officeDocument/2006/relationships/slideLayout" Id="rId1"/>
</Relationships>

</file>

<file path=ppt/slides/_rels/slide34.xml.rels><?xml version="1.0" encoding="UTF-8" standalone="yes"?>
<Relationships xmlns="http://schemas.openxmlformats.org/package/2006/relationships">
    <Relationship Target="../media/image26.jpeg" Type="http://schemas.openxmlformats.org/officeDocument/2006/relationships/image" Id="rId2"/>
    <Relationship Target="../slideLayouts/slideLayout12.xml" Type="http://schemas.openxmlformats.org/officeDocument/2006/relationships/slideLayout" Id="rId1"/>
</Relationships>

</file>

<file path=ppt/slides/_rels/slide35.xml.rels><?xml version="1.0" encoding="UTF-8" standalone="yes"?>
<Relationships xmlns="http://schemas.openxmlformats.org/package/2006/relationships">
    <Relationship Target="../media/image28.jpeg" Type="http://schemas.openxmlformats.org/officeDocument/2006/relationships/image" Id="rId3"/>
    <Relationship Target="../media/image27.jpeg" Type="http://schemas.openxmlformats.org/officeDocument/2006/relationships/image" Id="rId2"/>
    <Relationship Target="../slideLayouts/slideLayout13.xml" Type="http://schemas.openxmlformats.org/officeDocument/2006/relationships/slideLayout" Id="rId1"/>
</Relationships>

</file>

<file path=ppt/slides/_rels/slide36.xml.rels><?xml version="1.0" encoding="UTF-8" standalone="yes"?>
<Relationships xmlns="http://schemas.openxmlformats.org/package/2006/relationships">
    <Relationship Target="../media/image29.jpeg" Type="http://schemas.openxmlformats.org/officeDocument/2006/relationships/image" Id="rId2"/>
    <Relationship Target="../slideLayouts/slideLayout2.xml" Type="http://schemas.openxmlformats.org/officeDocument/2006/relationships/slideLayout" Id="rId1"/>
</Relationships>

</file>

<file path=ppt/slides/_rels/slide37.xml.rels><?xml version="1.0" encoding="UTF-8" standalone="yes"?>
<Relationships xmlns="http://schemas.openxmlformats.org/package/2006/relationships">
    <Relationship Target="../media/image30.jpeg" Type="http://schemas.openxmlformats.org/officeDocument/2006/relationships/image" Id="rId2"/>
    <Relationship Target="../slideLayouts/slideLayout14.xml" Type="http://schemas.openxmlformats.org/officeDocument/2006/relationships/slideLayout" Id="rId1"/>
</Relationships>

</file>

<file path=ppt/slides/_rels/slide38.xml.rels><?xml version="1.0" encoding="UTF-8" standalone="yes"?>
<Relationships xmlns="http://schemas.openxmlformats.org/package/2006/relationships">
    <Relationship Target="../media/image32.jpeg" Type="http://schemas.openxmlformats.org/officeDocument/2006/relationships/image" Id="rId3"/>
    <Relationship Target="../media/image31.jpeg" Type="http://schemas.openxmlformats.org/officeDocument/2006/relationships/image" Id="rId2"/>
    <Relationship Target="../slideLayouts/slideLayout4.xml" Type="http://schemas.openxmlformats.org/officeDocument/2006/relationships/slideLayout" Id="rId1"/>
</Relationships>

</file>

<file path=ppt/slides/_rels/slide39.xml.rels><?xml version="1.0" encoding="UTF-8" standalone="yes"?>
<Relationships xmlns="http://schemas.openxmlformats.org/package/2006/relationships">
    <Relationship Target="../media/image34.jpeg" Type="http://schemas.openxmlformats.org/officeDocument/2006/relationships/image" Id="rId3"/>
    <Relationship Target="../media/image33.jpeg" Type="http://schemas.openxmlformats.org/officeDocument/2006/relationships/image" Id="rId2"/>
    <Relationship Target="../slideLayouts/slideLayout4.xml" Type="http://schemas.openxmlformats.org/officeDocument/2006/relationships/slideLayout" Id="rId1"/>
</Relationships>

</file>

<file path=ppt/slides/_rels/slide4.xml.rels><?xml version="1.0" encoding="UTF-8" standalone="yes"?>
<Relationships xmlns="http://schemas.openxmlformats.org/package/2006/relationships">
    <Relationship Target="../media/image4.jpeg" Type="http://schemas.openxmlformats.org/officeDocument/2006/relationships/image" Id="rId3"/>
    <Relationship Target="../media/image3.jpeg" Type="http://schemas.openxmlformats.org/officeDocument/2006/relationships/image" Id="rId2"/>
    <Relationship Target="../slideLayouts/slideLayout2.xml" Type="http://schemas.openxmlformats.org/officeDocument/2006/relationships/slideLayout" Id="rId1"/>
</Relationships>

</file>

<file path=ppt/slides/_rels/slide40.xml.rels><?xml version="1.0" encoding="UTF-8" standalone="yes"?>
<Relationships xmlns="http://schemas.openxmlformats.org/package/2006/relationships">
    <Relationship Target="../media/image35.png" Type="http://schemas.openxmlformats.org/officeDocument/2006/relationships/image" Id="rId2"/>
    <Relationship Target="../slideLayouts/slideLayout2.xml" Type="http://schemas.openxmlformats.org/officeDocument/2006/relationships/slideLayout" Id="rId1"/>
</Relationships>

</file>

<file path=ppt/slides/_rels/slide41.xml.rels><?xml version="1.0" encoding="UTF-8" standalone="yes"?>
<Relationships xmlns="http://schemas.openxmlformats.org/package/2006/relationships">
    <Relationship Target="../slideLayouts/slideLayout1.xml" Type="http://schemas.openxmlformats.org/officeDocument/2006/relationships/slideLayout" Id="rId1"/>
</Relationships>

</file>

<file path=ppt/slides/_rels/slide5.xml.rels><?xml version="1.0" encoding="UTF-8" standalone="yes"?>
<Relationships xmlns="http://schemas.openxmlformats.org/package/2006/relationships">
    <Relationship Target="../media/image6.jpeg" Type="http://schemas.openxmlformats.org/officeDocument/2006/relationships/image" Id="rId3"/>
    <Relationship Target="../media/image5.jpeg" Type="http://schemas.openxmlformats.org/officeDocument/2006/relationships/image" Id="rId2"/>
    <Relationship Target="../slideLayouts/slideLayout2.xml" Type="http://schemas.openxmlformats.org/officeDocument/2006/relationships/slideLayout" Id="rId1"/>
</Relationships>

</file>

<file path=ppt/slides/_rels/slide6.xml.rels><?xml version="1.0" encoding="UTF-8" standalone="yes"?>
<Relationships xmlns="http://schemas.openxmlformats.org/package/2006/relationships">
    <Relationship Target="../media/image7.jpeg" Type="http://schemas.openxmlformats.org/officeDocument/2006/relationships/image" Id="rId2"/>
    <Relationship Target="../slideLayouts/slideLayout2.xml" Type="http://schemas.openxmlformats.org/officeDocument/2006/relationships/slideLayout" Id="rId1"/>
</Relationships>

</file>

<file path=ppt/slides/_rels/slide7.xml.rels><?xml version="1.0" encoding="UTF-8" standalone="yes"?>
<Relationships xmlns="http://schemas.openxmlformats.org/package/2006/relationships">
    <Relationship Target="../media/image8.jpeg" Type="http://schemas.openxmlformats.org/officeDocument/2006/relationships/image" Id="rId2"/>
    <Relationship Target="../slideLayouts/slideLayout2.xml" Type="http://schemas.openxmlformats.org/officeDocument/2006/relationships/slideLayout" Id="rId1"/>
</Relationships>

</file>

<file path=ppt/slides/_rels/slide8.xml.rels><?xml version="1.0" encoding="UTF-8" standalone="yes"?>
<Relationships xmlns="http://schemas.openxmlformats.org/package/2006/relationships">
    <Relationship Target="../media/image9.jpeg" Type="http://schemas.openxmlformats.org/officeDocument/2006/relationships/image" Id="rId2"/>
    <Relationship Target="../slideLayouts/slideLayout2.xml" Type="http://schemas.openxmlformats.org/officeDocument/2006/relationships/slideLayout" Id="rId1"/>
</Relationships>

</file>

<file path=ppt/slides/_rels/slide9.xml.rels><?xml version="1.0" encoding="UTF-8" standalone="yes"?>
<Relationships xmlns="http://schemas.openxmlformats.org/package/2006/relationships">
    <Relationship Target="../media/image10.jpeg" Type="http://schemas.openxmlformats.org/officeDocument/2006/relationships/image" Id="rId2"/>
    <Relationship Target="../slideLayouts/slideLayout2.xml" Type="http://schemas.openxmlformats.org/officeDocument/2006/relationships/slideLayout" Id="rId1"/>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标题 4"/>
          <p:cNvSpPr>
            <a:spLocks noGrp="1"/>
          </p:cNvSpPr>
          <p:nvPr>
            <p:ph type="ctrTitle"/>
          </p:nvPr>
        </p:nvSpPr>
        <p:spPr/>
        <p:txBody>
          <a:bodyPr>
            <a:normAutofit/>
          </a:bodyPr>
          <a:lstStyle/>
          <a:p>
            <a:pPr lvl="0" defTabSz="914400">
              <a:lnSpc>
                <a:spcPct val="150000"/>
              </a:lnSpc>
              <a:spcBef>
                <a:spcPts val="0"/>
              </a:spcBef>
            </a:pPr>
            <a:r>
              <a:rPr lang="zh-CN" altLang="en-US" sz="4400" dirty="0">
                <a:solidFill>
                  <a:prstClr val="black"/>
                </a:solidFill>
                <a:latin typeface="楷体" panose="02010609060101010101" pitchFamily="49" charset="-122"/>
                <a:cs typeface="黑体" panose="02010609060101010101" charset="-122"/>
              </a:rPr>
              <a:t>传承与创新</a:t>
            </a:r>
            <a:r>
              <a:rPr lang="en-US" altLang="zh-CN" sz="4400" dirty="0">
                <a:solidFill>
                  <a:prstClr val="black"/>
                </a:solidFill>
                <a:latin typeface="楷体" panose="02010609060101010101" pitchFamily="49" charset="-122"/>
                <a:cs typeface="黑体" panose="02010609060101010101" charset="-122"/>
              </a:rPr>
              <a:t>——</a:t>
            </a:r>
            <a:r>
              <a:rPr lang="zh-CN" altLang="en-US" sz="4400" dirty="0">
                <a:solidFill>
                  <a:prstClr val="black"/>
                </a:solidFill>
                <a:latin typeface="楷体" panose="02010609060101010101" pitchFamily="49" charset="-122"/>
                <a:cs typeface="黑体" panose="02010609060101010101" charset="-122"/>
              </a:rPr>
              <a:t>中国近现代美术</a:t>
            </a:r>
          </a:p>
        </p:txBody>
      </p:sp>
    </p:spTree>
    <p:extLst>
      <p:ext uri="{BB962C8B-B14F-4D97-AF65-F5344CB8AC3E}">
        <p14:creationId xmlns:p14="http://schemas.microsoft.com/office/powerpoint/2010/main" val="2418374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solidFill>
                  <a:srgbClr val="FF0000"/>
                </a:solidFill>
              </a:rPr>
              <a:t>一、传统的继承与创新</a:t>
            </a:r>
            <a:endParaRPr lang="zh-CN" altLang="en-US" sz="3200" dirty="0">
              <a:solidFill>
                <a:srgbClr val="FF0000"/>
              </a:solidFill>
            </a:endParaRPr>
          </a:p>
        </p:txBody>
      </p:sp>
      <p:sp>
        <p:nvSpPr>
          <p:cNvPr id="6" name="矩形 5"/>
          <p:cNvSpPr/>
          <p:nvPr/>
        </p:nvSpPr>
        <p:spPr>
          <a:xfrm>
            <a:off x="407368" y="2095232"/>
            <a:ext cx="6408712" cy="3416320"/>
          </a:xfrm>
          <a:prstGeom prst="rect">
            <a:avLst/>
          </a:prstGeom>
        </p:spPr>
        <p:txBody>
          <a:bodyPr wrap="square">
            <a:spAutoFit/>
          </a:bodyPr>
          <a:lstStyle/>
          <a:p>
            <a:pPr>
              <a:lnSpc>
                <a:spcPct val="150000"/>
              </a:lnSpc>
            </a:pPr>
            <a:r>
              <a:rPr lang="zh-CN" altLang="en-US" sz="2400" dirty="0">
                <a:latin typeface="楷体" panose="02010609060101010101" pitchFamily="49" charset="-122"/>
                <a:ea typeface="楷体" panose="02010609060101010101" pitchFamily="49" charset="-122"/>
              </a:rPr>
              <a:t>    </a:t>
            </a:r>
            <a:r>
              <a:rPr lang="zh-CN" altLang="en-US" sz="2400" dirty="0" smtClean="0">
                <a:latin typeface="楷体" panose="02010609060101010101" pitchFamily="49" charset="-122"/>
                <a:ea typeface="楷体" panose="02010609060101010101" pitchFamily="49" charset="-122"/>
              </a:rPr>
              <a:t>潘天寿</a:t>
            </a:r>
            <a:r>
              <a:rPr lang="zh-CN" altLang="en-US" sz="2400" dirty="0">
                <a:latin typeface="楷体" panose="02010609060101010101" pitchFamily="49" charset="-122"/>
                <a:ea typeface="楷体" panose="02010609060101010101" pitchFamily="49" charset="-122"/>
              </a:rPr>
              <a:t>坚守中国文化立场，强调中西绘画各有所长，各有自己的艺术高峰，中西艺术应拉开距离，保持各自的艺术特色。他认为，无论是中国画引进西画的技法和技巧，或者是西画引进中国画的技法或技巧，目的都是为了增加各自的高度。</a:t>
            </a:r>
          </a:p>
        </p:txBody>
      </p:sp>
      <p:sp>
        <p:nvSpPr>
          <p:cNvPr id="3" name="矩形 2"/>
          <p:cNvSpPr/>
          <p:nvPr/>
        </p:nvSpPr>
        <p:spPr>
          <a:xfrm>
            <a:off x="7294949" y="5049887"/>
            <a:ext cx="4185761" cy="461665"/>
          </a:xfrm>
          <a:prstGeom prst="rect">
            <a:avLst/>
          </a:prstGeom>
        </p:spPr>
        <p:txBody>
          <a:bodyPr wrap="none">
            <a:spAutoFit/>
          </a:bodyPr>
          <a:lstStyle/>
          <a:p>
            <a:r>
              <a:rPr lang="zh-CN" altLang="en-US" sz="2400" dirty="0"/>
              <a:t>灵岩涧一</a:t>
            </a:r>
            <a:r>
              <a:rPr lang="zh-CN" altLang="en-US" sz="2400" dirty="0" smtClean="0"/>
              <a:t>角（纸本水墨设色）</a:t>
            </a:r>
            <a:endParaRPr lang="zh-CN" altLang="en-US" sz="2400" dirty="0"/>
          </a:p>
        </p:txBody>
      </p:sp>
      <p:pic>
        <p:nvPicPr>
          <p:cNvPr id="6146" name="Picture 2" descr="https://timgsa.baidu.com/timg?image&amp;quality=80&amp;size=b9999_10000&amp;sec=1588088251877&amp;di=b086f8a9f4899e8e1eef4f02f822b6fb&amp;imgtype=0&amp;src=http%3A%2F%2Fimg1.doubanio.com%2Fview%2Fphoto%2Fm%2Fpublic%2Fp21988529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080" y="1628800"/>
            <a:ext cx="5143500" cy="320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200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solidFill>
                  <a:srgbClr val="FF0000"/>
                </a:solidFill>
              </a:rPr>
              <a:t>一、传统的继承与创新</a:t>
            </a:r>
            <a:endParaRPr lang="zh-CN" altLang="en-US" sz="3200" dirty="0">
              <a:solidFill>
                <a:srgbClr val="FF0000"/>
              </a:solidFill>
            </a:endParaRPr>
          </a:p>
        </p:txBody>
      </p:sp>
      <p:sp>
        <p:nvSpPr>
          <p:cNvPr id="6" name="矩形 5"/>
          <p:cNvSpPr/>
          <p:nvPr/>
        </p:nvSpPr>
        <p:spPr>
          <a:xfrm>
            <a:off x="400178" y="1417639"/>
            <a:ext cx="6408712" cy="4408899"/>
          </a:xfrm>
          <a:prstGeom prst="rect">
            <a:avLst/>
          </a:prstGeom>
        </p:spPr>
        <p:txBody>
          <a:bodyPr wrap="square">
            <a:spAutoFit/>
          </a:bodyPr>
          <a:lstStyle/>
          <a:p>
            <a:pPr>
              <a:lnSpc>
                <a:spcPct val="150000"/>
              </a:lnSpc>
            </a:pPr>
            <a:r>
              <a:rPr lang="zh-CN" altLang="en-US" sz="3200" dirty="0" smtClean="0">
                <a:latin typeface="楷体" panose="02010609060101010101" pitchFamily="49" charset="-122"/>
                <a:ea typeface="楷体" panose="02010609060101010101" pitchFamily="49" charset="-122"/>
              </a:rPr>
              <a:t>    在</a:t>
            </a:r>
            <a:r>
              <a:rPr lang="zh-CN" altLang="en-US" sz="3200" dirty="0">
                <a:latin typeface="楷体" panose="02010609060101010101" pitchFamily="49" charset="-122"/>
                <a:ea typeface="楷体" panose="02010609060101010101" pitchFamily="49" charset="-122"/>
              </a:rPr>
              <a:t>中国山水画创作方面，傅抱石、李可染等人继承了中国绘画的笔墨精髓，同时又不拘于笔墨的程式，将新的生活感受，以及西方绘画的光影、明暗等造型观念和方法融入中国画</a:t>
            </a:r>
            <a:r>
              <a:rPr lang="zh-CN" altLang="en-US" sz="3200" dirty="0" smtClean="0">
                <a:latin typeface="楷体" panose="02010609060101010101" pitchFamily="49" charset="-122"/>
                <a:ea typeface="楷体" panose="02010609060101010101" pitchFamily="49" charset="-122"/>
              </a:rPr>
              <a:t>的</a:t>
            </a:r>
            <a:r>
              <a:rPr lang="zh-CN" altLang="en-US" sz="3200" dirty="0">
                <a:latin typeface="楷体" panose="02010609060101010101" pitchFamily="49" charset="-122"/>
                <a:ea typeface="楷体" panose="02010609060101010101" pitchFamily="49" charset="-122"/>
              </a:rPr>
              <a:t>笔墨表现中。</a:t>
            </a:r>
          </a:p>
        </p:txBody>
      </p:sp>
      <p:sp>
        <p:nvSpPr>
          <p:cNvPr id="3" name="矩形 2"/>
          <p:cNvSpPr/>
          <p:nvPr/>
        </p:nvSpPr>
        <p:spPr>
          <a:xfrm>
            <a:off x="7823604" y="5287929"/>
            <a:ext cx="3467616" cy="1077218"/>
          </a:xfrm>
          <a:prstGeom prst="rect">
            <a:avLst/>
          </a:prstGeom>
        </p:spPr>
        <p:txBody>
          <a:bodyPr wrap="none">
            <a:spAutoFit/>
          </a:bodyPr>
          <a:lstStyle/>
          <a:p>
            <a:pPr algn="ctr"/>
            <a:r>
              <a:rPr lang="zh-CN" altLang="en-US" sz="3200" dirty="0"/>
              <a:t>待细把江山</a:t>
            </a:r>
            <a:r>
              <a:rPr lang="zh-CN" altLang="en-US" sz="3200" dirty="0" smtClean="0"/>
              <a:t>图画</a:t>
            </a:r>
            <a:endParaRPr lang="en-US" altLang="zh-CN" sz="3200" dirty="0" smtClean="0"/>
          </a:p>
          <a:p>
            <a:pPr algn="ctr"/>
            <a:r>
              <a:rPr lang="zh-CN" altLang="en-US" sz="3200" dirty="0" smtClean="0"/>
              <a:t>（</a:t>
            </a:r>
            <a:r>
              <a:rPr lang="zh-CN" altLang="en-US" sz="3200" dirty="0"/>
              <a:t>纸本水墨设色）</a:t>
            </a:r>
          </a:p>
        </p:txBody>
      </p:sp>
      <p:pic>
        <p:nvPicPr>
          <p:cNvPr id="9220" name="Picture 4" descr="https://timgsa.baidu.com/timg?image&amp;quality=80&amp;size=b9999_10000&amp;sec=1588089076433&amp;di=7ede553cf8cdda3c7271a0ae1eb793a1&amp;imgtype=0&amp;src=http%3A%2F%2Fwww.hteacher.net%2Fuploads%2Fallimg%2F191017%2F87_191017101940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0" y="1415070"/>
            <a:ext cx="5238750" cy="382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473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solidFill>
                  <a:srgbClr val="FF0000"/>
                </a:solidFill>
              </a:rPr>
              <a:t>一、传统的继承与创新</a:t>
            </a:r>
            <a:endParaRPr lang="zh-CN" altLang="en-US" sz="3200" dirty="0">
              <a:solidFill>
                <a:srgbClr val="FF0000"/>
              </a:solidFill>
            </a:endParaRPr>
          </a:p>
        </p:txBody>
      </p:sp>
      <p:sp>
        <p:nvSpPr>
          <p:cNvPr id="6" name="矩形 5"/>
          <p:cNvSpPr/>
          <p:nvPr/>
        </p:nvSpPr>
        <p:spPr>
          <a:xfrm>
            <a:off x="400178" y="1417639"/>
            <a:ext cx="6408712" cy="4524315"/>
          </a:xfrm>
          <a:prstGeom prst="rect">
            <a:avLst/>
          </a:prstGeom>
        </p:spPr>
        <p:txBody>
          <a:bodyPr wrap="square">
            <a:spAutoFit/>
          </a:bodyPr>
          <a:lstStyle/>
          <a:p>
            <a:pPr>
              <a:lnSpc>
                <a:spcPct val="150000"/>
              </a:lnSpc>
            </a:pPr>
            <a:r>
              <a:rPr lang="zh-CN" altLang="en-US" sz="3200" dirty="0" smtClean="0">
                <a:latin typeface="楷体" panose="02010609060101010101" pitchFamily="49" charset="-122"/>
                <a:ea typeface="楷体" panose="02010609060101010101" pitchFamily="49" charset="-122"/>
              </a:rPr>
              <a:t>    在</a:t>
            </a:r>
            <a:r>
              <a:rPr lang="zh-CN" altLang="en-US" sz="3200" dirty="0">
                <a:latin typeface="楷体" panose="02010609060101010101" pitchFamily="49" charset="-122"/>
                <a:ea typeface="楷体" panose="02010609060101010101" pitchFamily="49" charset="-122"/>
              </a:rPr>
              <a:t>中国山水画创作方面，傅抱石、李可染等人继承了中国绘画的笔墨精髓，同时又不拘于笔墨的程式，将新的生活感受，以及西方绘画的光影、明暗等造型观念和方法融入中国画</a:t>
            </a:r>
            <a:r>
              <a:rPr lang="zh-CN" altLang="en-US" sz="3200" dirty="0" smtClean="0">
                <a:latin typeface="楷体" panose="02010609060101010101" pitchFamily="49" charset="-122"/>
                <a:ea typeface="楷体" panose="02010609060101010101" pitchFamily="49" charset="-122"/>
              </a:rPr>
              <a:t>的</a:t>
            </a:r>
            <a:r>
              <a:rPr lang="zh-CN" altLang="en-US" sz="3200" dirty="0">
                <a:latin typeface="楷体" panose="02010609060101010101" pitchFamily="49" charset="-122"/>
                <a:ea typeface="楷体" panose="02010609060101010101" pitchFamily="49" charset="-122"/>
              </a:rPr>
              <a:t>笔墨表现中。</a:t>
            </a:r>
          </a:p>
        </p:txBody>
      </p:sp>
      <p:sp>
        <p:nvSpPr>
          <p:cNvPr id="3" name="矩形 2"/>
          <p:cNvSpPr/>
          <p:nvPr/>
        </p:nvSpPr>
        <p:spPr>
          <a:xfrm>
            <a:off x="7823605" y="5287929"/>
            <a:ext cx="3467616" cy="1077218"/>
          </a:xfrm>
          <a:prstGeom prst="rect">
            <a:avLst/>
          </a:prstGeom>
        </p:spPr>
        <p:txBody>
          <a:bodyPr wrap="none">
            <a:spAutoFit/>
          </a:bodyPr>
          <a:lstStyle/>
          <a:p>
            <a:pPr algn="ctr"/>
            <a:r>
              <a:rPr lang="zh-CN" altLang="en-US" sz="3200" dirty="0"/>
              <a:t>树杪百重</a:t>
            </a:r>
            <a:r>
              <a:rPr lang="zh-CN" altLang="en-US" sz="3200" dirty="0" smtClean="0"/>
              <a:t>泉</a:t>
            </a:r>
            <a:endParaRPr lang="en-US" altLang="zh-CN" sz="3200" dirty="0" smtClean="0"/>
          </a:p>
          <a:p>
            <a:pPr algn="ctr"/>
            <a:r>
              <a:rPr lang="zh-CN" altLang="en-US" sz="3200" dirty="0" smtClean="0"/>
              <a:t>（</a:t>
            </a:r>
            <a:r>
              <a:rPr lang="zh-CN" altLang="en-US" sz="3200" dirty="0"/>
              <a:t>纸本水墨设色）</a:t>
            </a:r>
          </a:p>
        </p:txBody>
      </p:sp>
      <p:pic>
        <p:nvPicPr>
          <p:cNvPr id="10242" name="Picture 2" descr="https://timgsa.baidu.com/timg?image&amp;quality=80&amp;size=b9999_10000&amp;sec=1588089128561&amp;di=c5756a9d3909f8bfa1d905988ab0162b&amp;imgtype=0&amp;src=http%3A%2F%2Fimg.mp.itc.cn%2Fq_mini%2Cc_zoom%2Cw_640%2Fupload%2F20170525%2F3e09060d0d664db9be1051aa179f85fb_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826" y="1620399"/>
            <a:ext cx="4841171" cy="3472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847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solidFill>
                  <a:srgbClr val="FF0000"/>
                </a:solidFill>
              </a:rPr>
              <a:t>一、传统的继承与创新</a:t>
            </a:r>
            <a:endParaRPr lang="zh-CN" altLang="en-US" sz="3200" dirty="0">
              <a:solidFill>
                <a:srgbClr val="FF0000"/>
              </a:solidFill>
            </a:endParaRPr>
          </a:p>
        </p:txBody>
      </p:sp>
      <p:sp>
        <p:nvSpPr>
          <p:cNvPr id="6" name="矩形 5"/>
          <p:cNvSpPr/>
          <p:nvPr/>
        </p:nvSpPr>
        <p:spPr>
          <a:xfrm>
            <a:off x="1055440" y="1988840"/>
            <a:ext cx="6408712" cy="2931572"/>
          </a:xfrm>
          <a:prstGeom prst="rect">
            <a:avLst/>
          </a:prstGeom>
        </p:spPr>
        <p:txBody>
          <a:bodyPr wrap="square">
            <a:spAutoFit/>
          </a:bodyPr>
          <a:lstStyle/>
          <a:p>
            <a:pPr>
              <a:lnSpc>
                <a:spcPct val="150000"/>
              </a:lnSpc>
            </a:pPr>
            <a:r>
              <a:rPr lang="zh-CN" altLang="en-US" sz="3200" dirty="0" smtClean="0">
                <a:latin typeface="楷体" panose="02010609060101010101" pitchFamily="49" charset="-122"/>
                <a:ea typeface="楷体" panose="02010609060101010101" pitchFamily="49" charset="-122"/>
              </a:rPr>
              <a:t>    以</a:t>
            </a:r>
            <a:r>
              <a:rPr lang="zh-CN" altLang="en-US" sz="3200" dirty="0">
                <a:latin typeface="楷体" panose="02010609060101010101" pitchFamily="49" charset="-122"/>
                <a:ea typeface="楷体" panose="02010609060101010101" pitchFamily="49" charset="-122"/>
              </a:rPr>
              <a:t>陈之佛为代表的工笔画创作，继承了传统的宫廷院体画格律，工致细腻、富丽明朗，又有活泼的山野生活气息。</a:t>
            </a:r>
          </a:p>
        </p:txBody>
      </p:sp>
      <p:sp>
        <p:nvSpPr>
          <p:cNvPr id="3" name="矩形 2"/>
          <p:cNvSpPr/>
          <p:nvPr/>
        </p:nvSpPr>
        <p:spPr>
          <a:xfrm>
            <a:off x="8180582" y="6093296"/>
            <a:ext cx="3570208" cy="461665"/>
          </a:xfrm>
          <a:prstGeom prst="rect">
            <a:avLst/>
          </a:prstGeom>
        </p:spPr>
        <p:txBody>
          <a:bodyPr wrap="none">
            <a:spAutoFit/>
          </a:bodyPr>
          <a:lstStyle/>
          <a:p>
            <a:r>
              <a:rPr lang="zh-CN" altLang="en-US" sz="2400" dirty="0"/>
              <a:t>鸣喜图（纸本水墨设色）</a:t>
            </a:r>
          </a:p>
        </p:txBody>
      </p:sp>
      <p:pic>
        <p:nvPicPr>
          <p:cNvPr id="7174" name="Picture 6" descr="https://timgsa.baidu.com/timg?image&amp;quality=80&amp;size=b9999_10000&amp;sec=1588088799436&amp;di=daeda4ec8bd20ebd8fe4589f3412d5c7&amp;imgtype=0&amp;src=http%3A%2F%2Fpic5.997788.com%2Fpic_search%2F00%2F22%2F64%2F27%2Fse22642767.jpg"/>
          <p:cNvPicPr>
            <a:picLocks noChangeAspect="1" noChangeArrowheads="1"/>
          </p:cNvPicPr>
          <p:nvPr/>
        </p:nvPicPr>
        <p:blipFill rotWithShape="1">
          <a:blip r:embed="rId2">
            <a:extLst>
              <a:ext uri="{28A0092B-C50C-407E-A947-70E740481C1C}">
                <a14:useLocalDpi xmlns:a14="http://schemas.microsoft.com/office/drawing/2010/main" val="0"/>
              </a:ext>
            </a:extLst>
          </a:blip>
          <a:srcRect l="21828" t="6767" r="21080" b="18053"/>
          <a:stretch/>
        </p:blipFill>
        <p:spPr bwMode="auto">
          <a:xfrm>
            <a:off x="8184232" y="249802"/>
            <a:ext cx="3240360" cy="568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880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smtClean="0">
                <a:solidFill>
                  <a:srgbClr val="FF0000"/>
                </a:solidFill>
              </a:rPr>
              <a:t>探究与发现</a:t>
            </a:r>
            <a:endParaRPr lang="zh-CN" altLang="en-US" sz="3200" dirty="0">
              <a:solidFill>
                <a:srgbClr val="FF0000"/>
              </a:solidFill>
            </a:endParaRPr>
          </a:p>
        </p:txBody>
      </p:sp>
      <p:sp>
        <p:nvSpPr>
          <p:cNvPr id="7" name="矩形 6"/>
          <p:cNvSpPr/>
          <p:nvPr/>
        </p:nvSpPr>
        <p:spPr>
          <a:xfrm>
            <a:off x="1703512" y="2276872"/>
            <a:ext cx="9433048" cy="2677656"/>
          </a:xfrm>
          <a:prstGeom prst="rect">
            <a:avLst/>
          </a:prstGeom>
        </p:spPr>
        <p:txBody>
          <a:bodyPr wrap="square">
            <a:spAutoFit/>
          </a:bodyPr>
          <a:lstStyle/>
          <a:p>
            <a:pPr marL="457200" indent="-457200">
              <a:lnSpc>
                <a:spcPct val="150000"/>
              </a:lnSpc>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鸦片战争以后文人画家的选择是什么？</a:t>
            </a:r>
          </a:p>
          <a:p>
            <a:pPr marL="457200" indent="-457200">
              <a:lnSpc>
                <a:spcPct val="150000"/>
              </a:lnSpc>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在画家的作品中怎样兼容大众情感和市民审美意识？</a:t>
            </a:r>
            <a:endParaRPr lang="en-US" altLang="zh-CN" sz="2800" dirty="0">
              <a:latin typeface="楷体" panose="02010609060101010101" pitchFamily="49" charset="-122"/>
              <a:ea typeface="楷体" panose="02010609060101010101" pitchFamily="49" charset="-122"/>
            </a:endParaRPr>
          </a:p>
          <a:p>
            <a:pPr marL="457200" indent="-457200">
              <a:lnSpc>
                <a:spcPct val="150000"/>
              </a:lnSpc>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在继承中国画传统的杰出画家中，你对哪位画家的作品最感兴趣？请分析这位画家绘画创作的特点。</a:t>
            </a:r>
          </a:p>
        </p:txBody>
      </p:sp>
    </p:spTree>
    <p:extLst>
      <p:ext uri="{BB962C8B-B14F-4D97-AF65-F5344CB8AC3E}">
        <p14:creationId xmlns:p14="http://schemas.microsoft.com/office/powerpoint/2010/main" val="290049273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a:solidFill>
                  <a:srgbClr val="FF0000"/>
                </a:solidFill>
              </a:rPr>
              <a:t>二、反映社会变革的美术</a:t>
            </a:r>
          </a:p>
        </p:txBody>
      </p:sp>
      <p:sp>
        <p:nvSpPr>
          <p:cNvPr id="6" name="矩形 5"/>
          <p:cNvSpPr/>
          <p:nvPr/>
        </p:nvSpPr>
        <p:spPr>
          <a:xfrm>
            <a:off x="983432" y="1268760"/>
            <a:ext cx="10153128" cy="2031325"/>
          </a:xfrm>
          <a:prstGeom prst="rect">
            <a:avLst/>
          </a:prstGeom>
        </p:spPr>
        <p:txBody>
          <a:bodyPr wrap="square">
            <a:spAutoFit/>
          </a:bodyPr>
          <a:lstStyle/>
          <a:p>
            <a:pPr>
              <a:lnSpc>
                <a:spcPct val="150000"/>
              </a:lnSpc>
            </a:pPr>
            <a:r>
              <a:rPr lang="zh-CN" altLang="en-US" sz="2800" dirty="0" smtClean="0">
                <a:latin typeface="楷体" panose="02010609060101010101" pitchFamily="49" charset="-122"/>
                <a:ea typeface="楷体" panose="02010609060101010101" pitchFamily="49" charset="-122"/>
              </a:rPr>
              <a:t>    “</a:t>
            </a:r>
            <a:r>
              <a:rPr lang="zh-CN" altLang="en-US" sz="2800" dirty="0">
                <a:latin typeface="楷体" panose="02010609060101010101" pitchFamily="49" charset="-122"/>
                <a:ea typeface="楷体" panose="02010609060101010101" pitchFamily="49" charset="-122"/>
              </a:rPr>
              <a:t>文以载道”的社会审美观是中国自古以来的传统，美术参与社会变革，发挥美术的社会功能，是</a:t>
            </a:r>
            <a:r>
              <a:rPr lang="en-US" altLang="zh-CN" sz="2800" dirty="0">
                <a:latin typeface="楷体" panose="02010609060101010101" pitchFamily="49" charset="-122"/>
                <a:ea typeface="楷体" panose="02010609060101010101" pitchFamily="49" charset="-122"/>
              </a:rPr>
              <a:t>20</a:t>
            </a:r>
            <a:r>
              <a:rPr lang="zh-CN" altLang="en-US" sz="2800" dirty="0">
                <a:latin typeface="楷体" panose="02010609060101010101" pitchFamily="49" charset="-122"/>
                <a:ea typeface="楷体" panose="02010609060101010101" pitchFamily="49" charset="-122"/>
              </a:rPr>
              <a:t>世纪中国现代美术的突出特征之一。</a:t>
            </a:r>
          </a:p>
        </p:txBody>
      </p:sp>
      <p:sp>
        <p:nvSpPr>
          <p:cNvPr id="3" name="矩形 2"/>
          <p:cNvSpPr/>
          <p:nvPr/>
        </p:nvSpPr>
        <p:spPr>
          <a:xfrm>
            <a:off x="1105942" y="3300085"/>
            <a:ext cx="10382944" cy="2677656"/>
          </a:xfrm>
          <a:prstGeom prst="rect">
            <a:avLst/>
          </a:prstGeom>
        </p:spPr>
        <p:txBody>
          <a:bodyPr wrap="square">
            <a:spAutoFit/>
          </a:bodyPr>
          <a:lstStyle/>
          <a:p>
            <a:pPr marL="457200" indent="-457200">
              <a:lnSpc>
                <a:spcPct val="150000"/>
              </a:lnSpc>
              <a:buFont typeface="Wingdings" panose="05000000000000000000" pitchFamily="2" charset="2"/>
              <a:buChar char="Ø"/>
            </a:pPr>
            <a:r>
              <a:rPr lang="zh-CN" altLang="en-US" sz="2800" dirty="0" smtClean="0">
                <a:latin typeface="楷体" panose="02010609060101010101" pitchFamily="49" charset="-122"/>
                <a:ea typeface="楷体" panose="02010609060101010101" pitchFamily="49" charset="-122"/>
              </a:rPr>
              <a:t>一方面</a:t>
            </a:r>
            <a:r>
              <a:rPr lang="zh-CN" altLang="en-US" sz="2800" dirty="0">
                <a:latin typeface="楷体" panose="02010609060101010101" pitchFamily="49" charset="-122"/>
                <a:ea typeface="楷体" panose="02010609060101010101" pitchFamily="49" charset="-122"/>
              </a:rPr>
              <a:t>反映在艺术家积极参与社会革命运动，以美术为武器，宣传鼓舞民族自强与独立的革命</a:t>
            </a:r>
            <a:r>
              <a:rPr lang="zh-CN" altLang="en-US" sz="2800" dirty="0" smtClean="0">
                <a:latin typeface="楷体" panose="02010609060101010101" pitchFamily="49" charset="-122"/>
                <a:ea typeface="楷体" panose="02010609060101010101" pitchFamily="49" charset="-122"/>
              </a:rPr>
              <a:t>；</a:t>
            </a:r>
            <a:endParaRPr lang="en-US" altLang="zh-CN" sz="2800" dirty="0" smtClean="0">
              <a:latin typeface="楷体" panose="02010609060101010101" pitchFamily="49" charset="-122"/>
              <a:ea typeface="楷体" panose="02010609060101010101" pitchFamily="49" charset="-122"/>
            </a:endParaRPr>
          </a:p>
          <a:p>
            <a:pPr marL="457200" indent="-457200">
              <a:lnSpc>
                <a:spcPct val="150000"/>
              </a:lnSpc>
              <a:buFont typeface="Wingdings" panose="05000000000000000000" pitchFamily="2" charset="2"/>
              <a:buChar char="Ø"/>
            </a:pPr>
            <a:r>
              <a:rPr lang="zh-CN" altLang="en-US" sz="2800" dirty="0" smtClean="0">
                <a:latin typeface="楷体" panose="02010609060101010101" pitchFamily="49" charset="-122"/>
                <a:ea typeface="楷体" panose="02010609060101010101" pitchFamily="49" charset="-122"/>
              </a:rPr>
              <a:t>另一方面</a:t>
            </a:r>
            <a:r>
              <a:rPr lang="zh-CN" altLang="en-US" sz="2800" dirty="0">
                <a:latin typeface="楷体" panose="02010609060101010101" pitchFamily="49" charset="-122"/>
                <a:ea typeface="楷体" panose="02010609060101010101" pitchFamily="49" charset="-122"/>
              </a:rPr>
              <a:t>，艺术家用创作表现新社会的建设成就，用美术再现社会生活的变化，表达社会进步激发的审美情感。</a:t>
            </a:r>
          </a:p>
        </p:txBody>
      </p:sp>
    </p:spTree>
    <p:extLst>
      <p:ext uri="{BB962C8B-B14F-4D97-AF65-F5344CB8AC3E}">
        <p14:creationId xmlns:p14="http://schemas.microsoft.com/office/powerpoint/2010/main" val="914600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timgsa.baidu.com/timg?image&amp;quality=80&amp;size=b9999_10000&amp;sec=1588089329400&amp;di=dd7509407fcbb947a8d979b7eaac3d73&amp;imgtype=0&amp;src=http%3A%2F%2Fimg3.doubanio.com%2Fview%2Fpage_note%2Flarge%2Fpublic%2Fp194117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032" y="1334349"/>
            <a:ext cx="5462159" cy="4096619"/>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7104112" y="5733256"/>
            <a:ext cx="4288353" cy="584775"/>
          </a:xfrm>
          <a:prstGeom prst="rect">
            <a:avLst/>
          </a:prstGeom>
        </p:spPr>
        <p:txBody>
          <a:bodyPr wrap="none">
            <a:spAutoFit/>
          </a:bodyPr>
          <a:lstStyle/>
          <a:p>
            <a:r>
              <a:rPr lang="zh-CN" altLang="en-US" sz="3200" dirty="0">
                <a:latin typeface="楷体" panose="02010609060101010101" pitchFamily="49" charset="-122"/>
                <a:ea typeface="楷体" panose="02010609060101010101" pitchFamily="49" charset="-122"/>
              </a:rPr>
              <a:t>到前线去（黑白木刻）</a:t>
            </a:r>
          </a:p>
        </p:txBody>
      </p:sp>
      <p:sp>
        <p:nvSpPr>
          <p:cNvPr id="5" name="矩形 4"/>
          <p:cNvSpPr/>
          <p:nvPr/>
        </p:nvSpPr>
        <p:spPr>
          <a:xfrm>
            <a:off x="479376" y="1700808"/>
            <a:ext cx="5561090" cy="3108543"/>
          </a:xfrm>
          <a:prstGeom prst="rect">
            <a:avLst/>
          </a:prstGeom>
        </p:spPr>
        <p:txBody>
          <a:bodyPr wrap="square">
            <a:spAutoFit/>
          </a:bodyPr>
          <a:lstStyle/>
          <a:p>
            <a:r>
              <a:rPr lang="zh-CN" altLang="en-US" sz="2800" dirty="0" smtClean="0">
                <a:latin typeface="楷体" panose="02010609060101010101" pitchFamily="49" charset="-122"/>
                <a:ea typeface="楷体" panose="02010609060101010101" pitchFamily="49" charset="-122"/>
              </a:rPr>
              <a:t>    在</a:t>
            </a:r>
            <a:r>
              <a:rPr lang="zh-CN" altLang="en-US" sz="2800" dirty="0">
                <a:latin typeface="楷体" panose="02010609060101010101" pitchFamily="49" charset="-122"/>
                <a:ea typeface="楷体" panose="02010609060101010101" pitchFamily="49" charset="-122"/>
              </a:rPr>
              <a:t>鲁迅的积极倡导和推动下，</a:t>
            </a:r>
            <a:r>
              <a:rPr lang="en-US" altLang="zh-CN" sz="2800" dirty="0">
                <a:latin typeface="楷体" panose="02010609060101010101" pitchFamily="49" charset="-122"/>
                <a:ea typeface="楷体" panose="02010609060101010101" pitchFamily="49" charset="-122"/>
              </a:rPr>
              <a:t>20</a:t>
            </a:r>
            <a:r>
              <a:rPr lang="zh-CN" altLang="en-US" sz="2800" dirty="0">
                <a:latin typeface="楷体" panose="02010609060101010101" pitchFamily="49" charset="-122"/>
                <a:ea typeface="楷体" panose="02010609060101010101" pitchFamily="49" charset="-122"/>
              </a:rPr>
              <a:t>世纪</a:t>
            </a:r>
            <a:r>
              <a:rPr lang="en-US" altLang="zh-CN" sz="2800" dirty="0">
                <a:latin typeface="楷体" panose="02010609060101010101" pitchFamily="49" charset="-122"/>
                <a:ea typeface="楷体" panose="02010609060101010101" pitchFamily="49" charset="-122"/>
              </a:rPr>
              <a:t>30</a:t>
            </a:r>
            <a:r>
              <a:rPr lang="zh-CN" altLang="en-US" sz="2800" dirty="0">
                <a:latin typeface="楷体" panose="02010609060101010101" pitchFamily="49" charset="-122"/>
                <a:ea typeface="楷体" panose="02010609060101010101" pitchFamily="49" charset="-122"/>
              </a:rPr>
              <a:t>年代兴起了新兴木刻艺术运动。受西方版画的影响，新兴木刻由传统木刻的“复制”向“创作”功能转变。此外，新兴木刻的“新”还体现在，它紧跟中国社会现实，是为变革社会而产生的美术。</a:t>
            </a:r>
          </a:p>
        </p:txBody>
      </p:sp>
    </p:spTree>
    <p:extLst>
      <p:ext uri="{BB962C8B-B14F-4D97-AF65-F5344CB8AC3E}">
        <p14:creationId xmlns:p14="http://schemas.microsoft.com/office/powerpoint/2010/main" val="3338572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title"/>
          </p:nvPr>
        </p:nvSpPr>
        <p:spPr/>
        <p:txBody>
          <a:bodyPr/>
          <a:lstStyle/>
          <a:p>
            <a:r>
              <a:rPr lang="zh-CN" altLang="en-US" dirty="0" smtClean="0"/>
              <a:t>蒋兆和作品</a:t>
            </a:r>
            <a:endParaRPr lang="zh-CN" altLang="en-US" dirty="0"/>
          </a:p>
        </p:txBody>
      </p:sp>
      <p:sp>
        <p:nvSpPr>
          <p:cNvPr id="45058" name="Rectangle 2"/>
          <p:cNvSpPr>
            <a:spLocks noGrp="1" noChangeArrowheads="1"/>
          </p:cNvSpPr>
          <p:nvPr>
            <p:ph idx="1"/>
          </p:nvPr>
        </p:nvSpPr>
        <p:spPr>
          <a:xfrm>
            <a:off x="5519936" y="5805264"/>
            <a:ext cx="2162175" cy="604838"/>
          </a:xfrm>
        </p:spPr>
        <p:txBody>
          <a:bodyPr/>
          <a:lstStyle/>
          <a:p>
            <a:pPr>
              <a:buFontTx/>
              <a:buNone/>
            </a:pPr>
            <a:r>
              <a:rPr lang="en-US" altLang="zh-CN" sz="2800" dirty="0"/>
              <a:t>《</a:t>
            </a:r>
            <a:r>
              <a:rPr lang="zh-CN" altLang="en-US" sz="2800" dirty="0"/>
              <a:t>流民图</a:t>
            </a:r>
            <a:r>
              <a:rPr lang="en-US" altLang="zh-CN" sz="2800" dirty="0"/>
              <a:t>》</a:t>
            </a:r>
            <a:endParaRPr lang="zh-CN" altLang="en-US" sz="2800" b="1" dirty="0"/>
          </a:p>
        </p:txBody>
      </p:sp>
      <p:pic>
        <p:nvPicPr>
          <p:cNvPr id="2050" name="Picture 2" descr="https://timgsa.baidu.com/timg?image&amp;quality=80&amp;size=b9999_10000&amp;sec=1588075866543&amp;di=0d8de2b6bcbcba65b7e9fe48e175e91d&amp;imgtype=0&amp;src=http%3A%2F%2Fwww.hiart.cn%2Fupload%2Fphoto_db%2F2014%2F08%2F19%2F201408191353046818%2F201408191353046818_540_3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672" y="1640395"/>
            <a:ext cx="6048672" cy="416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614408"/>
      </p:ext>
    </p:extLst>
  </p:cSld>
  <p:clrMapOvr>
    <a:masterClrMapping/>
  </p:clrMapOvr>
  <p:transition>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title"/>
          </p:nvPr>
        </p:nvSpPr>
        <p:spPr/>
        <p:txBody>
          <a:bodyPr/>
          <a:lstStyle/>
          <a:p>
            <a:r>
              <a:rPr lang="zh-CN" altLang="en-US" b="1"/>
              <a:t>董希文作品</a:t>
            </a:r>
          </a:p>
        </p:txBody>
      </p:sp>
      <p:sp>
        <p:nvSpPr>
          <p:cNvPr id="45058" name="Rectangle 2"/>
          <p:cNvSpPr>
            <a:spLocks noGrp="1" noChangeArrowheads="1"/>
          </p:cNvSpPr>
          <p:nvPr>
            <p:ph idx="1"/>
          </p:nvPr>
        </p:nvSpPr>
        <p:spPr>
          <a:xfrm>
            <a:off x="7536160" y="3429000"/>
            <a:ext cx="2162175" cy="604838"/>
          </a:xfrm>
        </p:spPr>
        <p:txBody>
          <a:bodyPr/>
          <a:lstStyle/>
          <a:p>
            <a:pPr>
              <a:buFontTx/>
              <a:buNone/>
            </a:pPr>
            <a:r>
              <a:rPr lang="zh-CN" altLang="en-US" sz="2800" b="1"/>
              <a:t>《开国大典》</a:t>
            </a:r>
          </a:p>
        </p:txBody>
      </p:sp>
      <p:pic>
        <p:nvPicPr>
          <p:cNvPr id="45060" name="Picture 4" descr="f636afc379310a55dea66643b74543a983261082"/>
          <p:cNvPicPr>
            <a:picLocks noGrp="1" noChangeAspect="1" noChangeArrowheads="1"/>
          </p:cNvPicPr>
          <p:nvPr>
            <p:ph sz="quarter" idx="4294967295"/>
          </p:nvPr>
        </p:nvPicPr>
        <p:blipFill rotWithShape="1">
          <a:blip r:embed="rId2" cstate="print">
            <a:extLst>
              <a:ext uri="{28A0092B-C50C-407E-A947-70E740481C1C}">
                <a14:useLocalDpi xmlns:a14="http://schemas.microsoft.com/office/drawing/2010/main" val="0"/>
              </a:ext>
            </a:extLst>
          </a:blip>
          <a:srcRect/>
          <a:stretch/>
        </p:blipFill>
        <p:spPr>
          <a:xfrm>
            <a:off x="767408" y="1423386"/>
            <a:ext cx="6169025" cy="4679950"/>
          </a:xfrm>
          <a:noFill/>
          <a:ln/>
        </p:spPr>
      </p:pic>
    </p:spTree>
  </p:cSld>
  <p:clrMapOvr>
    <a:masterClrMapping/>
  </p:clrMapOvr>
  <p:transition>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title"/>
          </p:nvPr>
        </p:nvSpPr>
        <p:spPr/>
        <p:txBody>
          <a:bodyPr/>
          <a:lstStyle/>
          <a:p>
            <a:pPr algn="r"/>
            <a:r>
              <a:rPr lang="zh-CN" altLang="en-US" dirty="0"/>
              <a:t>李焕民</a:t>
            </a:r>
            <a:r>
              <a:rPr lang="zh-CN" altLang="en-US" dirty="0" smtClean="0"/>
              <a:t>作品</a:t>
            </a:r>
            <a:endParaRPr lang="zh-CN" altLang="en-US" dirty="0"/>
          </a:p>
        </p:txBody>
      </p:sp>
      <p:sp>
        <p:nvSpPr>
          <p:cNvPr id="45058" name="Rectangle 2"/>
          <p:cNvSpPr>
            <a:spLocks noGrp="1" noChangeArrowheads="1"/>
          </p:cNvSpPr>
          <p:nvPr>
            <p:ph idx="1"/>
          </p:nvPr>
        </p:nvSpPr>
        <p:spPr>
          <a:xfrm>
            <a:off x="6528048" y="5775785"/>
            <a:ext cx="4320480" cy="604838"/>
          </a:xfrm>
        </p:spPr>
        <p:txBody>
          <a:bodyPr>
            <a:normAutofit/>
          </a:bodyPr>
          <a:lstStyle/>
          <a:p>
            <a:pPr>
              <a:buFontTx/>
              <a:buNone/>
            </a:pPr>
            <a:r>
              <a:rPr lang="zh-CN" altLang="en-US" sz="2800" dirty="0"/>
              <a:t>初踏黄金路（套色版画）</a:t>
            </a:r>
            <a:endParaRPr lang="zh-CN" altLang="en-US" sz="2800" b="1" dirty="0"/>
          </a:p>
        </p:txBody>
      </p:sp>
      <p:pic>
        <p:nvPicPr>
          <p:cNvPr id="5122" name="Picture 2" descr="https://timgsa.baidu.com/timg?image&amp;quality=80&amp;size=b9999_10000&amp;sec=1588075952023&amp;di=f52d809f55dbadf0f366e23fdeac0ac6&amp;imgtype=0&amp;src=http%3A%2F%2Ftest.xlysauc.com%3A8079%2Fimg%2F2015cp%2Fmh%2Fd%2F14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257" y="73446"/>
            <a:ext cx="5717276" cy="6317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072461"/>
      </p:ext>
    </p:extLst>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smtClean="0">
                <a:solidFill>
                  <a:srgbClr val="FF0000"/>
                </a:solidFill>
              </a:rPr>
              <a:t>情境导入</a:t>
            </a:r>
            <a:endParaRPr lang="zh-CN" altLang="en-US" sz="3200" dirty="0">
              <a:solidFill>
                <a:srgbClr val="FF0000"/>
              </a:solidFill>
            </a:endParaRPr>
          </a:p>
        </p:txBody>
      </p:sp>
      <p:sp>
        <p:nvSpPr>
          <p:cNvPr id="6" name="矩形 5"/>
          <p:cNvSpPr/>
          <p:nvPr/>
        </p:nvSpPr>
        <p:spPr>
          <a:xfrm>
            <a:off x="983432" y="1268760"/>
            <a:ext cx="10801200" cy="5262979"/>
          </a:xfrm>
          <a:prstGeom prst="rect">
            <a:avLst/>
          </a:prstGeom>
        </p:spPr>
        <p:txBody>
          <a:bodyPr wrap="square">
            <a:spAutoFit/>
          </a:bodyPr>
          <a:lstStyle/>
          <a:p>
            <a:pPr>
              <a:lnSpc>
                <a:spcPct val="150000"/>
              </a:lnSpc>
            </a:pPr>
            <a:r>
              <a:rPr lang="zh-CN" altLang="en-US" sz="2800" dirty="0" smtClean="0">
                <a:latin typeface="楷体" panose="02010609060101010101" pitchFamily="49" charset="-122"/>
                <a:ea typeface="楷体" panose="02010609060101010101" pitchFamily="49" charset="-122"/>
              </a:rPr>
              <a:t>    中国</a:t>
            </a:r>
            <a:r>
              <a:rPr lang="zh-CN" altLang="en-US" sz="2800" dirty="0">
                <a:latin typeface="楷体" panose="02010609060101010101" pitchFamily="49" charset="-122"/>
                <a:ea typeface="楷体" panose="02010609060101010101" pitchFamily="49" charset="-122"/>
              </a:rPr>
              <a:t>近现代是激荡变革和砥砺开拓的时代，传统美术的继承与创新，中西美术的交流与互鉴，是中国近现代美术发展的主题。从五四新文化运动到中华人民共和国成立，中国近现代美术的进程交织在整体社会文化变革的潮流中，它既反映了社会生活内容和时代审美诉求，同时又遵循美术演变的内在逻辑，在继承与融汇中创新。在开放的社会环境中，中国美术呈现出丰富多彩的面貌和格局。请结合本课的学习内容，认识中国近现代美术是如何在继承和创新中发展的。</a:t>
            </a:r>
          </a:p>
        </p:txBody>
      </p:sp>
    </p:spTree>
    <p:extLst>
      <p:ext uri="{BB962C8B-B14F-4D97-AF65-F5344CB8AC3E}">
        <p14:creationId xmlns:p14="http://schemas.microsoft.com/office/powerpoint/2010/main" val="1100180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smtClean="0">
                <a:solidFill>
                  <a:srgbClr val="FF0000"/>
                </a:solidFill>
              </a:rPr>
              <a:t>探究与发现</a:t>
            </a:r>
            <a:endParaRPr lang="zh-CN" altLang="en-US" sz="3200" dirty="0">
              <a:solidFill>
                <a:srgbClr val="FF0000"/>
              </a:solidFill>
            </a:endParaRPr>
          </a:p>
        </p:txBody>
      </p:sp>
      <p:sp>
        <p:nvSpPr>
          <p:cNvPr id="7" name="矩形 6"/>
          <p:cNvSpPr/>
          <p:nvPr/>
        </p:nvSpPr>
        <p:spPr>
          <a:xfrm>
            <a:off x="1487488" y="1700808"/>
            <a:ext cx="9937104" cy="4616648"/>
          </a:xfrm>
          <a:prstGeom prst="rect">
            <a:avLst/>
          </a:prstGeom>
        </p:spPr>
        <p:txBody>
          <a:bodyPr wrap="square">
            <a:spAutoFit/>
          </a:bodyPr>
          <a:lstStyle/>
          <a:p>
            <a:pPr marL="457200" indent="-457200">
              <a:lnSpc>
                <a:spcPct val="150000"/>
              </a:lnSpc>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这些作品属于什么题材？艺术家为什么创作了这些作品？</a:t>
            </a:r>
          </a:p>
          <a:p>
            <a:pPr marL="457200" indent="-457200">
              <a:lnSpc>
                <a:spcPct val="150000"/>
              </a:lnSpc>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艺术家以何种形式参与社会革命运动？</a:t>
            </a:r>
          </a:p>
          <a:p>
            <a:pPr marL="457200" indent="-457200">
              <a:lnSpc>
                <a:spcPct val="150000"/>
              </a:lnSpc>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在社会变革时期艺术家是怎样“文以载道”的？</a:t>
            </a:r>
            <a:endParaRPr lang="en-US" altLang="zh-CN" sz="2800" dirty="0">
              <a:latin typeface="楷体" panose="02010609060101010101" pitchFamily="49" charset="-122"/>
              <a:ea typeface="楷体" panose="02010609060101010101" pitchFamily="49" charset="-122"/>
            </a:endParaRPr>
          </a:p>
          <a:p>
            <a:pPr marL="457200" indent="-457200">
              <a:lnSpc>
                <a:spcPct val="150000"/>
              </a:lnSpc>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艺术家为新中国建设创作哪些题材的作品？艺术家是怎样观察生活，表现社会生活的？</a:t>
            </a:r>
          </a:p>
          <a:p>
            <a:pPr marL="457200" indent="-457200">
              <a:lnSpc>
                <a:spcPct val="150000"/>
              </a:lnSpc>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艺术家以何种形式反映新中国成立后的建设成就？</a:t>
            </a:r>
          </a:p>
          <a:p>
            <a:pPr marL="457200" indent="-457200">
              <a:lnSpc>
                <a:spcPct val="150000"/>
              </a:lnSpc>
              <a:buFont typeface="Wingdings" panose="05000000000000000000" pitchFamily="2" charset="2"/>
              <a:buChar char="Ø"/>
            </a:pPr>
            <a:endParaRPr lang="zh-CN" altLang="en-US" sz="28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507655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a:solidFill>
                  <a:srgbClr val="FF0000"/>
                </a:solidFill>
              </a:rPr>
              <a:t>二、反映社会变革的美术</a:t>
            </a:r>
          </a:p>
        </p:txBody>
      </p:sp>
      <p:sp>
        <p:nvSpPr>
          <p:cNvPr id="3" name="矩形 2"/>
          <p:cNvSpPr/>
          <p:nvPr/>
        </p:nvSpPr>
        <p:spPr>
          <a:xfrm>
            <a:off x="904528" y="1844824"/>
            <a:ext cx="10382944" cy="3222998"/>
          </a:xfrm>
          <a:prstGeom prst="rect">
            <a:avLst/>
          </a:prstGeom>
        </p:spPr>
        <p:txBody>
          <a:bodyPr wrap="square">
            <a:spAutoFit/>
          </a:bodyPr>
          <a:lstStyle/>
          <a:p>
            <a:pPr>
              <a:lnSpc>
                <a:spcPct val="150000"/>
              </a:lnSpc>
            </a:pPr>
            <a:r>
              <a:rPr lang="zh-CN" altLang="en-US" sz="2800" dirty="0" smtClean="0">
                <a:latin typeface="楷体" panose="02010609060101010101" pitchFamily="49" charset="-122"/>
                <a:ea typeface="楷体" panose="02010609060101010101" pitchFamily="49" charset="-122"/>
              </a:rPr>
              <a:t>    社会生活</a:t>
            </a:r>
            <a:r>
              <a:rPr lang="zh-CN" altLang="en-US" sz="2800" dirty="0">
                <a:latin typeface="楷体" panose="02010609060101010101" pitchFamily="49" charset="-122"/>
                <a:ea typeface="楷体" panose="02010609060101010101" pitchFamily="49" charset="-122"/>
              </a:rPr>
              <a:t>为艺术家提供了丰富的创作内容，用绘画和雕塑再现社会生活，反映社会生活新的变化和国家建设成就，成为艺术家的责任。通俗的风格形式、明朗乐观的格调，以及艺术性和思想性相结合，成为新中国成立以来反映社会生活题材的美术创作的重要特征。</a:t>
            </a:r>
          </a:p>
        </p:txBody>
      </p:sp>
    </p:spTree>
    <p:extLst>
      <p:ext uri="{BB962C8B-B14F-4D97-AF65-F5344CB8AC3E}">
        <p14:creationId xmlns:p14="http://schemas.microsoft.com/office/powerpoint/2010/main" val="114923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solidFill>
                  <a:srgbClr val="FF0000"/>
                </a:solidFill>
              </a:rPr>
              <a:t>三、多样化艺术探索</a:t>
            </a:r>
            <a:endParaRPr lang="zh-CN" altLang="en-US" sz="3200" dirty="0">
              <a:solidFill>
                <a:srgbClr val="FF0000"/>
              </a:solidFill>
            </a:endParaRPr>
          </a:p>
        </p:txBody>
      </p:sp>
      <p:sp>
        <p:nvSpPr>
          <p:cNvPr id="6" name="矩形 5"/>
          <p:cNvSpPr/>
          <p:nvPr/>
        </p:nvSpPr>
        <p:spPr>
          <a:xfrm>
            <a:off x="983432" y="1268760"/>
            <a:ext cx="10153128" cy="3222998"/>
          </a:xfrm>
          <a:prstGeom prst="rect">
            <a:avLst/>
          </a:prstGeom>
        </p:spPr>
        <p:txBody>
          <a:bodyPr wrap="square">
            <a:spAutoFit/>
          </a:bodyPr>
          <a:lstStyle/>
          <a:p>
            <a:pPr>
              <a:lnSpc>
                <a:spcPct val="150000"/>
              </a:lnSpc>
            </a:pPr>
            <a:r>
              <a:rPr lang="zh-CN" altLang="en-US" sz="2800" dirty="0" smtClean="0">
                <a:latin typeface="楷体" panose="02010609060101010101" pitchFamily="49" charset="-122"/>
                <a:ea typeface="楷体" panose="02010609060101010101" pitchFamily="49" charset="-122"/>
              </a:rPr>
              <a:t>    改革开放</a:t>
            </a:r>
            <a:r>
              <a:rPr lang="zh-CN" altLang="en-US" sz="2800" dirty="0">
                <a:latin typeface="楷体" panose="02010609060101010101" pitchFamily="49" charset="-122"/>
                <a:ea typeface="楷体" panose="02010609060101010101" pitchFamily="49" charset="-122"/>
              </a:rPr>
              <a:t>以来，中国社会迎来新的春天，经济繁荣和思想解放，为艺术家提供了更多的探索空间。艺术家既立足于本民族的优秀传统，又放眼世界，大胆吸收和借鉴外国美术的有益经验，进一步挖掘人性的真善美。艺术思潮活跃、题材丰富、表现方式和风格的多样化成为改革开放以来美术创作的重要特点。</a:t>
            </a:r>
          </a:p>
        </p:txBody>
      </p:sp>
    </p:spTree>
    <p:extLst>
      <p:ext uri="{BB962C8B-B14F-4D97-AF65-F5344CB8AC3E}">
        <p14:creationId xmlns:p14="http://schemas.microsoft.com/office/powerpoint/2010/main" val="2956031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zh-CN" altLang="en-US" b="1"/>
              <a:t>罗中立作品</a:t>
            </a:r>
          </a:p>
        </p:txBody>
      </p:sp>
      <p:pic>
        <p:nvPicPr>
          <p:cNvPr id="46083" name="Picture 3" descr="C:/Documents and Settings/Administrator/桌面/55e736d12f2eb9380e57a18ed5628535e5dd6f90.jpg55e736d12f2eb9380e57a18ed5628535e5dd6f90"/>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1631504" y="1597027"/>
            <a:ext cx="4319587" cy="4751858"/>
          </a:xfrm>
          <a:noFill/>
          <a:ln/>
        </p:spPr>
      </p:pic>
      <p:sp>
        <p:nvSpPr>
          <p:cNvPr id="46085" name="Text Box 5"/>
          <p:cNvSpPr txBox="1">
            <a:spLocks noChangeArrowheads="1"/>
          </p:cNvSpPr>
          <p:nvPr/>
        </p:nvSpPr>
        <p:spPr bwMode="auto">
          <a:xfrm>
            <a:off x="6672064" y="2492896"/>
            <a:ext cx="4509541"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smtClean="0">
                <a:latin typeface="楷体" panose="02010609060101010101" pitchFamily="49" charset="-122"/>
                <a:ea typeface="楷体" panose="02010609060101010101" pitchFamily="49" charset="-122"/>
              </a:rPr>
              <a:t>    《父亲》</a:t>
            </a:r>
            <a:r>
              <a:rPr lang="zh-CN" altLang="en-US" sz="2800" dirty="0">
                <a:latin typeface="楷体" panose="02010609060101010101" pitchFamily="49" charset="-122"/>
                <a:ea typeface="楷体" panose="02010609060101010101" pitchFamily="49" charset="-122"/>
              </a:rPr>
              <a:t>创作于1980年的特大肖像油画，高2.22米，宽1.55米。1980年12月20日，第二届全国青年美展一举获得金奖。随后这幅画被中国美术馆以400元的价格购入并</a:t>
            </a:r>
            <a:r>
              <a:rPr lang="zh-CN" altLang="en-US" sz="2800" dirty="0" smtClean="0">
                <a:latin typeface="楷体" panose="02010609060101010101" pitchFamily="49" charset="-122"/>
                <a:ea typeface="楷体" panose="02010609060101010101" pitchFamily="49" charset="-122"/>
              </a:rPr>
              <a:t>收藏。</a:t>
            </a:r>
            <a:endParaRPr lang="zh-CN" altLang="en-US" sz="2800" dirty="0">
              <a:latin typeface="楷体" panose="02010609060101010101" pitchFamily="49" charset="-122"/>
              <a:ea typeface="楷体" panose="02010609060101010101" pitchFamily="49" charset="-122"/>
            </a:endParaRPr>
          </a:p>
        </p:txBody>
      </p:sp>
    </p:spTree>
  </p:cSld>
  <p:clrMapOvr>
    <a:masterClrMapping/>
  </p:clrMapOvr>
  <p:transition>
    <p:checke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timgsa.baidu.com/timg?image&amp;quality=80&amp;size=b9999_10000&amp;sec=1588076101437&amp;di=9192262cb7cfb345151d79c883069e3d&amp;imgtype=0&amp;src=http%3A%2F%2Fimg.mp.sohu.com%2Fupload%2F20170510%2Fdeb6d73c88b74e639c36f75c52bd7e4b_t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274639"/>
            <a:ext cx="5363490" cy="6467281"/>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7104112" y="2852936"/>
            <a:ext cx="4134465" cy="954107"/>
          </a:xfrm>
          <a:prstGeom prst="rect">
            <a:avLst/>
          </a:prstGeom>
        </p:spPr>
        <p:txBody>
          <a:bodyPr wrap="none">
            <a:spAutoFit/>
          </a:bodyPr>
          <a:lstStyle/>
          <a:p>
            <a:pPr algn="ctr"/>
            <a:r>
              <a:rPr lang="zh-CN" altLang="en-US" sz="2800" dirty="0">
                <a:latin typeface="楷体" panose="02010609060101010101" pitchFamily="49" charset="-122"/>
                <a:ea typeface="楷体" panose="02010609060101010101" pitchFamily="49" charset="-122"/>
              </a:rPr>
              <a:t>塔吉克新娘（布面油画</a:t>
            </a:r>
            <a:r>
              <a:rPr lang="zh-CN" altLang="en-US" sz="2800" dirty="0" smtClean="0">
                <a:latin typeface="楷体" panose="02010609060101010101" pitchFamily="49" charset="-122"/>
                <a:ea typeface="楷体" panose="02010609060101010101" pitchFamily="49" charset="-122"/>
              </a:rPr>
              <a:t>）</a:t>
            </a:r>
            <a:endParaRPr lang="en-US" altLang="zh-CN" sz="2800" dirty="0" smtClean="0">
              <a:latin typeface="楷体" panose="02010609060101010101" pitchFamily="49" charset="-122"/>
              <a:ea typeface="楷体" panose="02010609060101010101" pitchFamily="49" charset="-122"/>
            </a:endParaRPr>
          </a:p>
          <a:p>
            <a:pPr algn="ctr"/>
            <a:r>
              <a:rPr lang="zh-CN" altLang="en-US" sz="2800" dirty="0">
                <a:latin typeface="楷体" panose="02010609060101010101" pitchFamily="49" charset="-122"/>
                <a:ea typeface="楷体" panose="02010609060101010101" pitchFamily="49" charset="-122"/>
              </a:rPr>
              <a:t>靳尚谊</a:t>
            </a:r>
          </a:p>
        </p:txBody>
      </p:sp>
    </p:spTree>
    <p:extLst>
      <p:ext uri="{BB962C8B-B14F-4D97-AF65-F5344CB8AC3E}">
        <p14:creationId xmlns:p14="http://schemas.microsoft.com/office/powerpoint/2010/main" val="3572527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04112" y="2852936"/>
            <a:ext cx="2698175" cy="954107"/>
          </a:xfrm>
          <a:prstGeom prst="rect">
            <a:avLst/>
          </a:prstGeom>
        </p:spPr>
        <p:txBody>
          <a:bodyPr wrap="none">
            <a:spAutoFit/>
          </a:bodyPr>
          <a:lstStyle/>
          <a:p>
            <a:pPr algn="ctr"/>
            <a:r>
              <a:rPr lang="zh-CN" altLang="en-US" sz="2800" dirty="0">
                <a:latin typeface="楷体" panose="02010609060101010101" pitchFamily="49" charset="-122"/>
                <a:ea typeface="楷体" panose="02010609060101010101" pitchFamily="49" charset="-122"/>
              </a:rPr>
              <a:t>潮（布面油画</a:t>
            </a:r>
            <a:r>
              <a:rPr lang="zh-CN" altLang="en-US" sz="2800" dirty="0" smtClean="0">
                <a:latin typeface="楷体" panose="02010609060101010101" pitchFamily="49" charset="-122"/>
                <a:ea typeface="楷体" panose="02010609060101010101" pitchFamily="49" charset="-122"/>
              </a:rPr>
              <a:t>）</a:t>
            </a:r>
            <a:endParaRPr lang="en-US" altLang="zh-CN" sz="2800" dirty="0" smtClean="0">
              <a:latin typeface="楷体" panose="02010609060101010101" pitchFamily="49" charset="-122"/>
              <a:ea typeface="楷体" panose="02010609060101010101" pitchFamily="49" charset="-122"/>
            </a:endParaRPr>
          </a:p>
          <a:p>
            <a:pPr algn="ctr"/>
            <a:r>
              <a:rPr lang="zh-CN" altLang="en-US" sz="2800" dirty="0">
                <a:latin typeface="楷体" panose="02010609060101010101" pitchFamily="49" charset="-122"/>
                <a:ea typeface="楷体" panose="02010609060101010101" pitchFamily="49" charset="-122"/>
              </a:rPr>
              <a:t>詹建俊</a:t>
            </a:r>
          </a:p>
        </p:txBody>
      </p:sp>
      <p:pic>
        <p:nvPicPr>
          <p:cNvPr id="9220" name="Picture 4" descr="https://timgsa.baidu.com/timg?image&amp;quality=80&amp;size=b9999_10000&amp;sec=1588076199938&amp;di=ae362614cebb5f8284f416e0a7b6855a&amp;imgtype=0&amp;src=http%3A%2F%2Fwww.people.com.cn%2Fmediafile%2Fpic%2F20181015%2F92%2F139080190432593454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32" y="855876"/>
            <a:ext cx="5569678"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326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timgsa.baidu.com/timg?image&amp;quality=80&amp;size=b9999_10000&amp;sec=1588076274673&amp;di=932d87f6d6e3feff216667c15382a906&amp;imgtype=0&amp;src=http%3A%2F%2F5b0988e595225.cdn.sohucs.com%2Fq_70%2Cc_zoom%2Cw_640%2Fimages%2F20190829%2F963c79ec0bd343a09d7e60016abcf88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332656"/>
            <a:ext cx="8640960" cy="426647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4280311" y="4604315"/>
            <a:ext cx="3775393" cy="523220"/>
          </a:xfrm>
          <a:prstGeom prst="rect">
            <a:avLst/>
          </a:prstGeom>
        </p:spPr>
        <p:txBody>
          <a:bodyPr wrap="none">
            <a:spAutoFit/>
          </a:bodyPr>
          <a:lstStyle/>
          <a:p>
            <a:r>
              <a:rPr lang="zh-CN" altLang="en-US" sz="2800" dirty="0">
                <a:latin typeface="楷体" panose="02010609060101010101" pitchFamily="49" charset="-122"/>
                <a:ea typeface="楷体" panose="02010609060101010101" pitchFamily="49" charset="-122"/>
              </a:rPr>
              <a:t>春雪（纸本水墨设色）</a:t>
            </a:r>
          </a:p>
        </p:txBody>
      </p:sp>
      <p:sp>
        <p:nvSpPr>
          <p:cNvPr id="4" name="矩形 3"/>
          <p:cNvSpPr/>
          <p:nvPr/>
        </p:nvSpPr>
        <p:spPr>
          <a:xfrm>
            <a:off x="1343472" y="5229200"/>
            <a:ext cx="10081120" cy="1384995"/>
          </a:xfrm>
          <a:prstGeom prst="rect">
            <a:avLst/>
          </a:prstGeom>
        </p:spPr>
        <p:txBody>
          <a:bodyPr wrap="square">
            <a:spAutoFit/>
          </a:bodyPr>
          <a:lstStyle/>
          <a:p>
            <a:r>
              <a:rPr lang="zh-CN" altLang="en-US" sz="2800" dirty="0" smtClean="0">
                <a:latin typeface="楷体" panose="02010609060101010101" pitchFamily="49" charset="-122"/>
                <a:ea typeface="楷体" panose="02010609060101010101" pitchFamily="49" charset="-122"/>
              </a:rPr>
              <a:t>    走</a:t>
            </a:r>
            <a:r>
              <a:rPr lang="zh-CN" altLang="en-US" sz="2800" dirty="0">
                <a:latin typeface="楷体" panose="02010609060101010101" pitchFamily="49" charset="-122"/>
                <a:ea typeface="楷体" panose="02010609060101010101" pitchFamily="49" charset="-122"/>
              </a:rPr>
              <a:t>在美术界思想解放前列的杰出艺术家吴冠中是绘画“形式美”和“抽象美”的倡导者和实践</a:t>
            </a:r>
            <a:r>
              <a:rPr lang="zh-CN" altLang="en-US" sz="2800" dirty="0" smtClean="0">
                <a:latin typeface="楷体" panose="02010609060101010101" pitchFamily="49" charset="-122"/>
                <a:ea typeface="楷体" panose="02010609060101010101" pitchFamily="49" charset="-122"/>
              </a:rPr>
              <a:t>者，其创作</a:t>
            </a:r>
            <a:r>
              <a:rPr lang="zh-CN" altLang="en-US" sz="2800" dirty="0">
                <a:latin typeface="楷体" panose="02010609060101010101" pitchFamily="49" charset="-122"/>
                <a:ea typeface="楷体" panose="02010609060101010101" pitchFamily="49" charset="-122"/>
              </a:rPr>
              <a:t>的</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春雪</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是他艺术主张的成功实践。</a:t>
            </a:r>
          </a:p>
        </p:txBody>
      </p:sp>
    </p:spTree>
    <p:extLst>
      <p:ext uri="{BB962C8B-B14F-4D97-AF65-F5344CB8AC3E}">
        <p14:creationId xmlns:p14="http://schemas.microsoft.com/office/powerpoint/2010/main" val="3267063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59696" y="6093296"/>
            <a:ext cx="6520110" cy="523220"/>
          </a:xfrm>
          <a:prstGeom prst="rect">
            <a:avLst/>
          </a:prstGeom>
        </p:spPr>
        <p:txBody>
          <a:bodyPr wrap="square">
            <a:spAutoFit/>
          </a:bodyPr>
          <a:lstStyle/>
          <a:p>
            <a:pPr algn="ctr"/>
            <a:r>
              <a:rPr lang="zh-CN" altLang="en-US" sz="2800" dirty="0" smtClean="0">
                <a:latin typeface="楷体" panose="02010609060101010101" pitchFamily="49" charset="-122"/>
                <a:ea typeface="楷体" panose="02010609060101010101" pitchFamily="49" charset="-122"/>
              </a:rPr>
              <a:t>玉兰</a:t>
            </a:r>
            <a:r>
              <a:rPr lang="zh-CN" altLang="en-US" sz="2800" dirty="0">
                <a:latin typeface="楷体" panose="02010609060101010101" pitchFamily="49" charset="-122"/>
                <a:ea typeface="楷体" panose="02010609060101010101" pitchFamily="49" charset="-122"/>
              </a:rPr>
              <a:t>花</a:t>
            </a:r>
            <a:r>
              <a:rPr lang="zh-CN" altLang="en-US" sz="2800" dirty="0" smtClean="0">
                <a:latin typeface="楷体" panose="02010609060101010101" pitchFamily="49" charset="-122"/>
                <a:ea typeface="楷体" panose="02010609060101010101" pitchFamily="49" charset="-122"/>
              </a:rPr>
              <a:t>开（工笔重彩）祝</a:t>
            </a:r>
            <a:r>
              <a:rPr lang="zh-CN" altLang="en-US" sz="2800" dirty="0">
                <a:latin typeface="楷体" panose="02010609060101010101" pitchFamily="49" charset="-122"/>
                <a:ea typeface="楷体" panose="02010609060101010101" pitchFamily="49" charset="-122"/>
              </a:rPr>
              <a:t>大年</a:t>
            </a:r>
          </a:p>
        </p:txBody>
      </p:sp>
      <p:pic>
        <p:nvPicPr>
          <p:cNvPr id="11266" name="Picture 2" descr="https://timgsa.baidu.com/timg?image&amp;quality=80&amp;size=b9999_10000&amp;sec=1588076637282&amp;di=75ec51eb3864a7f27fb275889b8a0b69&amp;imgtype=0&amp;src=http%3A%2F%2Fimg.mp.itc.cn%2Fupload%2F20160923%2F10d406b707974371b0f4d0953e9fddce_th.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14" y="-22154"/>
            <a:ext cx="12106641" cy="594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562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smtClean="0">
                <a:solidFill>
                  <a:srgbClr val="FF0000"/>
                </a:solidFill>
              </a:rPr>
              <a:t>探究与发现</a:t>
            </a:r>
            <a:endParaRPr lang="zh-CN" altLang="en-US" sz="3200" dirty="0">
              <a:solidFill>
                <a:srgbClr val="FF0000"/>
              </a:solidFill>
            </a:endParaRPr>
          </a:p>
        </p:txBody>
      </p:sp>
      <p:sp>
        <p:nvSpPr>
          <p:cNvPr id="7" name="矩形 6"/>
          <p:cNvSpPr/>
          <p:nvPr/>
        </p:nvSpPr>
        <p:spPr>
          <a:xfrm>
            <a:off x="1645296" y="1916832"/>
            <a:ext cx="9937104" cy="2576667"/>
          </a:xfrm>
          <a:prstGeom prst="rect">
            <a:avLst/>
          </a:prstGeom>
        </p:spPr>
        <p:txBody>
          <a:bodyPr wrap="square">
            <a:spAutoFit/>
          </a:bodyPr>
          <a:lstStyle/>
          <a:p>
            <a:pPr marL="457200" indent="-457200">
              <a:lnSpc>
                <a:spcPct val="150000"/>
              </a:lnSpc>
              <a:buFont typeface="Wingdings" panose="05000000000000000000" pitchFamily="2" charset="2"/>
              <a:buChar char="Ø"/>
            </a:pPr>
            <a:r>
              <a:rPr lang="zh-CN" altLang="en-US" sz="2800" dirty="0" smtClean="0">
                <a:latin typeface="楷体" panose="02010609060101010101" pitchFamily="49" charset="-122"/>
                <a:ea typeface="楷体" panose="02010609060101010101" pitchFamily="49" charset="-122"/>
              </a:rPr>
              <a:t>艺术家</a:t>
            </a:r>
            <a:r>
              <a:rPr lang="zh-CN" altLang="en-US" sz="2800" dirty="0">
                <a:latin typeface="楷体" panose="02010609060101010101" pitchFamily="49" charset="-122"/>
                <a:ea typeface="楷体" panose="02010609060101010101" pitchFamily="49" charset="-122"/>
              </a:rPr>
              <a:t>为什么要具有社会责任感？</a:t>
            </a:r>
          </a:p>
          <a:p>
            <a:pPr marL="457200" indent="-457200">
              <a:lnSpc>
                <a:spcPct val="150000"/>
              </a:lnSpc>
              <a:buFont typeface="Wingdings" panose="05000000000000000000" pitchFamily="2" charset="2"/>
              <a:buChar char="Ø"/>
            </a:pPr>
            <a:r>
              <a:rPr lang="zh-CN" altLang="en-US" sz="2800" dirty="0" smtClean="0">
                <a:latin typeface="楷体" panose="02010609060101010101" pitchFamily="49" charset="-122"/>
                <a:ea typeface="楷体" panose="02010609060101010101" pitchFamily="49" charset="-122"/>
              </a:rPr>
              <a:t>艺术</a:t>
            </a:r>
            <a:r>
              <a:rPr lang="zh-CN" altLang="en-US" sz="2800" dirty="0">
                <a:latin typeface="楷体" panose="02010609060101010101" pitchFamily="49" charset="-122"/>
                <a:ea typeface="楷体" panose="02010609060101010101" pitchFamily="49" charset="-122"/>
              </a:rPr>
              <a:t>能够发挥哪些社会功能？</a:t>
            </a:r>
          </a:p>
          <a:p>
            <a:pPr marL="457200" indent="-457200">
              <a:lnSpc>
                <a:spcPct val="150000"/>
              </a:lnSpc>
              <a:buFont typeface="Wingdings" panose="05000000000000000000" pitchFamily="2" charset="2"/>
              <a:buChar char="Ø"/>
            </a:pPr>
            <a:r>
              <a:rPr lang="zh-CN" altLang="en-US" sz="2800" dirty="0" smtClean="0">
                <a:latin typeface="楷体" panose="02010609060101010101" pitchFamily="49" charset="-122"/>
                <a:ea typeface="楷体" panose="02010609060101010101" pitchFamily="49" charset="-122"/>
              </a:rPr>
              <a:t>改革开放</a:t>
            </a:r>
            <a:r>
              <a:rPr lang="zh-CN" altLang="en-US" sz="2800" dirty="0">
                <a:latin typeface="楷体" panose="02010609060101010101" pitchFamily="49" charset="-122"/>
                <a:ea typeface="楷体" panose="02010609060101010101" pitchFamily="49" charset="-122"/>
              </a:rPr>
              <a:t>以来艺术家做了哪方面的探索？</a:t>
            </a:r>
          </a:p>
          <a:p>
            <a:pPr marL="457200" indent="-457200">
              <a:lnSpc>
                <a:spcPct val="150000"/>
              </a:lnSpc>
              <a:buFont typeface="Wingdings" panose="05000000000000000000" pitchFamily="2" charset="2"/>
              <a:buChar char="Ø"/>
            </a:pPr>
            <a:endParaRPr lang="zh-CN" altLang="en-US" sz="28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16327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solidFill>
                  <a:srgbClr val="FF0000"/>
                </a:solidFill>
              </a:rPr>
              <a:t>三、多样化艺术探索</a:t>
            </a:r>
            <a:endParaRPr lang="zh-CN" altLang="en-US" sz="3200" dirty="0">
              <a:solidFill>
                <a:srgbClr val="FF0000"/>
              </a:solidFill>
            </a:endParaRPr>
          </a:p>
        </p:txBody>
      </p:sp>
      <p:sp>
        <p:nvSpPr>
          <p:cNvPr id="6" name="矩形 5"/>
          <p:cNvSpPr/>
          <p:nvPr/>
        </p:nvSpPr>
        <p:spPr>
          <a:xfrm>
            <a:off x="911424" y="1628800"/>
            <a:ext cx="10153128" cy="3970318"/>
          </a:xfrm>
          <a:prstGeom prst="rect">
            <a:avLst/>
          </a:prstGeom>
        </p:spPr>
        <p:txBody>
          <a:bodyPr wrap="square">
            <a:spAutoFit/>
          </a:bodyPr>
          <a:lstStyle/>
          <a:p>
            <a:pPr>
              <a:lnSpc>
                <a:spcPct val="150000"/>
              </a:lnSpc>
            </a:pPr>
            <a:r>
              <a:rPr lang="zh-CN" altLang="en-US" sz="2800" dirty="0" smtClean="0">
                <a:latin typeface="楷体" panose="02010609060101010101" pitchFamily="49" charset="-122"/>
                <a:ea typeface="楷体" panose="02010609060101010101" pitchFamily="49" charset="-122"/>
              </a:rPr>
              <a:t>    中国画</a:t>
            </a:r>
            <a:r>
              <a:rPr lang="zh-CN" altLang="en-US" sz="2800" dirty="0">
                <a:latin typeface="楷体" panose="02010609060101010101" pitchFamily="49" charset="-122"/>
                <a:ea typeface="楷体" panose="02010609060101010101" pitchFamily="49" charset="-122"/>
              </a:rPr>
              <a:t>的继承与创新继续走向深入，艺术家对传统的认识由文人画延伸至古代工匠创造的装饰性艺术传统等。祝大年吸收了中国古代壁画的形式语言，并坚持以写生的方式取法自然，他的</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玉兰花开</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典雅、高洁，一枝一叶细致精微，曲尽物态，逼肖其真。他描绘的清澈旖旎的自然景象，既是宇宙万物的写照，也体现出他对崇高审美境界的向往。</a:t>
            </a:r>
          </a:p>
        </p:txBody>
      </p:sp>
    </p:spTree>
    <p:extLst>
      <p:ext uri="{BB962C8B-B14F-4D97-AF65-F5344CB8AC3E}">
        <p14:creationId xmlns:p14="http://schemas.microsoft.com/office/powerpoint/2010/main" val="2930650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solidFill>
                  <a:srgbClr val="FF0000"/>
                </a:solidFill>
              </a:rPr>
              <a:t>一、传统的继承与创新</a:t>
            </a:r>
            <a:endParaRPr lang="zh-CN" altLang="en-US" sz="3200" dirty="0">
              <a:solidFill>
                <a:srgbClr val="FF0000"/>
              </a:solidFill>
            </a:endParaRPr>
          </a:p>
        </p:txBody>
      </p:sp>
      <p:sp>
        <p:nvSpPr>
          <p:cNvPr id="6" name="矩形 5"/>
          <p:cNvSpPr/>
          <p:nvPr/>
        </p:nvSpPr>
        <p:spPr>
          <a:xfrm>
            <a:off x="983432" y="1844824"/>
            <a:ext cx="9793088" cy="2576667"/>
          </a:xfrm>
          <a:prstGeom prst="rect">
            <a:avLst/>
          </a:prstGeom>
        </p:spPr>
        <p:txBody>
          <a:bodyPr wrap="square">
            <a:spAutoFit/>
          </a:bodyPr>
          <a:lstStyle/>
          <a:p>
            <a:pPr>
              <a:lnSpc>
                <a:spcPct val="150000"/>
              </a:lnSpc>
            </a:pPr>
            <a:r>
              <a:rPr lang="zh-CN" altLang="en-US" sz="2800" dirty="0" smtClean="0">
                <a:latin typeface="楷体" panose="02010609060101010101" pitchFamily="49" charset="-122"/>
                <a:ea typeface="楷体" panose="02010609060101010101" pitchFamily="49" charset="-122"/>
              </a:rPr>
              <a:t>    鸦片战争</a:t>
            </a:r>
            <a:r>
              <a:rPr lang="zh-CN" altLang="en-US" sz="2800" dirty="0">
                <a:latin typeface="楷体" panose="02010609060101010101" pitchFamily="49" charset="-122"/>
                <a:ea typeface="楷体" panose="02010609060101010101" pitchFamily="49" charset="-122"/>
              </a:rPr>
              <a:t>后，中国国门被西方列强的坚船利炮打开。在急剧变革、动荡的社会形势下，传统文人的思想观念和社会地位发生了根本性转变，文人画家不再以依附皇权及科举仕途作为人生道路的唯一选择。</a:t>
            </a:r>
          </a:p>
        </p:txBody>
      </p:sp>
    </p:spTree>
    <p:extLst>
      <p:ext uri="{BB962C8B-B14F-4D97-AF65-F5344CB8AC3E}">
        <p14:creationId xmlns:p14="http://schemas.microsoft.com/office/powerpoint/2010/main" val="722926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solidFill>
                  <a:srgbClr val="FF0000"/>
                </a:solidFill>
              </a:rPr>
              <a:t>三、多样化艺术探索</a:t>
            </a:r>
            <a:endParaRPr lang="zh-CN" altLang="en-US" sz="3200" dirty="0">
              <a:solidFill>
                <a:srgbClr val="FF0000"/>
              </a:solidFill>
            </a:endParaRPr>
          </a:p>
        </p:txBody>
      </p:sp>
      <p:sp>
        <p:nvSpPr>
          <p:cNvPr id="6" name="矩形 5"/>
          <p:cNvSpPr/>
          <p:nvPr/>
        </p:nvSpPr>
        <p:spPr>
          <a:xfrm>
            <a:off x="1019436" y="1772816"/>
            <a:ext cx="10153128" cy="3323987"/>
          </a:xfrm>
          <a:prstGeom prst="rect">
            <a:avLst/>
          </a:prstGeom>
        </p:spPr>
        <p:txBody>
          <a:bodyPr wrap="square">
            <a:spAutoFit/>
          </a:bodyPr>
          <a:lstStyle/>
          <a:p>
            <a:pPr>
              <a:lnSpc>
                <a:spcPct val="150000"/>
              </a:lnSpc>
            </a:pPr>
            <a:r>
              <a:rPr lang="zh-CN" altLang="en-US" sz="2800" dirty="0" smtClean="0">
                <a:latin typeface="楷体" panose="02010609060101010101" pitchFamily="49" charset="-122"/>
                <a:ea typeface="楷体" panose="02010609060101010101" pitchFamily="49" charset="-122"/>
              </a:rPr>
              <a:t>    中国</a:t>
            </a:r>
            <a:r>
              <a:rPr lang="zh-CN" altLang="en-US" sz="2800" dirty="0">
                <a:latin typeface="楷体" panose="02010609060101010101" pitchFamily="49" charset="-122"/>
                <a:ea typeface="楷体" panose="02010609060101010101" pitchFamily="49" charset="-122"/>
              </a:rPr>
              <a:t>社会的城市化发展，推动了公共艺术的发展。广场、公园、商业街、火车站、地铁站、机场等城市公共空间中的壁画、雕塑，发挥出美化环境、陶冶情操的功能</a:t>
            </a:r>
            <a:r>
              <a:rPr lang="zh-CN" altLang="en-US" sz="2800" dirty="0" smtClean="0">
                <a:latin typeface="楷体" panose="02010609060101010101" pitchFamily="49" charset="-122"/>
                <a:ea typeface="楷体" panose="02010609060101010101" pitchFamily="49" charset="-122"/>
              </a:rPr>
              <a:t>。</a:t>
            </a:r>
            <a:endParaRPr lang="en-US" altLang="zh-CN" sz="2800" dirty="0" smtClean="0">
              <a:latin typeface="楷体" panose="02010609060101010101" pitchFamily="49" charset="-122"/>
              <a:ea typeface="楷体" panose="02010609060101010101" pitchFamily="49" charset="-122"/>
            </a:endParaRPr>
          </a:p>
          <a:p>
            <a:pPr>
              <a:lnSpc>
                <a:spcPct val="150000"/>
              </a:lnSpc>
            </a:pPr>
            <a:r>
              <a:rPr lang="zh-CN" altLang="en-US" sz="2800" dirty="0" smtClean="0">
                <a:latin typeface="楷体" panose="02010609060101010101" pitchFamily="49" charset="-122"/>
                <a:ea typeface="楷体" panose="02010609060101010101" pitchFamily="49" charset="-122"/>
              </a:rPr>
              <a:t>    请</a:t>
            </a:r>
            <a:r>
              <a:rPr lang="zh-CN" altLang="en-US" sz="2800" dirty="0">
                <a:latin typeface="楷体" panose="02010609060101010101" pitchFamily="49" charset="-122"/>
                <a:ea typeface="楷体" panose="02010609060101010101" pitchFamily="49" charset="-122"/>
              </a:rPr>
              <a:t>你选择一件公共艺术作品，对作品的风格特点和题材内容进行分析鉴赏。</a:t>
            </a:r>
          </a:p>
        </p:txBody>
      </p:sp>
    </p:spTree>
    <p:extLst>
      <p:ext uri="{BB962C8B-B14F-4D97-AF65-F5344CB8AC3E}">
        <p14:creationId xmlns:p14="http://schemas.microsoft.com/office/powerpoint/2010/main" val="325040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smtClean="0">
                <a:solidFill>
                  <a:srgbClr val="FF0000"/>
                </a:solidFill>
              </a:rPr>
              <a:t>探究与发现</a:t>
            </a:r>
            <a:endParaRPr lang="zh-CN" altLang="en-US" sz="3200" dirty="0">
              <a:solidFill>
                <a:srgbClr val="FF0000"/>
              </a:solidFill>
            </a:endParaRPr>
          </a:p>
        </p:txBody>
      </p:sp>
      <p:sp>
        <p:nvSpPr>
          <p:cNvPr id="7" name="矩形 6"/>
          <p:cNvSpPr/>
          <p:nvPr/>
        </p:nvSpPr>
        <p:spPr>
          <a:xfrm>
            <a:off x="1645296" y="1916832"/>
            <a:ext cx="7979096" cy="3323987"/>
          </a:xfrm>
          <a:prstGeom prst="rect">
            <a:avLst/>
          </a:prstGeom>
        </p:spPr>
        <p:txBody>
          <a:bodyPr wrap="square">
            <a:spAutoFit/>
          </a:bodyPr>
          <a:lstStyle/>
          <a:p>
            <a:pPr marL="457200" indent="-457200">
              <a:lnSpc>
                <a:spcPct val="150000"/>
              </a:lnSpc>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谈谈技术革命对艺术的影响。</a:t>
            </a:r>
          </a:p>
          <a:p>
            <a:pPr marL="457200" indent="-457200">
              <a:lnSpc>
                <a:spcPct val="150000"/>
              </a:lnSpc>
              <a:buFont typeface="Wingdings" panose="05000000000000000000" pitchFamily="2" charset="2"/>
              <a:buChar char="Ø"/>
            </a:pPr>
            <a:r>
              <a:rPr lang="zh-CN" altLang="en-US" sz="2800" dirty="0" smtClean="0">
                <a:latin typeface="楷体" panose="02010609060101010101" pitchFamily="49" charset="-122"/>
                <a:ea typeface="楷体" panose="02010609060101010101" pitchFamily="49" charset="-122"/>
              </a:rPr>
              <a:t>在</a:t>
            </a:r>
            <a:r>
              <a:rPr lang="zh-CN" altLang="en-US" sz="2800" dirty="0">
                <a:latin typeface="楷体" panose="02010609060101010101" pitchFamily="49" charset="-122"/>
                <a:ea typeface="楷体" panose="02010609060101010101" pitchFamily="49" charset="-122"/>
              </a:rPr>
              <a:t>今天的技术条件与媒体环境下，艺术家如何开展新的探索？</a:t>
            </a:r>
          </a:p>
          <a:p>
            <a:pPr marL="457200" indent="-457200">
              <a:lnSpc>
                <a:spcPct val="150000"/>
              </a:lnSpc>
              <a:buFont typeface="Wingdings" panose="05000000000000000000" pitchFamily="2" charset="2"/>
              <a:buChar char="Ø"/>
            </a:pPr>
            <a:r>
              <a:rPr lang="zh-CN" altLang="en-US" sz="2800" dirty="0" smtClean="0">
                <a:latin typeface="楷体" panose="02010609060101010101" pitchFamily="49" charset="-122"/>
                <a:ea typeface="楷体" panose="02010609060101010101" pitchFamily="49" charset="-122"/>
              </a:rPr>
              <a:t>现代</a:t>
            </a:r>
            <a:r>
              <a:rPr lang="zh-CN" altLang="en-US" sz="2800" dirty="0">
                <a:latin typeface="楷体" panose="02010609060101010101" pitchFamily="49" charset="-122"/>
                <a:ea typeface="楷体" panose="02010609060101010101" pitchFamily="49" charset="-122"/>
              </a:rPr>
              <a:t>艺术能够发挥哪些社会功能？</a:t>
            </a:r>
          </a:p>
          <a:p>
            <a:pPr marL="457200" indent="-457200">
              <a:lnSpc>
                <a:spcPct val="150000"/>
              </a:lnSpc>
              <a:buFont typeface="Wingdings" panose="05000000000000000000" pitchFamily="2" charset="2"/>
              <a:buChar char="Ø"/>
            </a:pPr>
            <a:endParaRPr lang="zh-CN" altLang="en-US" sz="28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975419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zh-CN" altLang="en-US" b="1" dirty="0"/>
              <a:t>中国现代画家简介</a:t>
            </a:r>
          </a:p>
        </p:txBody>
      </p:sp>
      <p:pic>
        <p:nvPicPr>
          <p:cNvPr id="34819" name="Picture 3" descr="b151f8198618367a319256e22f738bd4b21c8701a18bc5ca"/>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a:stretch/>
        </p:blipFill>
        <p:spPr>
          <a:xfrm>
            <a:off x="1559496" y="2010467"/>
            <a:ext cx="3312368" cy="3292772"/>
          </a:xfrm>
          <a:noFill/>
          <a:ln/>
        </p:spPr>
      </p:pic>
      <p:sp>
        <p:nvSpPr>
          <p:cNvPr id="34821" name="Text Box 5"/>
          <p:cNvSpPr txBox="1">
            <a:spLocks noChangeArrowheads="1"/>
          </p:cNvSpPr>
          <p:nvPr/>
        </p:nvSpPr>
        <p:spPr bwMode="auto">
          <a:xfrm>
            <a:off x="5447928" y="1772816"/>
            <a:ext cx="5544616"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smtClean="0">
                <a:latin typeface="楷体" panose="02010609060101010101" pitchFamily="49" charset="-122"/>
                <a:ea typeface="楷体" panose="02010609060101010101" pitchFamily="49" charset="-122"/>
              </a:rPr>
              <a:t>    齐白石</a:t>
            </a:r>
            <a:r>
              <a:rPr lang="zh-CN" altLang="en-US" sz="2800" dirty="0">
                <a:latin typeface="楷体" panose="02010609060101010101" pitchFamily="49" charset="-122"/>
                <a:ea typeface="楷体" panose="02010609060101010101" pitchFamily="49" charset="-122"/>
              </a:rPr>
              <a:t>（1864─1957），原名纯芝，字渭青，后改名璜，字濒生，号白石、白石山翁。湖南湘潭人。近现代中国画大师，世界文化名人。擅画花鸟、虫鱼、山水、人物，衰年变法，笔墨雄浑滋润，色彩浓艳明快，造型简练生动，意境淳厚朴实。所作鱼虾虫蟹，天趣横生。</a:t>
            </a:r>
          </a:p>
        </p:txBody>
      </p:sp>
    </p:spTree>
    <p:extLst>
      <p:ext uri="{BB962C8B-B14F-4D97-AF65-F5344CB8AC3E}">
        <p14:creationId xmlns:p14="http://schemas.microsoft.com/office/powerpoint/2010/main" val="2868684245"/>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zh-CN" altLang="en-US" b="1"/>
              <a:t>中国现代画家简介</a:t>
            </a:r>
          </a:p>
        </p:txBody>
      </p:sp>
      <p:pic>
        <p:nvPicPr>
          <p:cNvPr id="34823" name="Picture 7" descr="7dd98d1001e93901c2e92b107aec54e737d12f2eb938b609"/>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tretch/>
        </p:blipFill>
        <p:spPr>
          <a:xfrm>
            <a:off x="2159000" y="2479112"/>
            <a:ext cx="2286000" cy="2768138"/>
          </a:xfrm>
          <a:noFill/>
          <a:ln/>
        </p:spPr>
      </p:pic>
      <p:sp>
        <p:nvSpPr>
          <p:cNvPr id="34824" name="Text Box 8"/>
          <p:cNvSpPr txBox="1">
            <a:spLocks noChangeArrowheads="1"/>
          </p:cNvSpPr>
          <p:nvPr/>
        </p:nvSpPr>
        <p:spPr bwMode="auto">
          <a:xfrm>
            <a:off x="6384032" y="2002581"/>
            <a:ext cx="489654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smtClean="0">
                <a:solidFill>
                  <a:prstClr val="black"/>
                </a:solidFill>
                <a:latin typeface="楷体" panose="02010609060101010101" pitchFamily="49" charset="-122"/>
                <a:ea typeface="楷体" panose="02010609060101010101" pitchFamily="49" charset="-122"/>
              </a:rPr>
              <a:t>    徐悲鸿</a:t>
            </a:r>
            <a:r>
              <a:rPr lang="zh-CN" altLang="en-US" sz="2800" dirty="0">
                <a:solidFill>
                  <a:prstClr val="black"/>
                </a:solidFill>
                <a:latin typeface="楷体" panose="02010609060101010101" pitchFamily="49" charset="-122"/>
                <a:ea typeface="楷体" panose="02010609060101010101" pitchFamily="49" charset="-122"/>
              </a:rPr>
              <a:t>（1895-1953年），现代画家、美术教育家、杰出的画家和美术教育家，与张书旗、柳子谷三人被称为画坛的“金陵三杰”。擅长人物、走兽、花鸟，主张现实主义，强调国画改革融入西画技法，所作国画彩墨浑成，尤以奔马享名于</a:t>
            </a:r>
            <a:r>
              <a:rPr lang="zh-CN" altLang="en-US" sz="2800" dirty="0" smtClean="0">
                <a:solidFill>
                  <a:prstClr val="black"/>
                </a:solidFill>
                <a:latin typeface="楷体" panose="02010609060101010101" pitchFamily="49" charset="-122"/>
                <a:ea typeface="楷体" panose="02010609060101010101" pitchFamily="49" charset="-122"/>
              </a:rPr>
              <a:t>世。</a:t>
            </a:r>
            <a:endParaRPr lang="zh-CN" altLang="en-US" sz="2800" dirty="0">
              <a:solidFill>
                <a:prstClr val="black"/>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951239658"/>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zh-CN" altLang="en-US" b="1"/>
              <a:t>中国现代画家简介</a:t>
            </a:r>
          </a:p>
        </p:txBody>
      </p:sp>
      <p:pic>
        <p:nvPicPr>
          <p:cNvPr id="34820" name="Picture 4" descr="f603918fa0ec08fa7376281159ee3d6d55fbda1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19536" y="2060318"/>
            <a:ext cx="3168352" cy="3315213"/>
          </a:xfrm>
          <a:noFill/>
          <a:ln/>
        </p:spPr>
      </p:pic>
      <p:sp>
        <p:nvSpPr>
          <p:cNvPr id="34822" name="Text Box 6"/>
          <p:cNvSpPr txBox="1">
            <a:spLocks noChangeArrowheads="1"/>
          </p:cNvSpPr>
          <p:nvPr/>
        </p:nvSpPr>
        <p:spPr bwMode="auto">
          <a:xfrm>
            <a:off x="6096000" y="2492896"/>
            <a:ext cx="482453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smtClean="0">
                <a:solidFill>
                  <a:prstClr val="black"/>
                </a:solidFill>
                <a:latin typeface="楷体" panose="02010609060101010101" pitchFamily="49" charset="-122"/>
                <a:ea typeface="楷体" panose="02010609060101010101" pitchFamily="49" charset="-122"/>
              </a:rPr>
              <a:t>    张大千</a:t>
            </a:r>
            <a:r>
              <a:rPr lang="zh-CN" altLang="en-US" sz="2800" dirty="0">
                <a:solidFill>
                  <a:prstClr val="black"/>
                </a:solidFill>
                <a:latin typeface="楷体" panose="02010609060101010101" pitchFamily="49" charset="-122"/>
                <a:ea typeface="楷体" panose="02010609060101010101" pitchFamily="49" charset="-122"/>
              </a:rPr>
              <a:t>(1899—1983)，别号大千居士。汉族，四川省内江市人。国画家。二十世纪中国画坛最具传奇色彩的人物。绘画、书法、篆刻、诗词无所不通。</a:t>
            </a:r>
          </a:p>
        </p:txBody>
      </p:sp>
    </p:spTree>
    <p:extLst>
      <p:ext uri="{BB962C8B-B14F-4D97-AF65-F5344CB8AC3E}">
        <p14:creationId xmlns:p14="http://schemas.microsoft.com/office/powerpoint/2010/main" val="1536794687"/>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zh-CN" altLang="en-US" b="1"/>
              <a:t>齐白石的虾</a:t>
            </a:r>
          </a:p>
        </p:txBody>
      </p:sp>
      <p:sp>
        <p:nvSpPr>
          <p:cNvPr id="36867" name="Rectangle 3"/>
          <p:cNvSpPr>
            <a:spLocks noGrp="1" noChangeArrowheads="1"/>
          </p:cNvSpPr>
          <p:nvPr>
            <p:ph type="body" sz="half" idx="1"/>
          </p:nvPr>
        </p:nvSpPr>
        <p:spPr>
          <a:xfrm>
            <a:off x="407368" y="1772816"/>
            <a:ext cx="4967833" cy="4525963"/>
          </a:xfrm>
        </p:spPr>
        <p:txBody>
          <a:bodyPr>
            <a:noAutofit/>
          </a:bodyPr>
          <a:lstStyle/>
          <a:p>
            <a:pPr>
              <a:lnSpc>
                <a:spcPct val="80000"/>
              </a:lnSpc>
              <a:buFontTx/>
              <a:buNone/>
            </a:pPr>
            <a:r>
              <a:rPr lang="zh-CN" altLang="en-US" sz="2800" dirty="0" smtClean="0">
                <a:latin typeface="楷体" panose="02010609060101010101" pitchFamily="49" charset="-122"/>
              </a:rPr>
              <a:t>      虾</a:t>
            </a:r>
            <a:r>
              <a:rPr lang="zh-CN" altLang="en-US" sz="2800" dirty="0">
                <a:latin typeface="楷体" panose="02010609060101010101" pitchFamily="49" charset="-122"/>
              </a:rPr>
              <a:t>的精神状态，虾的有弹力的透明体，虾在水中浮游的动势。把艺术</a:t>
            </a:r>
            <a:r>
              <a:rPr lang="zh-CN" altLang="en-US" sz="2800" dirty="0" smtClean="0">
                <a:latin typeface="楷体" panose="02010609060101010101" pitchFamily="49" charset="-122"/>
              </a:rPr>
              <a:t>造型的 “形”</a:t>
            </a:r>
            <a:r>
              <a:rPr lang="zh-CN" altLang="en-US" sz="2800" dirty="0">
                <a:latin typeface="楷体" panose="02010609060101010101" pitchFamily="49" charset="-122"/>
              </a:rPr>
              <a:t>“质”“动”三个</a:t>
            </a:r>
            <a:r>
              <a:rPr lang="zh-CN" altLang="en-US" sz="2800" dirty="0" smtClean="0">
                <a:latin typeface="楷体" panose="02010609060101010101" pitchFamily="49" charset="-122"/>
              </a:rPr>
              <a:t>要素完满的</a:t>
            </a:r>
            <a:r>
              <a:rPr lang="zh-CN" altLang="en-US" sz="2800" dirty="0">
                <a:latin typeface="楷体" panose="02010609060101010101" pitchFamily="49" charset="-122"/>
              </a:rPr>
              <a:t>表现出来，这样丰富的内容，齐白石先生用的</a:t>
            </a:r>
            <a:r>
              <a:rPr lang="zh-CN" altLang="en-US" sz="2800" dirty="0" smtClean="0">
                <a:latin typeface="楷体" panose="02010609060101010101" pitchFamily="49" charset="-122"/>
              </a:rPr>
              <a:t>是极简练</a:t>
            </a:r>
            <a:r>
              <a:rPr lang="zh-CN" altLang="en-US" sz="2800" dirty="0">
                <a:latin typeface="楷体" panose="02010609060101010101" pitchFamily="49" charset="-122"/>
              </a:rPr>
              <a:t>的笔墨，不能多一笔，也不能少一笔，一笔一笔可以数得出来</a:t>
            </a:r>
            <a:r>
              <a:rPr lang="zh-CN" altLang="en-US" sz="2800" dirty="0" smtClean="0">
                <a:latin typeface="楷体" panose="02010609060101010101" pitchFamily="49" charset="-122"/>
              </a:rPr>
              <a:t>。</a:t>
            </a:r>
            <a:endParaRPr lang="en-US" altLang="zh-CN" sz="2800" dirty="0" smtClean="0">
              <a:latin typeface="楷体" panose="02010609060101010101" pitchFamily="49" charset="-122"/>
            </a:endParaRPr>
          </a:p>
          <a:p>
            <a:pPr>
              <a:lnSpc>
                <a:spcPct val="80000"/>
              </a:lnSpc>
              <a:buFontTx/>
              <a:buNone/>
            </a:pPr>
            <a:r>
              <a:rPr lang="en-US" altLang="zh-CN" sz="2800" dirty="0"/>
              <a:t> </a:t>
            </a:r>
            <a:r>
              <a:rPr lang="en-US" altLang="zh-CN" sz="2800" dirty="0" smtClean="0"/>
              <a:t>               </a:t>
            </a:r>
            <a:r>
              <a:rPr lang="zh-CN" altLang="en-US" sz="2800" dirty="0" smtClean="0">
                <a:latin typeface="楷体" panose="02010609060101010101" pitchFamily="49" charset="-122"/>
              </a:rPr>
              <a:t>——</a:t>
            </a:r>
            <a:r>
              <a:rPr lang="zh-CN" altLang="en-US" sz="2800" dirty="0">
                <a:latin typeface="楷体" panose="02010609060101010101" pitchFamily="49" charset="-122"/>
              </a:rPr>
              <a:t>叶浅予</a:t>
            </a:r>
          </a:p>
        </p:txBody>
      </p:sp>
      <p:pic>
        <p:nvPicPr>
          <p:cNvPr id="36868" name="Picture 4" descr="8069719_235207537161_2"/>
          <p:cNvPicPr>
            <a:picLocks noGrp="1" noChangeAspect="1" noChangeArrowheads="1"/>
          </p:cNvPicPr>
          <p:nvPr>
            <p:ph sz="quarter" idx="2"/>
          </p:nvPr>
        </p:nvPicPr>
        <p:blipFill rotWithShape="1">
          <a:blip r:embed="rId2" cstate="print">
            <a:extLst>
              <a:ext uri="{28A0092B-C50C-407E-A947-70E740481C1C}">
                <a14:useLocalDpi xmlns:a14="http://schemas.microsoft.com/office/drawing/2010/main" val="0"/>
              </a:ext>
            </a:extLst>
          </a:blip>
          <a:srcRect/>
          <a:stretch/>
        </p:blipFill>
        <p:spPr>
          <a:xfrm>
            <a:off x="8904312" y="1111870"/>
            <a:ext cx="1477249" cy="2101106"/>
          </a:xfrm>
          <a:noFill/>
          <a:ln/>
        </p:spPr>
      </p:pic>
      <p:pic>
        <p:nvPicPr>
          <p:cNvPr id="36869" name="Picture 5" descr="956451970863142176"/>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591944" y="2093505"/>
            <a:ext cx="3095625" cy="3554413"/>
          </a:xfrm>
          <a:noFill/>
          <a:ln/>
        </p:spPr>
      </p:pic>
    </p:spTree>
    <p:extLst>
      <p:ext uri="{BB962C8B-B14F-4D97-AF65-F5344CB8AC3E}">
        <p14:creationId xmlns:p14="http://schemas.microsoft.com/office/powerpoint/2010/main" val="2310814645"/>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392989" y="5157788"/>
            <a:ext cx="3815579" cy="1071562"/>
          </a:xfrm>
        </p:spPr>
        <p:txBody>
          <a:bodyPr>
            <a:normAutofit fontScale="90000"/>
          </a:bodyPr>
          <a:lstStyle/>
          <a:p>
            <a:r>
              <a:rPr lang="zh-CN" altLang="en-US" b="1" dirty="0"/>
              <a:t>齐白石作品</a:t>
            </a:r>
          </a:p>
        </p:txBody>
      </p:sp>
      <p:pic>
        <p:nvPicPr>
          <p:cNvPr id="37891" name="Picture 3" descr="2e816ca3f69e8f5a89f4e9cda8b76de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31950" y="981076"/>
            <a:ext cx="5721350" cy="5040313"/>
          </a:xfrm>
          <a:noFill/>
          <a:ln/>
        </p:spPr>
      </p:pic>
    </p:spTree>
    <p:extLst>
      <p:ext uri="{BB962C8B-B14F-4D97-AF65-F5344CB8AC3E}">
        <p14:creationId xmlns:p14="http://schemas.microsoft.com/office/powerpoint/2010/main" val="2934108830"/>
      </p:ext>
    </p:extLst>
  </p:cSld>
  <p:clrMapOvr>
    <a:masterClrMapping/>
  </p:clrMapOvr>
  <p:transition>
    <p:checke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zh-CN" altLang="en-US" b="1"/>
              <a:t>徐悲鸿作品</a:t>
            </a:r>
          </a:p>
        </p:txBody>
      </p:sp>
      <p:pic>
        <p:nvPicPr>
          <p:cNvPr id="39940" name="Picture 4" descr="C:/Documents and Settings/Administrator/桌面/728da9773912b31b7b30c1e38618367adbb44aed2f73c9a0.jpg728da9773912b31b7b30c1e38618367adbb44aed2f73c9a0"/>
          <p:cNvPicPr>
            <a:picLocks noGrp="1" noChangeAspect="1" noChangeArrowheads="1"/>
          </p:cNvPicPr>
          <p:nvPr>
            <p:ph type="clipArt" sz="half" idx="1"/>
          </p:nvPr>
        </p:nvPicPr>
        <p:blipFill rotWithShape="1">
          <a:blip r:embed="rId2" cstate="print">
            <a:extLst>
              <a:ext uri="{28A0092B-C50C-407E-A947-70E740481C1C}">
                <a14:useLocalDpi xmlns:a14="http://schemas.microsoft.com/office/drawing/2010/main" val="0"/>
              </a:ext>
            </a:extLst>
          </a:blip>
          <a:srcRect/>
          <a:stretch/>
        </p:blipFill>
        <p:spPr>
          <a:xfrm>
            <a:off x="1053713" y="1600201"/>
            <a:ext cx="4496573" cy="4205064"/>
          </a:xfrm>
          <a:noFill/>
          <a:ln/>
        </p:spPr>
      </p:pic>
      <p:sp>
        <p:nvSpPr>
          <p:cNvPr id="39939" name="Rectangle 3"/>
          <p:cNvSpPr>
            <a:spLocks noGrp="1" noChangeArrowheads="1"/>
          </p:cNvSpPr>
          <p:nvPr>
            <p:ph type="body" orient="vert" sz="half" idx="2"/>
          </p:nvPr>
        </p:nvSpPr>
        <p:spPr>
          <a:xfrm>
            <a:off x="6197600" y="2060848"/>
            <a:ext cx="5731048" cy="4065316"/>
          </a:xfrm>
        </p:spPr>
        <p:txBody>
          <a:bodyPr vert="horz"/>
          <a:lstStyle/>
          <a:p>
            <a:pPr marL="0" indent="0">
              <a:buNone/>
            </a:pPr>
            <a:r>
              <a:rPr lang="zh-CN" altLang="en-US" sz="2800" dirty="0" smtClean="0">
                <a:latin typeface="楷体" panose="02010609060101010101" pitchFamily="49" charset="-122"/>
              </a:rPr>
              <a:t>    大师</a:t>
            </a:r>
            <a:r>
              <a:rPr lang="zh-CN" altLang="en-US" sz="2800" dirty="0">
                <a:latin typeface="楷体" panose="02010609060101010101" pitchFamily="49" charset="-122"/>
              </a:rPr>
              <a:t>采用了豪放的泼墨和劲秀的线描写意方法，着重刻画出马的神韵和气质。画中的马雄骏、矫健、轻疾，颇有“瘦骨铜声”之美感，奔马强壮有力，</a:t>
            </a:r>
            <a:r>
              <a:rPr lang="zh-CN" altLang="en-US" sz="2800" dirty="0" smtClean="0">
                <a:latin typeface="楷体" panose="02010609060101010101" pitchFamily="49" charset="-122"/>
              </a:rPr>
              <a:t>生气勃勃。</a:t>
            </a:r>
            <a:endParaRPr lang="zh-CN" altLang="en-US" sz="2800" dirty="0">
              <a:latin typeface="楷体" panose="02010609060101010101" pitchFamily="49" charset="-122"/>
            </a:endParaRPr>
          </a:p>
        </p:txBody>
      </p:sp>
    </p:spTree>
    <p:extLst>
      <p:ext uri="{BB962C8B-B14F-4D97-AF65-F5344CB8AC3E}">
        <p14:creationId xmlns:p14="http://schemas.microsoft.com/office/powerpoint/2010/main" val="1621982314"/>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782470" y="935849"/>
            <a:ext cx="3095625" cy="784225"/>
          </a:xfrm>
        </p:spPr>
        <p:txBody>
          <a:bodyPr>
            <a:normAutofit/>
          </a:bodyPr>
          <a:lstStyle/>
          <a:p>
            <a:r>
              <a:rPr lang="zh-CN" altLang="en-US" sz="2400" b="1" dirty="0"/>
              <a:t>《漓江烟雨》</a:t>
            </a:r>
          </a:p>
        </p:txBody>
      </p:sp>
      <p:pic>
        <p:nvPicPr>
          <p:cNvPr id="40963" name="Picture 3" descr="7a899e510fb30f24ece1edc9c895d143ac4bd11372f02bbc"/>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704975" y="261938"/>
            <a:ext cx="4897438" cy="2951162"/>
          </a:xfrm>
          <a:noFill/>
          <a:ln/>
        </p:spPr>
      </p:pic>
      <p:pic>
        <p:nvPicPr>
          <p:cNvPr id="40964" name="Picture 4" descr="86d6277f9e2f070807defbf2e924b899a8014c086f06da55"/>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5521325" y="3357563"/>
            <a:ext cx="4325938" cy="3095773"/>
          </a:xfrm>
          <a:noFill/>
          <a:ln/>
        </p:spPr>
      </p:pic>
      <p:sp>
        <p:nvSpPr>
          <p:cNvPr id="40965" name="Text Box 5"/>
          <p:cNvSpPr txBox="1">
            <a:spLocks noChangeArrowheads="1"/>
          </p:cNvSpPr>
          <p:nvPr/>
        </p:nvSpPr>
        <p:spPr bwMode="auto">
          <a:xfrm>
            <a:off x="3071664" y="5949280"/>
            <a:ext cx="2350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latin typeface="楷体" panose="02010609060101010101" pitchFamily="49" charset="-122"/>
                <a:ea typeface="楷体" panose="02010609060101010101" pitchFamily="49" charset="-122"/>
              </a:rPr>
              <a:t>《田横五百士》</a:t>
            </a:r>
          </a:p>
        </p:txBody>
      </p:sp>
    </p:spTree>
    <p:extLst>
      <p:ext uri="{BB962C8B-B14F-4D97-AF65-F5344CB8AC3E}">
        <p14:creationId xmlns:p14="http://schemas.microsoft.com/office/powerpoint/2010/main" val="843959971"/>
      </p:ext>
    </p:extLst>
  </p:cSld>
  <p:clrMapOvr>
    <a:masterClrMapping/>
  </p:clrMapOvr>
  <p:transition>
    <p:checke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zh-CN" altLang="en-US" b="1"/>
              <a:t>张大千作品</a:t>
            </a:r>
          </a:p>
        </p:txBody>
      </p:sp>
      <p:pic>
        <p:nvPicPr>
          <p:cNvPr id="43011" name="Picture 3" descr="eaf81a4c510fd9f9ecb76edf252dd42a2934349b023b84df"/>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a:stretch/>
        </p:blipFill>
        <p:spPr>
          <a:xfrm>
            <a:off x="1703512" y="1556792"/>
            <a:ext cx="2447925" cy="4895304"/>
          </a:xfrm>
          <a:noFill/>
          <a:ln/>
        </p:spPr>
      </p:pic>
      <p:pic>
        <p:nvPicPr>
          <p:cNvPr id="43012" name="Picture 4" descr="C:/Documents and Settings/Administrator/桌面/562c11dfa9ec8a136f477b67f703918fa1ec08fa503de8eb.jpg562c11dfa9ec8a136f477b67f703918fa1ec08fa503de8eb"/>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6095999" y="2278063"/>
            <a:ext cx="4411663" cy="2576512"/>
          </a:xfrm>
          <a:noFill/>
          <a:ln/>
        </p:spPr>
      </p:pic>
      <p:sp>
        <p:nvSpPr>
          <p:cNvPr id="43013" name="Text Box 5"/>
          <p:cNvSpPr txBox="1">
            <a:spLocks noChangeArrowheads="1"/>
          </p:cNvSpPr>
          <p:nvPr/>
        </p:nvSpPr>
        <p:spPr bwMode="auto">
          <a:xfrm>
            <a:off x="7104112" y="5085184"/>
            <a:ext cx="2040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smtClean="0">
                <a:latin typeface="楷体" panose="02010609060101010101" pitchFamily="49" charset="-122"/>
                <a:ea typeface="楷体" panose="02010609060101010101" pitchFamily="49" charset="-122"/>
              </a:rPr>
              <a:t>《泼彩朱荷》</a:t>
            </a:r>
            <a:endParaRPr lang="zh-CN" altLang="en-US" sz="24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184500866"/>
      </p:ext>
    </p:extLst>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solidFill>
                  <a:srgbClr val="FF0000"/>
                </a:solidFill>
              </a:rPr>
              <a:t>一、传统的继承与创新</a:t>
            </a:r>
            <a:endParaRPr lang="zh-CN" altLang="en-US" sz="3200" dirty="0">
              <a:solidFill>
                <a:srgbClr val="FF0000"/>
              </a:solidFill>
            </a:endParaRPr>
          </a:p>
        </p:txBody>
      </p:sp>
      <p:sp>
        <p:nvSpPr>
          <p:cNvPr id="6" name="矩形 5"/>
          <p:cNvSpPr/>
          <p:nvPr/>
        </p:nvSpPr>
        <p:spPr>
          <a:xfrm>
            <a:off x="983432" y="1268760"/>
            <a:ext cx="5582912" cy="4616648"/>
          </a:xfrm>
          <a:prstGeom prst="rect">
            <a:avLst/>
          </a:prstGeom>
        </p:spPr>
        <p:txBody>
          <a:bodyPr wrap="square">
            <a:spAutoFit/>
          </a:bodyPr>
          <a:lstStyle/>
          <a:p>
            <a:pPr>
              <a:lnSpc>
                <a:spcPct val="150000"/>
              </a:lnSpc>
            </a:pPr>
            <a:r>
              <a:rPr lang="zh-CN" altLang="en-US" sz="2800" dirty="0" smtClean="0">
                <a:latin typeface="楷体" panose="02010609060101010101" pitchFamily="49" charset="-122"/>
                <a:ea typeface="楷体" panose="02010609060101010101" pitchFamily="49" charset="-122"/>
              </a:rPr>
              <a:t>    以</a:t>
            </a:r>
            <a:r>
              <a:rPr lang="zh-CN" altLang="en-US" sz="2800" dirty="0">
                <a:latin typeface="楷体" panose="02010609060101010101" pitchFamily="49" charset="-122"/>
                <a:ea typeface="楷体" panose="02010609060101010101" pitchFamily="49" charset="-122"/>
              </a:rPr>
              <a:t>任伯年、吴昌硕等为代表的“海派四杰”，是近代转型的文人画家群体。他们</a:t>
            </a:r>
            <a:r>
              <a:rPr lang="zh-CN" altLang="en-US" sz="2800" dirty="0" smtClean="0">
                <a:latin typeface="楷体" panose="02010609060101010101" pitchFamily="49" charset="-122"/>
                <a:ea typeface="楷体" panose="02010609060101010101" pitchFamily="49" charset="-122"/>
              </a:rPr>
              <a:t>“生计仗笔墨</a:t>
            </a:r>
            <a:r>
              <a:rPr lang="zh-CN" altLang="en-US" sz="2800" dirty="0">
                <a:latin typeface="楷体" panose="02010609060101010101" pitchFamily="49" charset="-122"/>
                <a:ea typeface="楷体" panose="02010609060101010101" pitchFamily="49" charset="-122"/>
              </a:rPr>
              <a:t>”</a:t>
            </a:r>
            <a:r>
              <a:rPr lang="zh-CN" altLang="en-US" sz="2800" dirty="0" smtClean="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走上职业画家的道路。他们的绘画将诗、书、画、印相结合，坚持了文人画的笔墨格调及意韵，同时兼容大众生活情感及市民审美意识。</a:t>
            </a:r>
          </a:p>
        </p:txBody>
      </p:sp>
      <p:pic>
        <p:nvPicPr>
          <p:cNvPr id="1026" name="Picture 2" descr="https://timgsa.baidu.com/timg?image&amp;quality=80&amp;size=b9999_10000&amp;sec=1588075312511&amp;di=05b1d7a831fff505f7cc7cc1458f73c1&amp;imgtype=0&amp;src=http%3A%2F%2Fimg4.imgtn.bdimg.com%2Fit%2Fu%3D1445881839%2C3847258901%26fm%3D214%26gp%3D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104" y="1697421"/>
            <a:ext cx="2160240" cy="46792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imgsa.baidu.com/timg?image&amp;quality=80&amp;size=b9999_10000&amp;sec=1588075370293&amp;di=4042233d6f568ebf7f9cbc846f6e552b&amp;imgtype=0&amp;src=http%3A%2F%2F5b0988e595225.cdn.sohucs.com%2Fq_70%2Cc_zoom%2Cw_640%2Fimages%2F20190828%2F838c3c8d8a3d424bad5b9181ddd5c2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8104" y="1700808"/>
            <a:ext cx="2322611"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106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duotone>
              <a:srgbClr val="FFFFFF"/>
              <a:srgbClr val="FFFFFF"/>
            </a:duotone>
          </a:blip>
          <a:srcRect/>
          <a:tile tx="0" ty="0" sx="100000" sy="100000" flip="none" algn="tl"/>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a:r>
              <a:rPr lang="zh-CN" altLang="en-US" b="1" dirty="0" smtClean="0"/>
              <a:t>总结</a:t>
            </a:r>
            <a:endParaRPr lang="zh-CN" altLang="en-US" b="1" dirty="0"/>
          </a:p>
        </p:txBody>
      </p:sp>
      <p:sp>
        <p:nvSpPr>
          <p:cNvPr id="47107" name="Rectangle 3"/>
          <p:cNvSpPr>
            <a:spLocks noGrp="1" noChangeArrowheads="1"/>
          </p:cNvSpPr>
          <p:nvPr>
            <p:ph idx="1"/>
          </p:nvPr>
        </p:nvSpPr>
        <p:spPr>
          <a:xfrm>
            <a:off x="609600" y="1556792"/>
            <a:ext cx="10972800" cy="4525963"/>
          </a:xfrm>
        </p:spPr>
        <p:txBody>
          <a:bodyPr>
            <a:noAutofit/>
          </a:bodyPr>
          <a:lstStyle/>
          <a:p>
            <a:pPr marL="0" indent="0">
              <a:buNone/>
            </a:pPr>
            <a:r>
              <a:rPr lang="zh-CN" altLang="en-US" sz="3200" dirty="0">
                <a:latin typeface="楷体" panose="02010609060101010101" pitchFamily="49" charset="-122"/>
              </a:rPr>
              <a:t> </a:t>
            </a:r>
            <a:r>
              <a:rPr lang="zh-CN" altLang="en-US" sz="3200" dirty="0" smtClean="0">
                <a:latin typeface="楷体" panose="02010609060101010101" pitchFamily="49" charset="-122"/>
              </a:rPr>
              <a:t>   科学技术</a:t>
            </a:r>
            <a:r>
              <a:rPr lang="zh-CN" altLang="en-US" sz="3200" dirty="0">
                <a:latin typeface="楷体" panose="02010609060101010101" pitchFamily="49" charset="-122"/>
              </a:rPr>
              <a:t>延伸了人对世界认识的深度和广度。潜移默化地影响着艺术创作的观念及媒介表达方式。从</a:t>
            </a:r>
            <a:r>
              <a:rPr lang="zh-CN" altLang="en-US" sz="3200" dirty="0" smtClean="0">
                <a:latin typeface="楷体" panose="02010609060101010101" pitchFamily="49" charset="-122"/>
              </a:rPr>
              <a:t>绘画、雕塑</a:t>
            </a:r>
            <a:r>
              <a:rPr lang="zh-CN" altLang="en-US" sz="3200" dirty="0">
                <a:latin typeface="楷体" panose="02010609060101010101" pitchFamily="49" charset="-122"/>
              </a:rPr>
              <a:t>到新媒体影像技术。艺术创作的手段日益丰富，艺术创作从现实世界拓展至虚拟世界。艺术与科学的融合成为未来艺术创新的重要途径。</a:t>
            </a:r>
          </a:p>
          <a:p>
            <a:pPr marL="0" indent="0">
              <a:buNone/>
            </a:pPr>
            <a:r>
              <a:rPr lang="zh-CN" altLang="en-US" sz="3200" dirty="0" smtClean="0">
                <a:latin typeface="楷体" panose="02010609060101010101" pitchFamily="49" charset="-122"/>
              </a:rPr>
              <a:t>    继承</a:t>
            </a:r>
            <a:r>
              <a:rPr lang="zh-CN" altLang="en-US" sz="3200" dirty="0">
                <a:latin typeface="楷体" panose="02010609060101010101" pitchFamily="49" charset="-122"/>
              </a:rPr>
              <a:t>与创新是中国近现代美术发展的主流。中国美术优秀的传统在近百年得到了延续，同时，西方美术的</a:t>
            </a:r>
            <a:r>
              <a:rPr lang="zh-CN" altLang="en-US" sz="3200" dirty="0" smtClean="0">
                <a:latin typeface="楷体" panose="02010609060101010101" pitchFamily="49" charset="-122"/>
              </a:rPr>
              <a:t>输入也激活中国</a:t>
            </a:r>
            <a:r>
              <a:rPr lang="zh-CN" altLang="en-US" sz="3200" dirty="0">
                <a:latin typeface="楷体" panose="02010609060101010101" pitchFamily="49" charset="-122"/>
              </a:rPr>
              <a:t>艺术家对传统的再认识</a:t>
            </a:r>
            <a:r>
              <a:rPr lang="zh-CN" altLang="en-US" sz="3200" dirty="0" smtClean="0">
                <a:latin typeface="楷体" panose="02010609060101010101" pitchFamily="49" charset="-122"/>
              </a:rPr>
              <a:t>。激励</a:t>
            </a:r>
            <a:r>
              <a:rPr lang="zh-CN" altLang="en-US" sz="3200" dirty="0">
                <a:latin typeface="楷体" panose="02010609060101010101" pitchFamily="49" charset="-122"/>
              </a:rPr>
              <a:t>艺术家从多方面进行新的</a:t>
            </a:r>
            <a:r>
              <a:rPr lang="zh-CN" altLang="en-US" sz="3200" dirty="0" smtClean="0">
                <a:latin typeface="楷体" panose="02010609060101010101" pitchFamily="49" charset="-122"/>
              </a:rPr>
              <a:t>探索。</a:t>
            </a:r>
            <a:endParaRPr lang="zh-CN" altLang="en-US" sz="3200" dirty="0">
              <a:latin typeface="楷体" panose="02010609060101010101" pitchFamily="49" charset="-122"/>
            </a:endParaRPr>
          </a:p>
          <a:p>
            <a:pPr>
              <a:lnSpc>
                <a:spcPct val="90000"/>
              </a:lnSpc>
              <a:buFontTx/>
              <a:buNone/>
            </a:pPr>
            <a:r>
              <a:rPr lang="zh-CN" altLang="en-US" sz="3200" dirty="0">
                <a:latin typeface="楷体" panose="02010609060101010101" pitchFamily="49" charset="-122"/>
              </a:rPr>
              <a:t>                                 </a:t>
            </a:r>
          </a:p>
          <a:p>
            <a:pPr>
              <a:lnSpc>
                <a:spcPct val="90000"/>
              </a:lnSpc>
              <a:buFontTx/>
              <a:buNone/>
            </a:pPr>
            <a:r>
              <a:rPr lang="zh-CN" altLang="en-US" sz="3200" dirty="0">
                <a:latin typeface="楷体" panose="02010609060101010101" pitchFamily="49" charset="-122"/>
              </a:rPr>
              <a:t>                                                             </a:t>
            </a:r>
          </a:p>
        </p:txBody>
      </p:sp>
    </p:spTree>
  </p:cSld>
  <p:clrMapOvr>
    <a:masterClrMapping/>
  </p:clrMapOvr>
  <p:transition>
    <p:checke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6"/>
          <p:cNvSpPr txBox="1">
            <a:spLocks/>
          </p:cNvSpPr>
          <p:nvPr/>
        </p:nvSpPr>
        <p:spPr bwMode="auto">
          <a:xfrm>
            <a:off x="3424408" y="2526590"/>
            <a:ext cx="51816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fontAlgn="base" hangingPunct="1">
              <a:lnSpc>
                <a:spcPct val="90000"/>
              </a:lnSpc>
              <a:spcBef>
                <a:spcPts val="900"/>
              </a:spcBef>
              <a:spcAft>
                <a:spcPct val="0"/>
              </a:spcAft>
              <a:buFont typeface="Arial" panose="020B0604020202020204" pitchFamily="34" charset="0"/>
              <a:defRPr sz="3300" kern="1200">
                <a:solidFill>
                  <a:schemeClr val="tx1"/>
                </a:solidFill>
                <a:latin typeface="楷体" panose="02010609060101010101" pitchFamily="49" charset="-122"/>
                <a:ea typeface="楷体" panose="02010609060101010101" pitchFamily="49" charset="-122"/>
                <a:cs typeface="+mn-cs"/>
              </a:defRPr>
            </a:lvl1pPr>
            <a:lvl2pPr marL="617220" indent="-205740" algn="l" rtl="0" eaLnBrk="1" fontAlgn="base" hangingPunct="1">
              <a:lnSpc>
                <a:spcPct val="90000"/>
              </a:lnSpc>
              <a:spcBef>
                <a:spcPts val="450"/>
              </a:spcBef>
              <a:spcAft>
                <a:spcPct val="0"/>
              </a:spcAft>
              <a:buFont typeface="Arial" panose="020B0604020202020204" pitchFamily="34" charset="0"/>
              <a:buChar char="•"/>
              <a:defRPr sz="2160" kern="1200">
                <a:solidFill>
                  <a:schemeClr val="tx1"/>
                </a:solidFill>
                <a:latin typeface="+mn-lt"/>
                <a:ea typeface="+mn-ea"/>
                <a:cs typeface="+mn-cs"/>
              </a:defRPr>
            </a:lvl2pPr>
            <a:lvl3pPr marL="1028700" indent="-205740" algn="l" rtl="0" eaLnBrk="1" fontAlgn="base" hangingPunct="1">
              <a:lnSpc>
                <a:spcPct val="90000"/>
              </a:lnSpc>
              <a:spcBef>
                <a:spcPts val="450"/>
              </a:spcBef>
              <a:spcAft>
                <a:spcPct val="0"/>
              </a:spcAft>
              <a:buFont typeface="Arial" panose="020B0604020202020204" pitchFamily="34" charset="0"/>
              <a:buChar char="•"/>
              <a:defRPr sz="1800" kern="1200">
                <a:solidFill>
                  <a:schemeClr val="tx1"/>
                </a:solidFill>
                <a:latin typeface="+mn-lt"/>
                <a:ea typeface="+mn-ea"/>
                <a:cs typeface="+mn-cs"/>
              </a:defRPr>
            </a:lvl3pPr>
            <a:lvl4pPr marL="144018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4pPr>
            <a:lvl5pPr marL="185166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a:defRPr/>
            </a:pPr>
            <a:r>
              <a:rPr lang="zh-CN" altLang="en-US" sz="6000" smtClean="0">
                <a:solidFill>
                  <a:sysClr val="windowText" lastClr="000000"/>
                </a:solidFill>
              </a:rPr>
              <a:t>谢    谢</a:t>
            </a:r>
            <a:endParaRPr lang="zh-CN" altLang="en-US" sz="6000" dirty="0">
              <a:solidFill>
                <a:sysClr val="windowText" lastClr="000000"/>
              </a:solidFill>
            </a:endParaRPr>
          </a:p>
        </p:txBody>
      </p:sp>
    </p:spTree>
    <p:extLst>
      <p:ext uri="{BB962C8B-B14F-4D97-AF65-F5344CB8AC3E}">
        <p14:creationId xmlns:p14="http://schemas.microsoft.com/office/powerpoint/2010/main" val="1568931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solidFill>
                  <a:srgbClr val="FF0000"/>
                </a:solidFill>
              </a:rPr>
              <a:t>一、传统的继承与创新</a:t>
            </a:r>
            <a:endParaRPr lang="zh-CN" altLang="en-US" sz="3200" dirty="0">
              <a:solidFill>
                <a:srgbClr val="FF0000"/>
              </a:solidFill>
            </a:endParaRPr>
          </a:p>
        </p:txBody>
      </p:sp>
      <p:sp>
        <p:nvSpPr>
          <p:cNvPr id="6" name="矩形 5"/>
          <p:cNvSpPr/>
          <p:nvPr/>
        </p:nvSpPr>
        <p:spPr>
          <a:xfrm>
            <a:off x="983432" y="1268760"/>
            <a:ext cx="5976664" cy="5078313"/>
          </a:xfrm>
          <a:prstGeom prst="rect">
            <a:avLst/>
          </a:prstGeom>
        </p:spPr>
        <p:txBody>
          <a:bodyPr wrap="square">
            <a:spAutoFit/>
          </a:bodyPr>
          <a:lstStyle/>
          <a:p>
            <a:pPr>
              <a:lnSpc>
                <a:spcPct val="150000"/>
              </a:lnSpc>
            </a:pPr>
            <a:r>
              <a:rPr lang="zh-CN" altLang="en-US" sz="2400" dirty="0" smtClean="0">
                <a:latin typeface="楷体" panose="02010609060101010101" pitchFamily="49" charset="-122"/>
                <a:ea typeface="楷体" panose="02010609060101010101" pitchFamily="49" charset="-122"/>
              </a:rPr>
              <a:t>    继海</a:t>
            </a:r>
            <a:r>
              <a:rPr lang="zh-CN" altLang="en-US" sz="2400" dirty="0">
                <a:latin typeface="楷体" panose="02010609060101010101" pitchFamily="49" charset="-122"/>
                <a:ea typeface="楷体" panose="02010609060101010101" pitchFamily="49" charset="-122"/>
              </a:rPr>
              <a:t>“海派</a:t>
            </a:r>
            <a:r>
              <a:rPr lang="zh-CN" altLang="en-US" sz="2400" dirty="0" smtClean="0">
                <a:latin typeface="楷体" panose="02010609060101010101" pitchFamily="49" charset="-122"/>
                <a:ea typeface="楷体" panose="02010609060101010101" pitchFamily="49" charset="-122"/>
              </a:rPr>
              <a:t>四杰”</a:t>
            </a:r>
            <a:r>
              <a:rPr lang="zh-CN" altLang="en-US" sz="2400" dirty="0">
                <a:latin typeface="楷体" panose="02010609060101010101" pitchFamily="49" charset="-122"/>
                <a:ea typeface="楷体" panose="02010609060101010101" pitchFamily="49" charset="-122"/>
              </a:rPr>
              <a:t>后</a:t>
            </a:r>
            <a:r>
              <a:rPr lang="zh-CN" altLang="en-US" sz="2400" dirty="0" smtClean="0">
                <a:latin typeface="楷体" panose="02010609060101010101" pitchFamily="49" charset="-122"/>
                <a:ea typeface="楷体" panose="02010609060101010101" pitchFamily="49" charset="-122"/>
              </a:rPr>
              <a:t>，“南黄北齐”成为延续</a:t>
            </a:r>
            <a:r>
              <a:rPr lang="zh-CN" altLang="en-US" sz="2400" dirty="0">
                <a:latin typeface="楷体" panose="02010609060101010101" pitchFamily="49" charset="-122"/>
                <a:ea typeface="楷体" panose="02010609060101010101" pitchFamily="49" charset="-122"/>
              </a:rPr>
              <a:t>中国画传统的</a:t>
            </a:r>
            <a:r>
              <a:rPr lang="zh-CN" altLang="en-US" sz="2400" dirty="0" smtClean="0">
                <a:latin typeface="楷体" panose="02010609060101010101" pitchFamily="49" charset="-122"/>
                <a:ea typeface="楷体" panose="02010609060101010101" pitchFamily="49" charset="-122"/>
              </a:rPr>
              <a:t>代表画家。黄宾虹</a:t>
            </a:r>
            <a:r>
              <a:rPr lang="zh-CN" altLang="en-US" sz="2400" dirty="0">
                <a:latin typeface="楷体" panose="02010609060101010101" pitchFamily="49" charset="-122"/>
                <a:ea typeface="楷体" panose="02010609060101010101" pitchFamily="49" charset="-122"/>
              </a:rPr>
              <a:t>早年临古</a:t>
            </a:r>
            <a:r>
              <a:rPr lang="zh-CN" altLang="en-US" sz="2400" dirty="0" smtClean="0">
                <a:latin typeface="楷体" panose="02010609060101010101" pitchFamily="49" charset="-122"/>
                <a:ea typeface="楷体" panose="02010609060101010101" pitchFamily="49" charset="-122"/>
              </a:rPr>
              <a:t>求法，积淀了深厚</a:t>
            </a:r>
            <a:r>
              <a:rPr lang="zh-CN" altLang="en-US" sz="2400" dirty="0">
                <a:latin typeface="楷体" panose="02010609060101010101" pitchFamily="49" charset="-122"/>
                <a:ea typeface="楷体" panose="02010609060101010101" pitchFamily="49" charset="-122"/>
              </a:rPr>
              <a:t>的笔墨功力。</a:t>
            </a:r>
            <a:r>
              <a:rPr lang="zh-CN" altLang="en-US" sz="2400" dirty="0" smtClean="0">
                <a:latin typeface="楷体" panose="02010609060101010101" pitchFamily="49" charset="-122"/>
                <a:ea typeface="楷体" panose="02010609060101010101" pitchFamily="49" charset="-122"/>
              </a:rPr>
              <a:t>此外，他师法</a:t>
            </a:r>
            <a:r>
              <a:rPr lang="zh-CN" altLang="en-US" sz="2400" dirty="0">
                <a:latin typeface="楷体" panose="02010609060101010101" pitchFamily="49" charset="-122"/>
                <a:ea typeface="楷体" panose="02010609060101010101" pitchFamily="49" charset="-122"/>
              </a:rPr>
              <a:t>自然，游历</a:t>
            </a:r>
            <a:r>
              <a:rPr lang="zh-CN" altLang="en-US" sz="2400" dirty="0" smtClean="0">
                <a:latin typeface="楷体" panose="02010609060101010101" pitchFamily="49" charset="-122"/>
                <a:ea typeface="楷体" panose="02010609060101010101" pitchFamily="49" charset="-122"/>
              </a:rPr>
              <a:t>名山大川，旅行纪</a:t>
            </a:r>
            <a:r>
              <a:rPr lang="zh-CN" altLang="en-US" sz="2400" dirty="0">
                <a:latin typeface="楷体" panose="02010609060101010101" pitchFamily="49" charset="-122"/>
                <a:ea typeface="楷体" panose="02010609060101010101" pitchFamily="49" charset="-122"/>
              </a:rPr>
              <a:t>游画稿数以万计。他的山水画具有“黑、密、厚、重”的特点。齐白石从民间匠人起步，进入文人画的殿堂。他的绘画融合了文人画的笔墨精华与民间美术的鲜活气息，具有雅俗共赏的艺术格调及审美趣味。</a:t>
            </a:r>
          </a:p>
        </p:txBody>
      </p:sp>
      <p:pic>
        <p:nvPicPr>
          <p:cNvPr id="5" name="Picture 4" descr="https://ss2.meipian.me/users/447155/a07d3209a10d478cbfbb5ebdd788e8c5.jpg?meipian-watermark/bucket/ivwen/key/dXNlcnMvNDQ3MTU1L2EwN2QzMjA5YTEwZDQ3OGNiZmJiNWViZGQ3ODhlOGM1LmpwZw==/nickname/6K-XJnnmlrk=/userid/NDQ3MTU1/sign/067f6dca8f87663c74b53d01ec42d22d%7cimageView2/2/w/750/h/1400/interlace/0/q/80"/>
          <p:cNvPicPr>
            <a:picLocks noChangeAspect="1" noChangeArrowheads="1"/>
          </p:cNvPicPr>
          <p:nvPr/>
        </p:nvPicPr>
        <p:blipFill rotWithShape="1">
          <a:blip r:embed="rId2">
            <a:extLst>
              <a:ext uri="{28A0092B-C50C-407E-A947-70E740481C1C}">
                <a14:useLocalDpi xmlns:a14="http://schemas.microsoft.com/office/drawing/2010/main" val="0"/>
              </a:ext>
            </a:extLst>
          </a:blip>
          <a:srcRect l="9479" r="10905" b="5774"/>
          <a:stretch/>
        </p:blipFill>
        <p:spPr bwMode="auto">
          <a:xfrm>
            <a:off x="7464152" y="1011286"/>
            <a:ext cx="3024336" cy="53165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imgsa.baidu.com/timg?image&amp;quality=80&amp;size=b9999_10000&amp;sec=1588087604226&amp;di=eb26d8451922898941a81fe8c7bd03d1&amp;imgtype=0&amp;src=http%3A%2F%2Fwww.guoxue.com%2Fwp-content%2Fuploads%2F2013%2F05%2F20130517_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7145" y="548680"/>
            <a:ext cx="14668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893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solidFill>
                  <a:srgbClr val="FF0000"/>
                </a:solidFill>
              </a:rPr>
              <a:t>一、传统的继承与创新</a:t>
            </a:r>
            <a:endParaRPr lang="zh-CN" altLang="en-US" sz="3200" dirty="0">
              <a:solidFill>
                <a:srgbClr val="FF0000"/>
              </a:solidFill>
            </a:endParaRPr>
          </a:p>
        </p:txBody>
      </p:sp>
      <p:sp>
        <p:nvSpPr>
          <p:cNvPr id="6" name="矩形 5"/>
          <p:cNvSpPr/>
          <p:nvPr/>
        </p:nvSpPr>
        <p:spPr>
          <a:xfrm>
            <a:off x="983432" y="1268760"/>
            <a:ext cx="5976664" cy="4524315"/>
          </a:xfrm>
          <a:prstGeom prst="rect">
            <a:avLst/>
          </a:prstGeom>
        </p:spPr>
        <p:txBody>
          <a:bodyPr wrap="square">
            <a:spAutoFit/>
          </a:bodyPr>
          <a:lstStyle/>
          <a:p>
            <a:pPr>
              <a:lnSpc>
                <a:spcPct val="150000"/>
              </a:lnSpc>
            </a:pPr>
            <a:r>
              <a:rPr lang="en-US" altLang="zh-CN" sz="2400" dirty="0" smtClean="0">
                <a:latin typeface="楷体" panose="02010609060101010101" pitchFamily="49" charset="-122"/>
                <a:ea typeface="楷体" panose="02010609060101010101" pitchFamily="49" charset="-122"/>
              </a:rPr>
              <a:t>    20</a:t>
            </a:r>
            <a:r>
              <a:rPr lang="zh-CN" altLang="en-US" sz="2400" dirty="0">
                <a:latin typeface="楷体" panose="02010609060101010101" pitchFamily="49" charset="-122"/>
                <a:ea typeface="楷体" panose="02010609060101010101" pitchFamily="49" charset="-122"/>
              </a:rPr>
              <a:t>世纪中国美术一方面继承本民族的美术传统，同时又受到西方美术的巨大影响和冲击。五四新文化运动前后，许多美术青年留学欧美、日本，主动学习和借鉴西方美术的观念和方法。李铁夫是留学欧美的先驱者之一，也是</a:t>
            </a:r>
            <a:r>
              <a:rPr lang="en-US" altLang="zh-CN" sz="2400" dirty="0">
                <a:latin typeface="楷体" panose="02010609060101010101" pitchFamily="49" charset="-122"/>
                <a:ea typeface="楷体" panose="02010609060101010101" pitchFamily="49" charset="-122"/>
              </a:rPr>
              <a:t>20</a:t>
            </a:r>
            <a:r>
              <a:rPr lang="zh-CN" altLang="en-US" sz="2400" dirty="0">
                <a:latin typeface="楷体" panose="02010609060101010101" pitchFamily="49" charset="-122"/>
                <a:ea typeface="楷体" panose="02010609060101010101" pitchFamily="49" charset="-122"/>
              </a:rPr>
              <a:t>世纪早期中国油画重要的开拓者。他曾创作</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音乐家</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画家冯钢百</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等作品，油画技巧纯熟，艺术造诣精深。</a:t>
            </a:r>
          </a:p>
        </p:txBody>
      </p:sp>
      <p:pic>
        <p:nvPicPr>
          <p:cNvPr id="2050" name="Picture 2" descr="https://timgsa.baidu.com/timg?image&amp;quality=80&amp;size=b9999_10000&amp;sec=1588087788891&amp;di=54768d9355a04be8915eae7696452cad&amp;imgtype=0&amp;src=http%3A%2F%2Fwww.318yishu.com%2Fimages%2Fupload%2Fimage%2F20130122%2F20130122105134_931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3928" y="843192"/>
            <a:ext cx="44577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248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solidFill>
                  <a:srgbClr val="FF0000"/>
                </a:solidFill>
              </a:rPr>
              <a:t>一、传统的继承与创新</a:t>
            </a:r>
            <a:endParaRPr lang="zh-CN" altLang="en-US" sz="3200" dirty="0">
              <a:solidFill>
                <a:srgbClr val="FF0000"/>
              </a:solidFill>
            </a:endParaRPr>
          </a:p>
        </p:txBody>
      </p:sp>
      <p:sp>
        <p:nvSpPr>
          <p:cNvPr id="6" name="矩形 5"/>
          <p:cNvSpPr/>
          <p:nvPr/>
        </p:nvSpPr>
        <p:spPr>
          <a:xfrm>
            <a:off x="911424" y="2276872"/>
            <a:ext cx="4824536" cy="2862322"/>
          </a:xfrm>
          <a:prstGeom prst="rect">
            <a:avLst/>
          </a:prstGeom>
        </p:spPr>
        <p:txBody>
          <a:bodyPr wrap="square">
            <a:spAutoFit/>
          </a:bodyPr>
          <a:lstStyle/>
          <a:p>
            <a:pPr>
              <a:lnSpc>
                <a:spcPct val="150000"/>
              </a:lnSpc>
            </a:pPr>
            <a:r>
              <a:rPr lang="zh-CN" altLang="en-US" sz="2400" dirty="0" smtClean="0">
                <a:latin typeface="楷体" panose="02010609060101010101" pitchFamily="49" charset="-122"/>
                <a:ea typeface="楷体" panose="02010609060101010101" pitchFamily="49" charset="-122"/>
              </a:rPr>
              <a:t>    在</a:t>
            </a:r>
            <a:r>
              <a:rPr lang="zh-CN" altLang="en-US" sz="2400" dirty="0">
                <a:latin typeface="楷体" panose="02010609060101010101" pitchFamily="49" charset="-122"/>
                <a:ea typeface="楷体" panose="02010609060101010101" pitchFamily="49" charset="-122"/>
              </a:rPr>
              <a:t>中西美术交融碰撞的时代，一些艺术家选择了不同的美术道路，继承和革新中国画的传统。徐悲鸿提倡“中国画改良论”，主张以西方写实绘画改良中国画。</a:t>
            </a:r>
          </a:p>
        </p:txBody>
      </p:sp>
      <p:pic>
        <p:nvPicPr>
          <p:cNvPr id="3074" name="Picture 2" descr="https://timgsa.baidu.com/timg?image&amp;quality=80&amp;size=b9999_10000&amp;sec=1588087930886&amp;di=60a6f440f13c6b90275b3a3911fd15c3&amp;imgtype=0&amp;src=http%3A%2F%2Fwww.cssn.cn%2Fysx%2Fysx_msx%2F201310%2FW0201310265857867946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629" y="980728"/>
            <a:ext cx="5095875" cy="521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75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solidFill>
                  <a:srgbClr val="FF0000"/>
                </a:solidFill>
              </a:rPr>
              <a:t>一、传统的继承与创新</a:t>
            </a:r>
            <a:endParaRPr lang="zh-CN" altLang="en-US" sz="3200" dirty="0">
              <a:solidFill>
                <a:srgbClr val="FF0000"/>
              </a:solidFill>
            </a:endParaRPr>
          </a:p>
        </p:txBody>
      </p:sp>
      <p:sp>
        <p:nvSpPr>
          <p:cNvPr id="6" name="矩形 5"/>
          <p:cNvSpPr/>
          <p:nvPr/>
        </p:nvSpPr>
        <p:spPr>
          <a:xfrm>
            <a:off x="911424" y="2276872"/>
            <a:ext cx="4824536" cy="2221762"/>
          </a:xfrm>
          <a:prstGeom prst="rect">
            <a:avLst/>
          </a:prstGeom>
        </p:spPr>
        <p:txBody>
          <a:bodyPr wrap="square">
            <a:spAutoFit/>
          </a:bodyPr>
          <a:lstStyle/>
          <a:p>
            <a:pPr>
              <a:lnSpc>
                <a:spcPct val="150000"/>
              </a:lnSpc>
            </a:pPr>
            <a:r>
              <a:rPr lang="zh-CN" altLang="en-US" sz="2400" dirty="0" smtClean="0">
                <a:latin typeface="楷体" panose="02010609060101010101" pitchFamily="49" charset="-122"/>
                <a:ea typeface="楷体" panose="02010609060101010101" pitchFamily="49" charset="-122"/>
              </a:rPr>
              <a:t>    留学</a:t>
            </a:r>
            <a:r>
              <a:rPr lang="zh-CN" altLang="en-US" sz="2400" dirty="0">
                <a:latin typeface="楷体" panose="02010609060101010101" pitchFamily="49" charset="-122"/>
                <a:ea typeface="楷体" panose="02010609060101010101" pitchFamily="49" charset="-122"/>
              </a:rPr>
              <a:t>法国的林风眠，主张中西艺术的融合，他提出“介绍西洋艺术，整理中国艺术，调和中西艺术，创造时代</a:t>
            </a:r>
            <a:r>
              <a:rPr lang="zh-CN" altLang="en-US" sz="2400" dirty="0" smtClean="0">
                <a:latin typeface="楷体" panose="02010609060101010101" pitchFamily="49" charset="-122"/>
                <a:ea typeface="楷体" panose="02010609060101010101" pitchFamily="49" charset="-122"/>
              </a:rPr>
              <a:t>艺术”。</a:t>
            </a:r>
            <a:endParaRPr lang="zh-CN" altLang="en-US" sz="2400" dirty="0">
              <a:latin typeface="楷体" panose="02010609060101010101" pitchFamily="49" charset="-122"/>
              <a:ea typeface="楷体" panose="02010609060101010101" pitchFamily="49" charset="-122"/>
            </a:endParaRPr>
          </a:p>
        </p:txBody>
      </p:sp>
      <p:pic>
        <p:nvPicPr>
          <p:cNvPr id="4098" name="Picture 2" descr="https://timgsa.baidu.com/timg?image&amp;quality=80&amp;size=b9999_10000&amp;sec=1588088038505&amp;di=045bcca1de1ceffa4da91b3ed535e9c2&amp;imgtype=0&amp;src=http%3A%2F%2Fgss1.bdstatic.com%2F9vo3dSag_xI4khGkpoWK1HF6hhy%2Fbaike%2Fs%3D500%2Fsign%3D26db20a7174c510faac4e21a50582528%2Fadaf2edda3cc7cd92c8fcab63401213fb80e91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3531" y="1268760"/>
            <a:ext cx="4762500" cy="444817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7536160" y="5877272"/>
            <a:ext cx="3877985" cy="461665"/>
          </a:xfrm>
          <a:prstGeom prst="rect">
            <a:avLst/>
          </a:prstGeom>
        </p:spPr>
        <p:txBody>
          <a:bodyPr wrap="none">
            <a:spAutoFit/>
          </a:bodyPr>
          <a:lstStyle/>
          <a:p>
            <a:r>
              <a:rPr lang="zh-CN" altLang="en-US" sz="2400" dirty="0"/>
              <a:t>水上鱼鹰（纸本水墨设色）</a:t>
            </a:r>
          </a:p>
        </p:txBody>
      </p:sp>
    </p:spTree>
    <p:extLst>
      <p:ext uri="{BB962C8B-B14F-4D97-AF65-F5344CB8AC3E}">
        <p14:creationId xmlns:p14="http://schemas.microsoft.com/office/powerpoint/2010/main" val="3114040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solidFill>
                  <a:srgbClr val="FF0000"/>
                </a:solidFill>
              </a:rPr>
              <a:t>一、传统的继承与创新</a:t>
            </a:r>
            <a:endParaRPr lang="zh-CN" altLang="en-US" sz="3200" dirty="0">
              <a:solidFill>
                <a:srgbClr val="FF0000"/>
              </a:solidFill>
            </a:endParaRPr>
          </a:p>
        </p:txBody>
      </p:sp>
      <p:sp>
        <p:nvSpPr>
          <p:cNvPr id="6" name="矩形 5"/>
          <p:cNvSpPr/>
          <p:nvPr/>
        </p:nvSpPr>
        <p:spPr>
          <a:xfrm>
            <a:off x="479376" y="1260624"/>
            <a:ext cx="7056784" cy="4524315"/>
          </a:xfrm>
          <a:prstGeom prst="rect">
            <a:avLst/>
          </a:prstGeom>
        </p:spPr>
        <p:txBody>
          <a:bodyPr wrap="square">
            <a:spAutoFit/>
          </a:bodyPr>
          <a:lstStyle/>
          <a:p>
            <a:pPr>
              <a:lnSpc>
                <a:spcPct val="150000"/>
              </a:lnSpc>
            </a:pPr>
            <a:r>
              <a:rPr lang="zh-CN" altLang="en-US" sz="2400" dirty="0" smtClean="0">
                <a:latin typeface="楷体" panose="02010609060101010101" pitchFamily="49" charset="-122"/>
                <a:ea typeface="楷体" panose="02010609060101010101" pitchFamily="49" charset="-122"/>
              </a:rPr>
              <a:t>    敦煌</a:t>
            </a:r>
            <a:r>
              <a:rPr lang="zh-CN" altLang="en-US" sz="2400" dirty="0">
                <a:latin typeface="楷体" panose="02010609060101010101" pitchFamily="49" charset="-122"/>
                <a:ea typeface="楷体" panose="02010609060101010101" pitchFamily="49" charset="-122"/>
              </a:rPr>
              <a:t>莫高窟是一座中国美术的宝库，历代的壁画、彩塑、建筑及装饰图案对于推动</a:t>
            </a:r>
            <a:r>
              <a:rPr lang="en-US" altLang="zh-CN" sz="2400" dirty="0">
                <a:latin typeface="楷体" panose="02010609060101010101" pitchFamily="49" charset="-122"/>
                <a:ea typeface="楷体" panose="02010609060101010101" pitchFamily="49" charset="-122"/>
              </a:rPr>
              <a:t>20</a:t>
            </a:r>
            <a:r>
              <a:rPr lang="zh-CN" altLang="en-US" sz="2400" dirty="0">
                <a:latin typeface="楷体" panose="02010609060101010101" pitchFamily="49" charset="-122"/>
                <a:ea typeface="楷体" panose="02010609060101010101" pitchFamily="49" charset="-122"/>
              </a:rPr>
              <a:t>世纪中国美术发展产生了不可估量的作用。张大千对敦煌美术情有独钟，他历时近三年在敦煌石窟临习壁画、装饰图案等，探究中国绘画悠久的历史根源。他归纳敦煌艺术的“十大好处”，如人物画的复兴，“线条被重视”</a:t>
            </a:r>
            <a:r>
              <a:rPr lang="zh-CN" altLang="en-US" sz="2400" dirty="0" smtClean="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小巧</a:t>
            </a:r>
            <a:r>
              <a:rPr lang="zh-CN" altLang="en-US" sz="2400" dirty="0">
                <a:latin typeface="楷体" panose="02010609060101010101" pitchFamily="49" charset="-122"/>
                <a:ea typeface="楷体" panose="02010609060101010101" pitchFamily="49" charset="-122"/>
              </a:rPr>
              <a:t>作风变为伟大”等，主张从中国美术的内部探索中国画变革创新的道路。</a:t>
            </a:r>
          </a:p>
        </p:txBody>
      </p:sp>
      <p:sp>
        <p:nvSpPr>
          <p:cNvPr id="3" name="矩形 2"/>
          <p:cNvSpPr/>
          <p:nvPr/>
        </p:nvSpPr>
        <p:spPr>
          <a:xfrm>
            <a:off x="7536160" y="5877272"/>
            <a:ext cx="4493538" cy="461665"/>
          </a:xfrm>
          <a:prstGeom prst="rect">
            <a:avLst/>
          </a:prstGeom>
        </p:spPr>
        <p:txBody>
          <a:bodyPr wrap="none">
            <a:spAutoFit/>
          </a:bodyPr>
          <a:lstStyle/>
          <a:p>
            <a:r>
              <a:rPr lang="zh-CN" altLang="en-US" sz="2400" dirty="0"/>
              <a:t>临摹吉祥天女图轴</a:t>
            </a:r>
            <a:r>
              <a:rPr lang="zh-CN" altLang="en-US" sz="2400" dirty="0" smtClean="0"/>
              <a:t>（纸本</a:t>
            </a:r>
            <a:r>
              <a:rPr lang="zh-CN" altLang="en-US" sz="2400" dirty="0"/>
              <a:t>设色）</a:t>
            </a:r>
          </a:p>
        </p:txBody>
      </p:sp>
      <p:pic>
        <p:nvPicPr>
          <p:cNvPr id="5122" name="Picture 2" descr="https://timgsa.baidu.com/timg?image&amp;quality=80&amp;size=b9999_10000&amp;sec=1588088158085&amp;di=3c80cb446f5c9882018aa50620775cdb&amp;imgtype=0&amp;src=http%3A%2F%2F5b0988e595225.cdn.sohucs.com%2Fimages%2F20180116%2Fdfbe651dcc8a413db1c9c8f4dcb2466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256" y="116106"/>
            <a:ext cx="27146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389935"/>
      </p:ext>
    </p:extLst>
  </p:cSld>
  <p:clrMapOvr>
    <a:masterClrMapping/>
  </p:clrMapOvr>
</p:sld>
</file>

<file path=ppt/theme/theme1.xml><?xml version="1.0" encoding="utf-8"?>
<a:theme xmlns:a="http://schemas.openxmlformats.org/drawingml/2006/main" name="2_美术模板">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Pages>0</Pages>
  <Words>2237</Words>
  <Characters>0</Characters>
  <Application>Microsoft Office PowerPoint</Application>
  <DocSecurity>0</DocSecurity>
  <PresentationFormat>宽屏</PresentationFormat>
  <Lines>0</Lines>
  <Paragraphs>103</Paragraphs>
  <Slides>41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41</vt:i4>
      </vt:variant>
    </vt:vector>
  </HeadingPairs>
  <TitlesOfParts>
    <vt:vector size="48" baseType="lpstr">
      <vt:lpstr>黑体</vt:lpstr>
      <vt:lpstr>楷体</vt:lpstr>
      <vt:lpstr>宋体</vt:lpstr>
      <vt:lpstr>Arial</vt:lpstr>
      <vt:lpstr>Calibri</vt:lpstr>
      <vt:lpstr>Wingdings</vt:lpstr>
      <vt:lpstr>2_美术模板</vt:lpstr>
      <vt:lpstr>传承与创新——中国近现代美术</vt:lpstr>
      <vt:lpstr>情境导入</vt:lpstr>
      <vt:lpstr>一、传统的继承与创新</vt:lpstr>
      <vt:lpstr>一、传统的继承与创新</vt:lpstr>
      <vt:lpstr>一、传统的继承与创新</vt:lpstr>
      <vt:lpstr>一、传统的继承与创新</vt:lpstr>
      <vt:lpstr>一、传统的继承与创新</vt:lpstr>
      <vt:lpstr>一、传统的继承与创新</vt:lpstr>
      <vt:lpstr>一、传统的继承与创新</vt:lpstr>
      <vt:lpstr>一、传统的继承与创新</vt:lpstr>
      <vt:lpstr>一、传统的继承与创新</vt:lpstr>
      <vt:lpstr>一、传统的继承与创新</vt:lpstr>
      <vt:lpstr>一、传统的继承与创新</vt:lpstr>
      <vt:lpstr>探究与发现</vt:lpstr>
      <vt:lpstr>二、反映社会变革的美术</vt:lpstr>
      <vt:lpstr>PowerPoint 演示文稿</vt:lpstr>
      <vt:lpstr>蒋兆和作品</vt:lpstr>
      <vt:lpstr>董希文作品</vt:lpstr>
      <vt:lpstr>李焕民作品</vt:lpstr>
      <vt:lpstr>探究与发现</vt:lpstr>
      <vt:lpstr>二、反映社会变革的美术</vt:lpstr>
      <vt:lpstr>三、多样化艺术探索</vt:lpstr>
      <vt:lpstr>罗中立作品</vt:lpstr>
      <vt:lpstr>PowerPoint 演示文稿</vt:lpstr>
      <vt:lpstr>PowerPoint 演示文稿</vt:lpstr>
      <vt:lpstr>PowerPoint 演示文稿</vt:lpstr>
      <vt:lpstr>PowerPoint 演示文稿</vt:lpstr>
      <vt:lpstr>探究与发现</vt:lpstr>
      <vt:lpstr>三、多样化艺术探索</vt:lpstr>
      <vt:lpstr>三、多样化艺术探索</vt:lpstr>
      <vt:lpstr>探究与发现</vt:lpstr>
      <vt:lpstr>中国现代画家简介</vt:lpstr>
      <vt:lpstr>中国现代画家简介</vt:lpstr>
      <vt:lpstr>中国现代画家简介</vt:lpstr>
      <vt:lpstr>齐白石的虾</vt:lpstr>
      <vt:lpstr>齐白石作品</vt:lpstr>
      <vt:lpstr>徐悲鸿作品</vt:lpstr>
      <vt:lpstr>《漓江烟雨》</vt:lpstr>
      <vt:lpstr>张大千作品</vt:lpstr>
      <vt:lpstr>总结</vt:lpstr>
      <vt:lpstr>PowerPoint 演示文稿</vt:lpstr>
    </vt:vector>
  </TitlesOfParts>
  <Manager/>
  <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dcterms:created xsi:type="dcterms:W3CDTF">2020-03-31T09:15:08Z</dcterms:created>
  <dcterms:modified xsi:type="dcterms:W3CDTF">2020-04-29T01:51:41Z</dcterms:modified>
  <cp:category/>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mpany">
    <vt:lpwstr>100111021000101210101002100010021010010210000012100011121001111210011102</vt:lpwstr>
  </prop:property>
</prop:Properties>
</file>