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>
          <p15:clr>
            <a:srgbClr val="A4A3A4"/>
          </p15:clr>
        </p15:guide>
        <p15:guide id="2" pos="688">
          <p15:clr>
            <a:srgbClr val="A4A3A4"/>
          </p15:clr>
        </p15:guide>
        <p15:guide id="3" pos="7015">
          <p15:clr>
            <a:srgbClr val="A4A3A4"/>
          </p15:clr>
        </p15:guide>
        <p15:guide id="4" orient="horz" pos="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643"/>
    <a:srgbClr val="1784AD"/>
    <a:srgbClr val="014E6A"/>
    <a:srgbClr val="AE0203"/>
    <a:srgbClr val="711000"/>
    <a:srgbClr val="01431D"/>
    <a:srgbClr val="01621F"/>
    <a:srgbClr val="AF0000"/>
    <a:srgbClr val="DCE797"/>
    <a:srgbClr val="637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95" autoAdjust="0"/>
  </p:normalViewPr>
  <p:slideViewPr>
    <p:cSldViewPr snapToGrid="0">
      <p:cViewPr varScale="1">
        <p:scale>
          <a:sx n="75" d="100"/>
          <a:sy n="75" d="100"/>
        </p:scale>
        <p:origin x="726" y="60"/>
      </p:cViewPr>
      <p:guideLst>
        <p:guide orient="horz" pos="3748"/>
        <p:guide pos="688"/>
        <p:guide pos="7015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17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4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69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22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04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9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46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759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02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479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95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28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67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42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42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08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9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26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35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主讲人：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9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666" y="57361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高中美术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99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775012" y="2018111"/>
            <a:ext cx="10080625" cy="1006475"/>
          </a:xfrm>
        </p:spPr>
        <p:txBody>
          <a:bodyPr/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超越与延异</a:t>
            </a: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西方现代艺术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（第一课时）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52034" y="2295144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89323" y="2039112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4846" y="1618488"/>
            <a:ext cx="543574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现代主义作品</a:t>
            </a:r>
            <a:r>
              <a:rPr 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的艺术特色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0247" y="2653900"/>
            <a:ext cx="10467826" cy="19697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艺术家开始了一系列的实验性艺术运动，涌现出野兽主义、立体主义、表现主义、抽象主义、超现实主义、达达主义、波普主义等各种样式的艺术流派和艺术形式。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eeaa0083210845728da5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3149"/>
          <a:stretch>
            <a:fillRect/>
          </a:stretch>
        </p:blipFill>
        <p:spPr bwMode="auto">
          <a:xfrm>
            <a:off x="1513838" y="3703116"/>
            <a:ext cx="2695647" cy="202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蒙德里安-灰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02" y="3691756"/>
            <a:ext cx="2695647" cy="20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mondrian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>
            <a:fillRect/>
          </a:stretch>
        </p:blipFill>
        <p:spPr bwMode="auto">
          <a:xfrm>
            <a:off x="8573234" y="3692674"/>
            <a:ext cx="2695835" cy="20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80939" y="5810116"/>
            <a:ext cx="9488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红树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                  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                     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银白色的树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 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                       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花朵盛开的苹果树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 </a:t>
            </a:r>
            <a:endParaRPr lang="zh-CN" altLang="en-US" sz="1800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6"/>
          <a:stretch>
            <a:fillRect/>
          </a:stretch>
        </p:blipFill>
        <p:spPr bwMode="auto">
          <a:xfrm>
            <a:off x="8573234" y="1621120"/>
            <a:ext cx="2630057" cy="1544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2"/>
          <p:cNvSpPr txBox="1"/>
          <p:nvPr/>
        </p:nvSpPr>
        <p:spPr>
          <a:xfrm>
            <a:off x="1447137" y="1510748"/>
            <a:ext cx="675065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蒙德里安等艺术家进行的新艺术实验，提倡艺术家自由的主观表现。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805462" y="3244334"/>
            <a:ext cx="416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1" kern="100" dirty="0">
                <a:latin typeface="等线" panose="02010600030101010101" pitchFamily="2" charset="-122"/>
                <a:ea typeface="+mn-ea"/>
                <a:cs typeface="宋体" panose="02010600030101010101" pitchFamily="2" charset="-122"/>
              </a:rPr>
              <a:t>   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开花的苹果树照片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1106690" y="2016724"/>
            <a:ext cx="3840480" cy="540000"/>
            <a:chOff x="1635964" y="1686127"/>
            <a:chExt cx="3662867" cy="601602"/>
          </a:xfrm>
        </p:grpSpPr>
        <p:sp>
          <p:nvSpPr>
            <p:cNvPr id="3" name="圆角矩形 23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8ADEC0"/>
            </a:solidFill>
            <a:ln w="38100">
              <a:solidFill>
                <a:srgbClr val="6EC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24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6ECDAB"/>
            </a:solidFill>
            <a:ln w="38100">
              <a:solidFill>
                <a:srgbClr val="8ADE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文本框 25"/>
          <p:cNvSpPr txBox="1"/>
          <p:nvPr/>
        </p:nvSpPr>
        <p:spPr>
          <a:xfrm>
            <a:off x="1252728" y="2066544"/>
            <a:ext cx="47151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     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水墨中的现代艺术意境</a:t>
            </a:r>
          </a:p>
        </p:txBody>
      </p:sp>
      <p:pic>
        <p:nvPicPr>
          <p:cNvPr id="7" name="Picture 6" descr="A picture containing text, map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410" y="2786474"/>
            <a:ext cx="5703180" cy="2980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3"/>
          <p:cNvSpPr/>
          <p:nvPr/>
        </p:nvSpPr>
        <p:spPr>
          <a:xfrm>
            <a:off x="2814448" y="5770375"/>
            <a:ext cx="6306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春如线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吴冠中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4" y="3634390"/>
            <a:ext cx="4465492" cy="216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3"/>
          <p:cNvSpPr/>
          <p:nvPr/>
        </p:nvSpPr>
        <p:spPr>
          <a:xfrm>
            <a:off x="3331395" y="5800979"/>
            <a:ext cx="530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狮子林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吴冠中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 b="16883"/>
          <a:stretch>
            <a:fillRect/>
          </a:stretch>
        </p:blipFill>
        <p:spPr>
          <a:xfrm>
            <a:off x="3863253" y="1465777"/>
            <a:ext cx="4465493" cy="196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08" y="1617583"/>
            <a:ext cx="2843411" cy="4265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1905" r="70509" b="1996"/>
          <a:stretch>
            <a:fillRect/>
          </a:stretch>
        </p:blipFill>
        <p:spPr>
          <a:xfrm>
            <a:off x="4890228" y="1617584"/>
            <a:ext cx="2146676" cy="3770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9" t="2178" r="4380" b="1722"/>
          <a:stretch>
            <a:fillRect/>
          </a:stretch>
        </p:blipFill>
        <p:spPr>
          <a:xfrm>
            <a:off x="7538013" y="1617585"/>
            <a:ext cx="2091017" cy="3755508"/>
          </a:xfrm>
          <a:prstGeom prst="rect">
            <a:avLst/>
          </a:prstGeom>
        </p:spPr>
      </p:pic>
      <p:sp>
        <p:nvSpPr>
          <p:cNvPr id="8" name="矩形 3"/>
          <p:cNvSpPr/>
          <p:nvPr/>
        </p:nvSpPr>
        <p:spPr>
          <a:xfrm>
            <a:off x="5114014" y="5771386"/>
            <a:ext cx="4368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天书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徐冰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52034" y="2295144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89323" y="2039112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4846" y="1618488"/>
            <a:ext cx="543574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现代主义作品带来的启示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14846" y="2701608"/>
            <a:ext cx="7506335" cy="2103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多样的鉴赏方式</a:t>
            </a:r>
            <a:endParaRPr lang="en-MY" altLang="zh-CN" sz="30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多样的生活延展</a:t>
            </a:r>
            <a:endParaRPr lang="en-MY" altLang="zh-CN" sz="30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多样的实验呈现</a:t>
            </a:r>
            <a:endParaRPr lang="zh-CN" sz="30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11" y="2701608"/>
            <a:ext cx="4357571" cy="289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55963" y="5831257"/>
            <a:ext cx="3655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新媒体艺术展现场</a:t>
            </a:r>
            <a:endParaRPr lang="en-US" altLang="zh-CN" sz="1800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/>
          <p:nvPr/>
        </p:nvSpPr>
        <p:spPr>
          <a:xfrm>
            <a:off x="1164979" y="5647916"/>
            <a:ext cx="4184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绿色的可口可乐瓶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安迪</a:t>
            </a:r>
            <a:r>
              <a:rPr lang="en-MY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沃霍尔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05" y="1661119"/>
            <a:ext cx="2839271" cy="398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"/>
          <a:stretch>
            <a:fillRect/>
          </a:stretch>
        </p:blipFill>
        <p:spPr>
          <a:xfrm>
            <a:off x="7259541" y="1661119"/>
            <a:ext cx="2730947" cy="3983910"/>
          </a:xfrm>
          <a:prstGeom prst="rect">
            <a:avLst/>
          </a:prstGeom>
        </p:spPr>
      </p:pic>
      <p:sp>
        <p:nvSpPr>
          <p:cNvPr id="11" name="矩形 3"/>
          <p:cNvSpPr/>
          <p:nvPr/>
        </p:nvSpPr>
        <p:spPr>
          <a:xfrm>
            <a:off x="7453026" y="5647916"/>
            <a:ext cx="2431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超市售卖的可口可乐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03365" y="5645991"/>
            <a:ext cx="3357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白色上的白色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马列维奇</a:t>
            </a:r>
            <a:endParaRPr lang="en-US" altLang="zh-CN" sz="1800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3" y="1726969"/>
            <a:ext cx="3436102" cy="3465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624" y="1726969"/>
            <a:ext cx="4887147" cy="3482626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0" y="5645991"/>
            <a:ext cx="3945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这不是一只烟斗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玛格利特</a:t>
            </a:r>
            <a:endParaRPr lang="en-US" altLang="zh-CN" sz="1800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52034" y="2295144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89323" y="2039112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4846" y="1618488"/>
            <a:ext cx="543574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现代主义作品的发展延续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14846" y="2653813"/>
            <a:ext cx="7506335" cy="2103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情感</a:t>
            </a: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参与性</a:t>
            </a:r>
            <a:endParaRPr lang="zh-CN" sz="30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形式</a:t>
            </a: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交互性</a:t>
            </a:r>
            <a:endParaRPr lang="zh-CN" sz="30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</a:t>
            </a:r>
            <a:r>
              <a:rPr lang="en-US" altLang="zh-CN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0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多样性</a:t>
            </a:r>
            <a:endParaRPr lang="zh-CN" sz="30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26740" b="43581"/>
          <a:stretch>
            <a:fillRect/>
          </a:stretch>
        </p:blipFill>
        <p:spPr>
          <a:xfrm>
            <a:off x="6204886" y="2513103"/>
            <a:ext cx="2517696" cy="123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1972" r="152" b="17078"/>
          <a:stretch>
            <a:fillRect/>
          </a:stretch>
        </p:blipFill>
        <p:spPr>
          <a:xfrm>
            <a:off x="6174463" y="3900344"/>
            <a:ext cx="2548118" cy="222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52034" y="2295144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89323" y="2039112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4846" y="1618488"/>
            <a:ext cx="543574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现代主义作品</a:t>
            </a:r>
            <a:r>
              <a:rPr 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课后拓展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0247" y="2653899"/>
            <a:ext cx="10372410" cy="2031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请同学们尝试临摹或创作一件现代艺术流派作品，任意选择一个现代艺术流派（野兽主义、立体主义、表现主义、抽象主义等）和艺术形式进行实践吧！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4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8792209" cy="20955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</a:rPr>
              <a:t>你可以说出以下雕塑作品的名称吗？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4" descr="A statue of a person&#10;&#10;Description automatically gener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19" y="2095938"/>
            <a:ext cx="2351387" cy="362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A person standing in front of a store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0" r="14432"/>
          <a:stretch>
            <a:fillRect/>
          </a:stretch>
        </p:blipFill>
        <p:spPr bwMode="auto">
          <a:xfrm>
            <a:off x="3421097" y="2095939"/>
            <a:ext cx="1647086" cy="362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3"/>
          <p:cNvSpPr/>
          <p:nvPr/>
        </p:nvSpPr>
        <p:spPr>
          <a:xfrm>
            <a:off x="2823867" y="5755198"/>
            <a:ext cx="2996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将军俑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秦始皇陵兵马俑</a:t>
            </a: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3"/>
          <p:cNvSpPr/>
          <p:nvPr/>
        </p:nvSpPr>
        <p:spPr>
          <a:xfrm>
            <a:off x="6370389" y="5749483"/>
            <a:ext cx="2822575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胜利女神像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 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卢浮宫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l="17313" t="8075" r="20848"/>
          <a:stretch>
            <a:fillRect/>
          </a:stretch>
        </p:blipFill>
        <p:spPr bwMode="auto">
          <a:xfrm>
            <a:off x="6601367" y="2491409"/>
            <a:ext cx="3425513" cy="3084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矩形 3"/>
          <p:cNvSpPr/>
          <p:nvPr/>
        </p:nvSpPr>
        <p:spPr>
          <a:xfrm>
            <a:off x="6590680" y="5780559"/>
            <a:ext cx="342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手机中的胜利女神雕塑</a:t>
            </a: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" name="Picture 3" descr="C:\Users\admin\Desktop\YUNUENE ART\新建文件夹\Septiemb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0489" r="15424" b="10092"/>
          <a:stretch>
            <a:fillRect/>
          </a:stretch>
        </p:blipFill>
        <p:spPr bwMode="auto">
          <a:xfrm>
            <a:off x="2016046" y="2387139"/>
            <a:ext cx="4136538" cy="31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3"/>
          <p:cNvSpPr/>
          <p:nvPr/>
        </p:nvSpPr>
        <p:spPr>
          <a:xfrm>
            <a:off x="2336796" y="5780559"/>
            <a:ext cx="349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《R2D2》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内容占位符 4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8792209" cy="8115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</a:rPr>
              <a:t>现代艺术中的雕塑作品具有实验性特征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52034" y="2294527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89323" y="2035930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4846" y="1613954"/>
            <a:ext cx="543574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超越与延异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西方现代艺术</a:t>
            </a:r>
          </a:p>
        </p:txBody>
      </p:sp>
      <p:grpSp>
        <p:nvGrpSpPr>
          <p:cNvPr id="33" name="组合 12"/>
          <p:cNvGrpSpPr/>
          <p:nvPr/>
        </p:nvGrpSpPr>
        <p:grpSpPr>
          <a:xfrm>
            <a:off x="1726174" y="2677857"/>
            <a:ext cx="3840480" cy="540000"/>
            <a:chOff x="1635964" y="1686127"/>
            <a:chExt cx="3662867" cy="601602"/>
          </a:xfrm>
        </p:grpSpPr>
        <p:sp>
          <p:nvSpPr>
            <p:cNvPr id="34" name="圆角矩形 13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7FCDF9"/>
            </a:solidFill>
            <a:ln w="38100">
              <a:solidFill>
                <a:srgbClr val="3FA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14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3FADEC"/>
            </a:solidFill>
            <a:ln w="38100">
              <a:solidFill>
                <a:srgbClr val="7FC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文本框 15"/>
          <p:cNvSpPr txBox="1"/>
          <p:nvPr/>
        </p:nvSpPr>
        <p:spPr>
          <a:xfrm>
            <a:off x="1827031" y="2711561"/>
            <a:ext cx="5081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     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西方现代艺术的概念</a:t>
            </a:r>
          </a:p>
        </p:txBody>
      </p:sp>
      <p:grpSp>
        <p:nvGrpSpPr>
          <p:cNvPr id="37" name="组合 17"/>
          <p:cNvGrpSpPr/>
          <p:nvPr/>
        </p:nvGrpSpPr>
        <p:grpSpPr>
          <a:xfrm>
            <a:off x="1722351" y="3840803"/>
            <a:ext cx="3840480" cy="540000"/>
            <a:chOff x="1635964" y="1686127"/>
            <a:chExt cx="3662867" cy="601602"/>
          </a:xfrm>
        </p:grpSpPr>
        <p:sp>
          <p:nvSpPr>
            <p:cNvPr id="38" name="圆角矩形 18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FFA689"/>
            </a:solidFill>
            <a:ln w="38100">
              <a:solidFill>
                <a:srgbClr val="FD95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19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FD9560"/>
            </a:solidFill>
            <a:ln w="38100">
              <a:solidFill>
                <a:srgbClr val="FFA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文本框 20"/>
          <p:cNvSpPr txBox="1"/>
          <p:nvPr/>
        </p:nvSpPr>
        <p:spPr>
          <a:xfrm>
            <a:off x="1827031" y="3882548"/>
            <a:ext cx="47151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     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现代艺术的实验精神</a:t>
            </a:r>
          </a:p>
        </p:txBody>
      </p:sp>
      <p:grpSp>
        <p:nvGrpSpPr>
          <p:cNvPr id="41" name="组合 22"/>
          <p:cNvGrpSpPr/>
          <p:nvPr/>
        </p:nvGrpSpPr>
        <p:grpSpPr>
          <a:xfrm>
            <a:off x="1704361" y="5142505"/>
            <a:ext cx="3840480" cy="540000"/>
            <a:chOff x="1635964" y="1686127"/>
            <a:chExt cx="3662867" cy="601602"/>
          </a:xfrm>
        </p:grpSpPr>
        <p:sp>
          <p:nvSpPr>
            <p:cNvPr id="42" name="圆角矩形 23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8ADEC0"/>
            </a:solidFill>
            <a:ln w="38100">
              <a:solidFill>
                <a:srgbClr val="6EC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24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6ECDAB"/>
            </a:solidFill>
            <a:ln w="38100">
              <a:solidFill>
                <a:srgbClr val="8ADE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4" name="文本框 25"/>
          <p:cNvSpPr txBox="1"/>
          <p:nvPr/>
        </p:nvSpPr>
        <p:spPr>
          <a:xfrm>
            <a:off x="1818698" y="5169072"/>
            <a:ext cx="47151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     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水墨中的现代艺术意境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"/>
          <p:cNvPicPr/>
          <p:nvPr/>
        </p:nvPicPr>
        <p:blipFill>
          <a:blip r:embed="rId3" cstate="print"/>
          <a:srcRect l="16429" r="6429"/>
          <a:stretch>
            <a:fillRect/>
          </a:stretch>
        </p:blipFill>
        <p:spPr bwMode="auto">
          <a:xfrm>
            <a:off x="7543140" y="1906137"/>
            <a:ext cx="2218048" cy="3353841"/>
          </a:xfrm>
          <a:prstGeom prst="rect">
            <a:avLst/>
          </a:prstGeom>
          <a:noFill/>
        </p:spPr>
      </p:pic>
      <p:sp>
        <p:nvSpPr>
          <p:cNvPr id="8" name="矩形 3"/>
          <p:cNvSpPr/>
          <p:nvPr/>
        </p:nvSpPr>
        <p:spPr>
          <a:xfrm>
            <a:off x="2522151" y="5770913"/>
            <a:ext cx="4549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作品</a:t>
            </a:r>
            <a:r>
              <a:rPr lang="en-MY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32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号</a:t>
            </a:r>
            <a:r>
              <a:rPr lang="en-US" altLang="zh-CN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（局部）波洛克</a:t>
            </a:r>
            <a:endParaRPr lang="zh-CN" altLang="zh-CN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4322" y="5749966"/>
            <a:ext cx="2824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抽象表现主义 </a:t>
            </a:r>
            <a:endParaRPr lang="en-MY" dirty="0"/>
          </a:p>
        </p:txBody>
      </p:sp>
      <p:pic>
        <p:nvPicPr>
          <p:cNvPr id="3" name="Picture 2" descr="A close up of a tre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21" y="1927855"/>
            <a:ext cx="5695937" cy="33321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2"/>
          <p:cNvGrpSpPr/>
          <p:nvPr/>
        </p:nvGrpSpPr>
        <p:grpSpPr>
          <a:xfrm>
            <a:off x="1128503" y="2017981"/>
            <a:ext cx="3840480" cy="540000"/>
            <a:chOff x="1635964" y="1686127"/>
            <a:chExt cx="3662867" cy="601602"/>
          </a:xfrm>
        </p:grpSpPr>
        <p:sp>
          <p:nvSpPr>
            <p:cNvPr id="10" name="圆角矩形 13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7FCDF9"/>
            </a:solidFill>
            <a:ln w="38100">
              <a:solidFill>
                <a:srgbClr val="3FA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4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3FADEC"/>
            </a:solidFill>
            <a:ln w="38100">
              <a:solidFill>
                <a:srgbClr val="7FC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5"/>
          <p:cNvSpPr txBox="1"/>
          <p:nvPr/>
        </p:nvSpPr>
        <p:spPr>
          <a:xfrm>
            <a:off x="1229360" y="2051685"/>
            <a:ext cx="5081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     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西方现代艺术的概念</a:t>
            </a:r>
          </a:p>
        </p:txBody>
      </p:sp>
      <p:sp>
        <p:nvSpPr>
          <p:cNvPr id="15" name="文本框 2"/>
          <p:cNvSpPr txBox="1"/>
          <p:nvPr/>
        </p:nvSpPr>
        <p:spPr>
          <a:xfrm>
            <a:off x="1355364" y="2658810"/>
            <a:ext cx="6986736" cy="2616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西方现代艺术是指西方自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1 9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世纪末以来的艺术。在艺术理念、艺术标准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创作方法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语言形式等方面几乎都形成了一个与传统完全不同的新艺术体系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" name="Picture 6" descr="马蒂斯 戴帽的妇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9646" y="2512060"/>
            <a:ext cx="2175797" cy="2959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矩形 3"/>
          <p:cNvSpPr/>
          <p:nvPr/>
        </p:nvSpPr>
        <p:spPr>
          <a:xfrm>
            <a:off x="8645226" y="5655243"/>
            <a:ext cx="2582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sz="1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戴帽子的女人</a:t>
            </a:r>
            <a:r>
              <a:rPr lang="en-US" altLang="zh-CN" sz="1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1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马蒂斯</a:t>
            </a:r>
            <a:endParaRPr lang="zh-CN" altLang="zh-CN" sz="1200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/>
          <p:nvPr/>
        </p:nvSpPr>
        <p:spPr>
          <a:xfrm>
            <a:off x="2388119" y="4916102"/>
            <a:ext cx="2974975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格尔尼卡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毕加索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17" y="1732350"/>
            <a:ext cx="6437673" cy="2872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34" y="1732350"/>
            <a:ext cx="2565140" cy="1236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835" y="3168741"/>
            <a:ext cx="2565139" cy="2555571"/>
          </a:xfrm>
          <a:prstGeom prst="rect">
            <a:avLst/>
          </a:prstGeom>
        </p:spPr>
      </p:pic>
      <p:sp>
        <p:nvSpPr>
          <p:cNvPr id="11" name="矩形 3"/>
          <p:cNvSpPr/>
          <p:nvPr/>
        </p:nvSpPr>
        <p:spPr>
          <a:xfrm>
            <a:off x="6616375" y="4890642"/>
            <a:ext cx="2974975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创作草图</a:t>
            </a:r>
            <a:endParaRPr lang="en-MY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algn="ctr">
              <a:spcAft>
                <a:spcPts val="1235"/>
              </a:spcAft>
              <a:tabLst>
                <a:tab pos="532130" algn="l"/>
                <a:tab pos="1064895" algn="l"/>
                <a:tab pos="1597025" algn="l"/>
                <a:tab pos="2129790" algn="l"/>
                <a:tab pos="2661920" algn="l"/>
                <a:tab pos="3194685" algn="l"/>
                <a:tab pos="3727450" algn="l"/>
                <a:tab pos="4259580" algn="l"/>
                <a:tab pos="4792345" algn="l"/>
                <a:tab pos="5324475" algn="l"/>
                <a:tab pos="5857240" algn="l"/>
                <a:tab pos="6390005" algn="l"/>
                <a:tab pos="6922135" algn="l"/>
                <a:tab pos="7454900" algn="l"/>
                <a:tab pos="7987030" algn="l"/>
                <a:tab pos="8519795" algn="l"/>
              </a:tabLst>
              <a:defRPr/>
            </a:pP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创作场景</a:t>
            </a:r>
            <a:endParaRPr lang="zh-CN" altLang="zh-CN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1154412" y="2016102"/>
            <a:ext cx="3840480" cy="540000"/>
            <a:chOff x="1635964" y="1686127"/>
            <a:chExt cx="3662867" cy="601602"/>
          </a:xfrm>
        </p:grpSpPr>
        <p:sp>
          <p:nvSpPr>
            <p:cNvPr id="3" name="圆角矩形 18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FFA689"/>
            </a:solidFill>
            <a:ln w="38100">
              <a:solidFill>
                <a:srgbClr val="FD95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19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FD9560"/>
            </a:solidFill>
            <a:ln w="38100">
              <a:solidFill>
                <a:srgbClr val="FFA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文本框 20"/>
          <p:cNvSpPr txBox="1"/>
          <p:nvPr/>
        </p:nvSpPr>
        <p:spPr>
          <a:xfrm>
            <a:off x="1248197" y="2066164"/>
            <a:ext cx="47151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     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现代艺术的实验精神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4920340" y="2695938"/>
            <a:ext cx="6235837" cy="13274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听爵士乐观看这件作品，它会让你联想到哪些场景呢？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Picture 2" descr="0e47afed25b7030c63d09f0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36" y="2847701"/>
            <a:ext cx="2886702" cy="25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74287" y="5673400"/>
            <a:ext cx="416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彼得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蒙德里安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百老汇爵士乐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endParaRPr lang="zh-CN" altLang="en-US" sz="1800" b="1" kern="100" dirty="0"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11884" b="8368"/>
          <a:stretch>
            <a:fillRect/>
          </a:stretch>
        </p:blipFill>
        <p:spPr bwMode="auto">
          <a:xfrm>
            <a:off x="7691563" y="3633746"/>
            <a:ext cx="2199859" cy="20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13317" y="5681092"/>
            <a:ext cx="4542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夜晚俯视城市照片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49599" y="5668390"/>
            <a:ext cx="3680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即兴</a:t>
            </a:r>
            <a:r>
              <a:rPr lang="en-MY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31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号</a:t>
            </a:r>
            <a:r>
              <a:rPr lang="en-US" altLang="zh-CN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1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康定斯基 抽象主义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12" y="1806167"/>
            <a:ext cx="3251879" cy="3775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2" y="2065293"/>
            <a:ext cx="4917237" cy="3511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5668390"/>
            <a:ext cx="3971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托拉法加的海战</a:t>
            </a:r>
            <a:r>
              <a:rPr lang="en-US" altLang="zh-CN" b="1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b="1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透纳</a:t>
            </a:r>
            <a:endParaRPr lang="en-MY" b="1" kern="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4DF9B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4DF9B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4DF9B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449</Words>
  <Application>Microsoft Office PowerPoint</Application>
  <PresentationFormat>宽屏</PresentationFormat>
  <Paragraphs>68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黑体</vt:lpstr>
      <vt:lpstr>华文楷体</vt:lpstr>
      <vt:lpstr>宋体</vt:lpstr>
      <vt:lpstr>微软雅黑</vt:lpstr>
      <vt:lpstr>Arial</vt:lpstr>
      <vt:lpstr>Calibri</vt:lpstr>
      <vt:lpstr>Times New Roman</vt:lpstr>
      <vt:lpstr>Office 主题</vt:lpstr>
      <vt:lpstr>超越与延异—西方现代艺术（第一课时）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PC</cp:lastModifiedBy>
  <cp:revision>124</cp:revision>
  <dcterms:created xsi:type="dcterms:W3CDTF">2020-02-05T11:17:00Z</dcterms:created>
  <dcterms:modified xsi:type="dcterms:W3CDTF">2020-10-23T10:09:38Z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