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56" r:id="rId3"/>
    <p:sldId id="381" r:id="rId4"/>
    <p:sldId id="360" r:id="rId5"/>
    <p:sldId id="361" r:id="rId6"/>
    <p:sldId id="343" r:id="rId7"/>
    <p:sldId id="364" r:id="rId8"/>
    <p:sldId id="357" r:id="rId9"/>
    <p:sldId id="365" r:id="rId10"/>
    <p:sldId id="350" r:id="rId11"/>
    <p:sldId id="351" r:id="rId12"/>
    <p:sldId id="352" r:id="rId13"/>
    <p:sldId id="345" r:id="rId14"/>
    <p:sldId id="347" r:id="rId15"/>
    <p:sldId id="348" r:id="rId16"/>
    <p:sldId id="349" r:id="rId17"/>
    <p:sldId id="354" r:id="rId18"/>
    <p:sldId id="355" r:id="rId19"/>
    <p:sldId id="366" r:id="rId20"/>
    <p:sldId id="367" r:id="rId21"/>
    <p:sldId id="342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/>
    <p:restoredTop sz="97637"/>
  </p:normalViewPr>
  <p:slideViewPr>
    <p:cSldViewPr showGuides="1">
      <p:cViewPr>
        <p:scale>
          <a:sx n="74" d="100"/>
          <a:sy n="74" d="100"/>
        </p:scale>
        <p:origin x="-130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4896" cy="2016224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04856" cy="778098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71538" y="862013"/>
            <a:ext cx="8162925" cy="52339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775575" cy="922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5" y="1312545"/>
            <a:ext cx="3900170" cy="2459990"/>
          </a:xfrm>
          <a:prstGeom prst="rect">
            <a:avLst/>
          </a:prstGeom>
        </p:spPr>
      </p:pic>
      <p:pic>
        <p:nvPicPr>
          <p:cNvPr id="3" name="图片 2" descr="4910bb43gd350869da7cc&amp;6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95" y="1312545"/>
            <a:ext cx="3688080" cy="2459990"/>
          </a:xfrm>
          <a:prstGeom prst="rect">
            <a:avLst/>
          </a:prstGeom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973830" y="6318885"/>
            <a:ext cx="161036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lumMod val="95000"/>
                    <a:lumOff val="5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古罗马竞技场</a:t>
            </a:r>
            <a:endParaRPr kumimoji="0" lang="zh-CN" altLang="en-US" sz="16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4" name="图片 3" descr="2004517192956.74309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3938905"/>
            <a:ext cx="3899535" cy="2305685"/>
          </a:xfrm>
          <a:prstGeom prst="rect">
            <a:avLst/>
          </a:prstGeom>
        </p:spPr>
      </p:pic>
      <p:pic>
        <p:nvPicPr>
          <p:cNvPr id="5" name="图片 4" descr="16-27-11-20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95" y="3938905"/>
            <a:ext cx="3688080" cy="23050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34" name="AutoShape 6"/>
          <p:cNvSpPr/>
          <p:nvPr/>
        </p:nvSpPr>
        <p:spPr>
          <a:xfrm>
            <a:off x="1576388" y="1677353"/>
            <a:ext cx="3816350" cy="1657350"/>
          </a:xfrm>
          <a:prstGeom prst="cloudCallout">
            <a:avLst>
              <a:gd name="adj1" fmla="val 43676"/>
              <a:gd name="adj2" fmla="val 71648"/>
            </a:avLst>
          </a:prstGeom>
          <a:solidFill>
            <a:srgbClr val="FFFFCC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古希腊美术的艺术特征：</a:t>
            </a:r>
          </a:p>
        </p:txBody>
      </p:sp>
      <p:sp>
        <p:nvSpPr>
          <p:cNvPr id="168967" name="Rectangle 7"/>
          <p:cNvSpPr/>
          <p:nvPr/>
        </p:nvSpPr>
        <p:spPr>
          <a:xfrm>
            <a:off x="1306195" y="3902075"/>
            <a:ext cx="6913563" cy="2232025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E0E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8970" name="Text Box 10"/>
          <p:cNvSpPr txBox="1"/>
          <p:nvPr/>
        </p:nvSpPr>
        <p:spPr>
          <a:xfrm>
            <a:off x="1235075" y="4071938"/>
            <a:ext cx="7056438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高贵典雅、宁静和谐，追求现实与理想的完美结合，反映出浪漫主义的气质。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bldLvl="0" animBg="1"/>
      <p:bldP spid="1689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</a:t>
            </a:r>
            <a:r>
              <a:rPr lang="en-US" altLang="zh-CN"/>
              <a:t>.</a:t>
            </a:r>
            <a:r>
              <a:rPr lang="zh-CN" altLang="en-US"/>
              <a:t>古罗马美术</a:t>
            </a:r>
          </a:p>
        </p:txBody>
      </p:sp>
      <p:sp>
        <p:nvSpPr>
          <p:cNvPr id="141320" name="AutoShape 8"/>
          <p:cNvSpPr/>
          <p:nvPr/>
        </p:nvSpPr>
        <p:spPr>
          <a:xfrm>
            <a:off x="898208" y="1596390"/>
            <a:ext cx="7489825" cy="1439863"/>
          </a:xfrm>
          <a:prstGeom prst="flowChartAlternateProcess">
            <a:avLst/>
          </a:prstGeom>
          <a:solidFill>
            <a:srgbClr val="CCFFFF"/>
          </a:solidFill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321" name="Text Box 9"/>
          <p:cNvSpPr txBox="1"/>
          <p:nvPr/>
        </p:nvSpPr>
        <p:spPr>
          <a:xfrm>
            <a:off x="971233" y="1740853"/>
            <a:ext cx="7272337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公元前</a:t>
            </a:r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146</a:t>
            </a: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年罗马帝国征服了希腊，成为当时欧洲的政治文化中心。罗马美术在一定程度上继承了希腊美术，但在艺术风格上又有本质的区别，这与罗马的民族精神有着直接的关系。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41322" name="AutoShape 10"/>
          <p:cNvSpPr/>
          <p:nvPr/>
        </p:nvSpPr>
        <p:spPr>
          <a:xfrm>
            <a:off x="826770" y="3541078"/>
            <a:ext cx="7489825" cy="719137"/>
          </a:xfrm>
          <a:prstGeom prst="flowChartAlternateProcess">
            <a:avLst/>
          </a:prstGeom>
          <a:solidFill>
            <a:srgbClr val="CCFFFF"/>
          </a:solidFill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323" name="Text Box 11"/>
          <p:cNvSpPr txBox="1"/>
          <p:nvPr/>
        </p:nvSpPr>
        <p:spPr>
          <a:xfrm>
            <a:off x="1258570" y="3612515"/>
            <a:ext cx="698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罗马是个金戈铁马的帝国，它讲究的是权力与征服</a:t>
            </a:r>
            <a:r>
              <a:rPr lang="en-US" altLang="zh-CN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141324" name="AutoShape 12"/>
          <p:cNvSpPr/>
          <p:nvPr/>
        </p:nvSpPr>
        <p:spPr>
          <a:xfrm>
            <a:off x="826770" y="4765040"/>
            <a:ext cx="7489825" cy="1657350"/>
          </a:xfrm>
          <a:prstGeom prst="flowChartAlternateProcess">
            <a:avLst/>
          </a:prstGeom>
          <a:solidFill>
            <a:srgbClr val="CCFFFF"/>
          </a:solidFill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325" name="Text Box 13"/>
          <p:cNvSpPr txBox="1"/>
          <p:nvPr/>
        </p:nvSpPr>
        <p:spPr>
          <a:xfrm>
            <a:off x="1114108" y="5052378"/>
            <a:ext cx="6767512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罗马美术形成</a:t>
            </a: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讲究实际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强调功利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与世争胜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威武尊贵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的特点，追求外貌真实，强调个性及内心的表达。 </a:t>
            </a:r>
          </a:p>
        </p:txBody>
      </p:sp>
      <p:sp>
        <p:nvSpPr>
          <p:cNvPr id="141326" name="AutoShape 14"/>
          <p:cNvSpPr/>
          <p:nvPr/>
        </p:nvSpPr>
        <p:spPr>
          <a:xfrm>
            <a:off x="4138295" y="310769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1327" name="AutoShape 15"/>
          <p:cNvSpPr/>
          <p:nvPr/>
        </p:nvSpPr>
        <p:spPr>
          <a:xfrm>
            <a:off x="4138295" y="433324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 bldLvl="0" animBg="1"/>
      <p:bldP spid="141321" grpId="0"/>
      <p:bldP spid="141322" grpId="0" bldLvl="0" animBg="1"/>
      <p:bldP spid="141323" grpId="0"/>
      <p:bldP spid="141324" grpId="0" bldLvl="0" animBg="1"/>
      <p:bldP spid="141325" grpId="0"/>
      <p:bldP spid="141326" grpId="0" bldLvl="0" animBg="1"/>
      <p:bldP spid="14132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古罗马建筑</a:t>
            </a:r>
          </a:p>
        </p:txBody>
      </p:sp>
      <p:pic>
        <p:nvPicPr>
          <p:cNvPr id="142340" name="图片 142339" descr="古罗马竞技场4"/>
          <p:cNvPicPr>
            <a:picLocks noChangeAspect="1"/>
          </p:cNvPicPr>
          <p:nvPr/>
        </p:nvPicPr>
        <p:blipFill>
          <a:blip r:embed="rId2">
            <a:lum bright="6000" contrast="12000"/>
          </a:blip>
          <a:stretch>
            <a:fillRect/>
          </a:stretch>
        </p:blipFill>
        <p:spPr>
          <a:xfrm>
            <a:off x="4677410" y="1325880"/>
            <a:ext cx="4287520" cy="321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图片 73733" descr="古罗马竞技场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25880"/>
            <a:ext cx="4199255" cy="314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97535" y="4830445"/>
            <a:ext cx="7948930" cy="14630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sym typeface="+mn-ea"/>
              </a:rPr>
              <a:t>建筑特点：同高度的环形券廊，最上层则是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sym typeface="+mn-ea"/>
              </a:rPr>
              <a:t>50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sym typeface="+mn-ea"/>
              </a:rPr>
              <a:t>米高的实墙。</a:t>
            </a:r>
          </a:p>
          <a:p>
            <a:r>
              <a:rPr lang="zh-CN" altLang="en-US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sym typeface="+mn-ea"/>
              </a:rPr>
              <a:t>看台逐层向后退，形成阶梯式坡度。整个斗兽场最多可容纳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sym typeface="+mn-ea"/>
              </a:rPr>
              <a:t>9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sym typeface="+mn-ea"/>
              </a:rPr>
              <a:t>万人，却因入场设计周到而不会出现拥堵混乱，这种入场的设计即使是今天的大型体育场依然沿用。 </a:t>
            </a:r>
          </a:p>
          <a:p>
            <a:endParaRPr lang="zh-CN" altLang="en-US" b="1" dirty="0">
              <a:solidFill>
                <a:srgbClr val="C00000"/>
              </a:solidFill>
              <a:effectLst/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1270" y="1489710"/>
            <a:ext cx="18053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古罗马角斗场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4758" name="图片 74757" descr="xin_5af1d10b0db44d50b5a0e6871da28d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790" y="1299210"/>
            <a:ext cx="3164840" cy="4607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2004517192956.74309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" y="1224280"/>
            <a:ext cx="3899535" cy="2305685"/>
          </a:xfrm>
          <a:prstGeom prst="rect">
            <a:avLst/>
          </a:prstGeom>
        </p:spPr>
      </p:pic>
      <p:pic>
        <p:nvPicPr>
          <p:cNvPr id="5" name="图片 4" descr="16-27-11-20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35" y="3613785"/>
            <a:ext cx="3899535" cy="2305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7565" y="5891530"/>
            <a:ext cx="70472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斗兽场表演区地底下隐藏着很多洞口和管道，这里可以储存道具和牲畜，以及角斗士，表演开始时再将他们吊起到地面上。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1625" name="圆角矩形 3"/>
          <p:cNvSpPr/>
          <p:nvPr/>
        </p:nvSpPr>
        <p:spPr>
          <a:xfrm>
            <a:off x="5070475" y="1349375"/>
            <a:ext cx="3013075" cy="50031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buClrTx/>
            </a:pPr>
            <a:endParaRPr sz="18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6860" y="5807075"/>
            <a:ext cx="2981325" cy="621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buClrTx/>
            </a:pPr>
            <a:endParaRPr sz="2800" b="1" dirty="0">
              <a:solidFill>
                <a:srgbClr val="BFBFB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85105" y="1662430"/>
            <a:ext cx="2565400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      </a:t>
            </a:r>
            <a:r>
              <a:rPr lang="zh-CN" altLang="en-US" sz="2000" b="1" dirty="0">
                <a:solidFill>
                  <a:srgbClr val="C00000"/>
                </a:solidFill>
              </a:rPr>
              <a:t>凯旋门作为一种独特的建筑形式，</a:t>
            </a:r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内容大多是战争胜利之后，统治者率领军队凯旋的场景。</a:t>
            </a:r>
            <a:r>
              <a:rPr lang="zh-CN" altLang="en-US" sz="2000" b="1" dirty="0">
                <a:solidFill>
                  <a:srgbClr val="C00000"/>
                </a:solidFill>
              </a:rPr>
              <a:t>以石块砌筑，形似门楼，有一个或三个拱券门洞的凯旋门</a:t>
            </a:r>
            <a:r>
              <a:rPr lang="en-US" altLang="zh-CN" sz="2000" b="1" dirty="0">
                <a:solidFill>
                  <a:srgbClr val="C00000"/>
                </a:solidFill>
              </a:rPr>
              <a:t>.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      </a:t>
            </a:r>
            <a:r>
              <a:rPr lang="zh-CN" altLang="en-US" sz="2000" b="1" dirty="0">
                <a:solidFill>
                  <a:srgbClr val="C00000"/>
                </a:solidFill>
              </a:rPr>
              <a:t>一般有较高的台基和女儿墙，以给人稳定庄重，威武雄壮的感觉 。岩壁和拱门内侧的浮雕是凯旋门上最为精彩的部分。</a:t>
            </a:r>
          </a:p>
        </p:txBody>
      </p:sp>
      <p:pic>
        <p:nvPicPr>
          <p:cNvPr id="5" name="图片 4" descr="5735615600433443249"/>
          <p:cNvPicPr>
            <a:picLocks noChangeAspect="1"/>
          </p:cNvPicPr>
          <p:nvPr/>
        </p:nvPicPr>
        <p:blipFill>
          <a:blip r:embed="rId2"/>
          <a:srcRect l="1190" t="16430" r="-1190" b="16122"/>
          <a:stretch>
            <a:fillRect/>
          </a:stretch>
        </p:blipFill>
        <p:spPr>
          <a:xfrm>
            <a:off x="346075" y="4307205"/>
            <a:ext cx="4422140" cy="2237105"/>
          </a:xfrm>
          <a:prstGeom prst="rect">
            <a:avLst/>
          </a:prstGeom>
        </p:spPr>
      </p:pic>
      <p:pic>
        <p:nvPicPr>
          <p:cNvPr id="7" name="图片 6" descr="c857307a80618e8b9f5133c56854050555c82d32180db-2hKMl6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219835"/>
            <a:ext cx="4338320" cy="31680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73020" y="1349375"/>
            <a:ext cx="1858010" cy="365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君士坦丁凯旋门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图片 114689" descr="11808931"/>
          <p:cNvPicPr>
            <a:picLocks noChangeAspect="1"/>
          </p:cNvPicPr>
          <p:nvPr/>
        </p:nvPicPr>
        <p:blipFill>
          <a:blip r:embed="rId2">
            <a:lum bright="12000" contrast="6000"/>
          </a:blip>
          <a:stretch>
            <a:fillRect/>
          </a:stretch>
        </p:blipFill>
        <p:spPr>
          <a:xfrm>
            <a:off x="577850" y="3429635"/>
            <a:ext cx="3936365" cy="2954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316" name="图片 141315" descr="加尔桥6"/>
          <p:cNvPicPr>
            <a:picLocks noChangeAspect="1"/>
          </p:cNvPicPr>
          <p:nvPr/>
        </p:nvPicPr>
        <p:blipFill>
          <a:blip r:embed="rId3">
            <a:lum bright="12000" contrast="18000"/>
          </a:blip>
          <a:srcRect t="30715" b="29514"/>
          <a:stretch>
            <a:fillRect/>
          </a:stretch>
        </p:blipFill>
        <p:spPr>
          <a:xfrm>
            <a:off x="666750" y="1110615"/>
            <a:ext cx="7809865" cy="2192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1" name="文本框 114690"/>
          <p:cNvSpPr txBox="1"/>
          <p:nvPr/>
        </p:nvSpPr>
        <p:spPr>
          <a:xfrm>
            <a:off x="2180590" y="2812415"/>
            <a:ext cx="5256213" cy="37941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buClrTx/>
            </a:pPr>
            <a:r>
              <a:rPr lang="en-US" altLang="zh-CN" sz="1800" b="1" dirty="0">
                <a:latin typeface="Segoe"/>
                <a:ea typeface="Arial" panose="020B0604020202020204" pitchFamily="34" charset="0"/>
              </a:rPr>
              <a:t>《</a:t>
            </a:r>
            <a:r>
              <a:rPr lang="zh-CN" altLang="en-US" sz="1800" b="1" dirty="0">
                <a:latin typeface="Segoe"/>
                <a:ea typeface="Arial" panose="020B0604020202020204" pitchFamily="34" charset="0"/>
              </a:rPr>
              <a:t>加尔桥</a:t>
            </a:r>
            <a:r>
              <a:rPr lang="en-US" altLang="zh-CN" sz="1800" b="1" dirty="0">
                <a:latin typeface="Segoe"/>
                <a:ea typeface="Arial" panose="020B0604020202020204" pitchFamily="34" charset="0"/>
              </a:rPr>
              <a:t>》</a:t>
            </a:r>
            <a:r>
              <a:rPr lang="zh-CN" altLang="en-US" sz="1800" b="1" dirty="0">
                <a:latin typeface="Segoe"/>
                <a:ea typeface="Arial" panose="020B0604020202020204" pitchFamily="34" charset="0"/>
              </a:rPr>
              <a:t>（长</a:t>
            </a:r>
            <a:r>
              <a:rPr lang="en-US" altLang="zh-CN" sz="1800" b="1" dirty="0">
                <a:latin typeface="Segoe"/>
                <a:ea typeface="Arial" panose="020B0604020202020204" pitchFamily="34" charset="0"/>
              </a:rPr>
              <a:t>268.83</a:t>
            </a:r>
            <a:r>
              <a:rPr lang="zh-CN" altLang="en-US" sz="1800" b="1" dirty="0">
                <a:latin typeface="Segoe"/>
                <a:ea typeface="Arial" panose="020B0604020202020204" pitchFamily="34" charset="0"/>
              </a:rPr>
              <a:t>米 高</a:t>
            </a:r>
            <a:r>
              <a:rPr lang="en-US" altLang="zh-CN" sz="1800" b="1" dirty="0">
                <a:latin typeface="Segoe"/>
                <a:ea typeface="Arial" panose="020B0604020202020204" pitchFamily="34" charset="0"/>
              </a:rPr>
              <a:t>48</a:t>
            </a:r>
            <a:r>
              <a:rPr lang="zh-CN" altLang="en-US" sz="1800" b="1" dirty="0">
                <a:latin typeface="Segoe"/>
                <a:ea typeface="Arial" panose="020B0604020202020204" pitchFamily="34" charset="0"/>
              </a:rPr>
              <a:t>米 公元</a:t>
            </a:r>
            <a:r>
              <a:rPr lang="en-US" altLang="zh-CN" sz="1800" b="1" dirty="0">
                <a:latin typeface="Segoe"/>
                <a:ea typeface="Arial" panose="020B0604020202020204" pitchFamily="34" charset="0"/>
              </a:rPr>
              <a:t>14</a:t>
            </a:r>
            <a:r>
              <a:rPr lang="zh-CN" altLang="en-US" sz="1800" b="1" dirty="0">
                <a:latin typeface="Segoe"/>
                <a:ea typeface="Arial" panose="020B0604020202020204" pitchFamily="34" charset="0"/>
              </a:rPr>
              <a:t>年）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84750" y="3638550"/>
            <a:ext cx="31877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66970" y="3638550"/>
            <a:ext cx="3509645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</a:rPr>
              <a:t>       </a:t>
            </a:r>
            <a:r>
              <a:rPr lang="zh-CN" altLang="en-US" sz="2000" b="1">
                <a:solidFill>
                  <a:srgbClr val="C00000"/>
                </a:solidFill>
              </a:rPr>
              <a:t>加尔桥位于法国南部加尔省，是一座三层的石头拱形桥。它是古罗马帝国时期修建的高空引水渡槽。加尔桥跨越那尔河，将水引至尼姆，再分至公共澡堂、喷泉和私人住宅。它曾为罗马人类文明和卫生的生活条件做出了重要贡献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古罗马雕塑</a:t>
            </a:r>
          </a:p>
        </p:txBody>
      </p:sp>
      <p:grpSp>
        <p:nvGrpSpPr>
          <p:cNvPr id="143381" name="组合 143380"/>
          <p:cNvGrpSpPr/>
          <p:nvPr/>
        </p:nvGrpSpPr>
        <p:grpSpPr>
          <a:xfrm>
            <a:off x="5541010" y="1373505"/>
            <a:ext cx="3029585" cy="4883785"/>
            <a:chOff x="3288" y="663"/>
            <a:chExt cx="2223" cy="3312"/>
          </a:xfrm>
        </p:grpSpPr>
        <p:sp>
          <p:nvSpPr>
            <p:cNvPr id="143382" name="圆角矩形 3"/>
            <p:cNvSpPr/>
            <p:nvPr/>
          </p:nvSpPr>
          <p:spPr>
            <a:xfrm>
              <a:off x="3288" y="663"/>
              <a:ext cx="2223" cy="33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buClrTx/>
              </a:pPr>
              <a:endParaRPr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383" name="圆角矩形 4"/>
            <p:cNvSpPr/>
            <p:nvPr/>
          </p:nvSpPr>
          <p:spPr>
            <a:xfrm>
              <a:off x="3391" y="750"/>
              <a:ext cx="2017" cy="1127"/>
            </a:xfrm>
            <a:prstGeom prst="roundRect">
              <a:avLst>
                <a:gd name="adj" fmla="val 24505"/>
              </a:avLst>
            </a:prstGeom>
            <a:solidFill>
              <a:schemeClr val="folHlink"/>
            </a:solidFill>
            <a:ln w="76200">
              <a:noFill/>
            </a:ln>
          </p:spPr>
          <p:txBody>
            <a:bodyPr anchor="ctr"/>
            <a:lstStyle/>
            <a:p>
              <a:pPr lvl="0" algn="ctr">
                <a:buClrTx/>
              </a:pPr>
              <a:endParaRPr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81" y="1377"/>
              <a:ext cx="2037" cy="2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385" name="TextBox 7"/>
            <p:cNvSpPr txBox="1"/>
            <p:nvPr/>
          </p:nvSpPr>
          <p:spPr>
            <a:xfrm>
              <a:off x="3466" y="1485"/>
              <a:ext cx="1867" cy="2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buClrTx/>
              </a:pPr>
              <a:r>
                <a:rPr lang="zh-CN" altLang="en-US" sz="2000" b="1" dirty="0">
                  <a:latin typeface="Calibri" panose="020F0502020204030204" pitchFamily="34" charset="0"/>
                  <a:ea typeface="宋体" panose="02010600030101010101" pitchFamily="2" charset="-122"/>
                </a:rPr>
                <a:t>是古罗马历史上嗜血成性的暴君之一。紧紧地抓住了</a:t>
              </a:r>
              <a:r>
                <a: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“眼睛是心灵的窗户”</a:t>
              </a:r>
              <a:r>
                <a:rPr lang="zh-CN" altLang="en-US" sz="2000" b="1" dirty="0">
                  <a:latin typeface="Calibri" panose="020F0502020204030204" pitchFamily="34" charset="0"/>
                  <a:ea typeface="宋体" panose="02010600030101010101" pitchFamily="2" charset="-122"/>
                </a:rPr>
                <a:t>这个环节，着重刻画了那紧蹙的横眉之下的那双</a:t>
              </a:r>
              <a:r>
                <a: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多疑而又凶残</a:t>
              </a:r>
              <a:r>
                <a:rPr lang="zh-CN" altLang="en-US" sz="2000" b="1" dirty="0">
                  <a:latin typeface="Calibri" panose="020F0502020204030204" pitchFamily="34" charset="0"/>
                  <a:ea typeface="宋体" panose="02010600030101010101" pitchFamily="2" charset="-122"/>
                </a:rPr>
                <a:t>的眼睛。那过于卷曲的头发和满脸的胡须，更进一步强化了他的凶残性格。 </a:t>
              </a:r>
            </a:p>
          </p:txBody>
        </p:sp>
        <p:sp>
          <p:nvSpPr>
            <p:cNvPr id="143386" name="TextBox 8"/>
            <p:cNvSpPr txBox="1"/>
            <p:nvPr/>
          </p:nvSpPr>
          <p:spPr>
            <a:xfrm>
              <a:off x="3391" y="834"/>
              <a:ext cx="2059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buClrTx/>
              </a:pPr>
              <a:r>
                <a:rPr lang="en-US" altLang="zh-CN" sz="3200" b="1" dirty="0">
                  <a:latin typeface="Calibri" panose="020F0502020204030204" pitchFamily="34" charset="0"/>
                  <a:ea typeface="宋体" panose="02010600030101010101" pitchFamily="2" charset="-122"/>
                </a:rPr>
                <a:t>《</a:t>
              </a:r>
              <a:r>
                <a:rPr lang="zh-CN" altLang="en-US" sz="3200" b="1" dirty="0">
                  <a:latin typeface="Calibri" panose="020F0502020204030204" pitchFamily="34" charset="0"/>
                  <a:ea typeface="宋体" panose="02010600030101010101" pitchFamily="2" charset="-122"/>
                </a:rPr>
                <a:t>卡拉卡拉像</a:t>
              </a:r>
              <a:r>
                <a:rPr lang="en-US" altLang="zh-CN" sz="3200" b="1">
                  <a:latin typeface="Calibri" panose="020F0502020204030204" pitchFamily="34" charset="0"/>
                  <a:ea typeface="宋体" panose="02010600030101010101" pitchFamily="2" charset="-122"/>
                </a:rPr>
                <a:t>》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5" y="3204"/>
              <a:ext cx="1866" cy="3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</a:p>
          </p:txBody>
        </p:sp>
      </p:grpSp>
      <p:pic>
        <p:nvPicPr>
          <p:cNvPr id="143365" name="图片 143364" descr="卡拉卡拉像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6000"/>
          </a:blip>
          <a:stretch>
            <a:fillRect/>
          </a:stretch>
        </p:blipFill>
        <p:spPr>
          <a:xfrm>
            <a:off x="916305" y="1370330"/>
            <a:ext cx="3746500" cy="4767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885" name="图片 79884" descr="openfile"/>
          <p:cNvPicPr>
            <a:picLocks noChangeAspect="1"/>
          </p:cNvPicPr>
          <p:nvPr/>
        </p:nvPicPr>
        <p:blipFill>
          <a:blip r:embed="rId2">
            <a:lum bright="6000" contrast="12000"/>
          </a:blip>
          <a:stretch>
            <a:fillRect/>
          </a:stretch>
        </p:blipFill>
        <p:spPr>
          <a:xfrm>
            <a:off x="514350" y="1610995"/>
            <a:ext cx="3519805" cy="4691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78350" y="1885950"/>
            <a:ext cx="3822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《马可·奥勒留骑马像》</a:t>
            </a:r>
          </a:p>
          <a:p>
            <a:r>
              <a:rPr lang="zh-CN" altLang="en-US" sz="2400" b="1" dirty="0">
                <a:solidFill>
                  <a:srgbClr val="C00000"/>
                </a:solidFill>
              </a:rPr>
              <a:t>     创作于公元170年的青铜像，充分体现了当时代罗马肖像雕刻的写实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风格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。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是一个具有哲学思想的君主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肖像，他</a:t>
            </a:r>
            <a:r>
              <a:rPr lang="zh-CN" altLang="en-US" sz="2400" b="1" dirty="0">
                <a:solidFill>
                  <a:srgbClr val="C00000"/>
                </a:solidFill>
              </a:rPr>
              <a:t>的脸部带有哲理性的思索，具有颓废、消极、静观的色彩，对以后的意大利文艺复兴时期雕刻家产生了重要影响。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52" name="AutoShape 2"/>
          <p:cNvSpPr/>
          <p:nvPr/>
        </p:nvSpPr>
        <p:spPr>
          <a:xfrm>
            <a:off x="569278" y="1551623"/>
            <a:ext cx="3816350" cy="1657350"/>
          </a:xfrm>
          <a:prstGeom prst="cloudCallout">
            <a:avLst>
              <a:gd name="adj1" fmla="val 43676"/>
              <a:gd name="adj2" fmla="val 71648"/>
            </a:avLst>
          </a:prstGeom>
          <a:solidFill>
            <a:srgbClr val="CCFF99"/>
          </a:solidFill>
          <a:ln w="9525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古罗马美术的艺术特征：</a:t>
            </a:r>
          </a:p>
        </p:txBody>
      </p:sp>
      <p:sp>
        <p:nvSpPr>
          <p:cNvPr id="183299" name="Rectangle 3"/>
          <p:cNvSpPr/>
          <p:nvPr/>
        </p:nvSpPr>
        <p:spPr>
          <a:xfrm>
            <a:off x="1442403" y="3842385"/>
            <a:ext cx="6913562" cy="22320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301" name="Text Box 5"/>
          <p:cNvSpPr txBox="1"/>
          <p:nvPr/>
        </p:nvSpPr>
        <p:spPr>
          <a:xfrm>
            <a:off x="1874203" y="4131310"/>
            <a:ext cx="6121400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u="sng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讲究实际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强调功利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与世争胜</a:t>
            </a: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威武尊贵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，反映出现实世俗的气质。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183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722" name="Text Box 4"/>
          <p:cNvSpPr txBox="1"/>
          <p:nvPr/>
        </p:nvSpPr>
        <p:spPr>
          <a:xfrm>
            <a:off x="2297113" y="1339850"/>
            <a:ext cx="4176712" cy="758825"/>
          </a:xfrm>
          <a:prstGeom prst="rect">
            <a:avLst/>
          </a:prstGeo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  <a:tileRect/>
          </a:gradFill>
          <a:ln w="57150" cap="flat" cmpd="thickThin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 堂 小 结</a:t>
            </a:r>
          </a:p>
        </p:txBody>
      </p:sp>
      <p:sp>
        <p:nvSpPr>
          <p:cNvPr id="30723" name="Rectangle 7"/>
          <p:cNvSpPr/>
          <p:nvPr/>
        </p:nvSpPr>
        <p:spPr>
          <a:xfrm>
            <a:off x="641350" y="2492375"/>
            <a:ext cx="7632700" cy="2867025"/>
          </a:xfrm>
          <a:prstGeom prst="rect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Line 8"/>
          <p:cNvSpPr/>
          <p:nvPr/>
        </p:nvSpPr>
        <p:spPr>
          <a:xfrm>
            <a:off x="641350" y="4364038"/>
            <a:ext cx="7632700" cy="0"/>
          </a:xfrm>
          <a:prstGeom prst="line">
            <a:avLst/>
          </a:prstGeom>
          <a:ln w="9525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5" name="Line 9"/>
          <p:cNvSpPr/>
          <p:nvPr/>
        </p:nvSpPr>
        <p:spPr>
          <a:xfrm>
            <a:off x="641350" y="5359400"/>
            <a:ext cx="7632700" cy="0"/>
          </a:xfrm>
          <a:prstGeom prst="line">
            <a:avLst/>
          </a:prstGeom>
          <a:ln w="9525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6" name="Line 10"/>
          <p:cNvSpPr/>
          <p:nvPr/>
        </p:nvSpPr>
        <p:spPr>
          <a:xfrm>
            <a:off x="641350" y="3429000"/>
            <a:ext cx="7632700" cy="0"/>
          </a:xfrm>
          <a:prstGeom prst="line">
            <a:avLst/>
          </a:prstGeom>
          <a:ln w="9525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7" name="Line 11"/>
          <p:cNvSpPr/>
          <p:nvPr/>
        </p:nvSpPr>
        <p:spPr>
          <a:xfrm>
            <a:off x="2370455" y="2492375"/>
            <a:ext cx="13335" cy="2867025"/>
          </a:xfrm>
          <a:prstGeom prst="line">
            <a:avLst/>
          </a:prstGeom>
          <a:ln w="9525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8" name="Text Box 12"/>
          <p:cNvSpPr txBox="1"/>
          <p:nvPr/>
        </p:nvSpPr>
        <p:spPr>
          <a:xfrm>
            <a:off x="785813" y="3644900"/>
            <a:ext cx="172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古希腊美术</a:t>
            </a:r>
          </a:p>
        </p:txBody>
      </p:sp>
      <p:sp>
        <p:nvSpPr>
          <p:cNvPr id="30729" name="Text Box 13"/>
          <p:cNvSpPr txBox="1"/>
          <p:nvPr/>
        </p:nvSpPr>
        <p:spPr>
          <a:xfrm>
            <a:off x="785813" y="4579938"/>
            <a:ext cx="15113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古罗马美术</a:t>
            </a:r>
          </a:p>
        </p:txBody>
      </p:sp>
      <p:sp>
        <p:nvSpPr>
          <p:cNvPr id="30731" name="Text Box 15"/>
          <p:cNvSpPr txBox="1"/>
          <p:nvPr/>
        </p:nvSpPr>
        <p:spPr>
          <a:xfrm>
            <a:off x="4025900" y="2708275"/>
            <a:ext cx="18732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艺术特点</a:t>
            </a:r>
          </a:p>
        </p:txBody>
      </p:sp>
      <p:sp>
        <p:nvSpPr>
          <p:cNvPr id="38928" name="Text Box 16"/>
          <p:cNvSpPr txBox="1"/>
          <p:nvPr/>
        </p:nvSpPr>
        <p:spPr>
          <a:xfrm>
            <a:off x="2657475" y="3571875"/>
            <a:ext cx="52562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高贵典雅、宁静和谐，追求现实与理想的完美结合，具有浪漫主义的气质。 </a:t>
            </a:r>
          </a:p>
        </p:txBody>
      </p:sp>
      <p:sp>
        <p:nvSpPr>
          <p:cNvPr id="38929" name="Text Box 17"/>
          <p:cNvSpPr txBox="1"/>
          <p:nvPr/>
        </p:nvSpPr>
        <p:spPr>
          <a:xfrm>
            <a:off x="2586038" y="4579938"/>
            <a:ext cx="5184775" cy="701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与世争胜、强调功利和实用、现实世俗、威武尊贵。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  <p:bldP spid="389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23005" y="5561965"/>
            <a:ext cx="3923665" cy="396240"/>
            <a:chOff x="8351" y="8773"/>
            <a:chExt cx="4442" cy="624"/>
          </a:xfrm>
        </p:grpSpPr>
        <p:sp>
          <p:nvSpPr>
            <p:cNvPr id="7169" name="文本框 2"/>
            <p:cNvSpPr txBox="1"/>
            <p:nvPr/>
          </p:nvSpPr>
          <p:spPr>
            <a:xfrm>
              <a:off x="10925" y="8773"/>
              <a:ext cx="1868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eaLnBrk="0" hangingPunct="0"/>
              <a:r>
                <a:rPr lang="zh-CN" altLang="en-US" sz="2000">
                  <a:solidFill>
                    <a:srgbClr val="558ED5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黄   磊</a:t>
              </a:r>
            </a:p>
          </p:txBody>
        </p:sp>
        <p:sp>
          <p:nvSpPr>
            <p:cNvPr id="7172" name="文本框 1"/>
            <p:cNvSpPr txBox="1"/>
            <p:nvPr/>
          </p:nvSpPr>
          <p:spPr>
            <a:xfrm>
              <a:off x="8351" y="8773"/>
              <a:ext cx="2674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eaLnBrk="0" hangingPunct="0"/>
              <a:r>
                <a:rPr lang="zh-CN" altLang="en-US" sz="2000">
                  <a:solidFill>
                    <a:srgbClr val="558ED5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杨小街中心学校</a:t>
              </a:r>
            </a:p>
          </p:txBody>
        </p:sp>
      </p:grpSp>
      <p:sp>
        <p:nvSpPr>
          <p:cNvPr id="2" name="标题 1"/>
          <p:cNvSpPr>
            <a:spLocks noGrp="1"/>
          </p:cNvSpPr>
          <p:nvPr/>
        </p:nvSpPr>
        <p:spPr>
          <a:xfrm>
            <a:off x="4043680" y="1988185"/>
            <a:ext cx="4029075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古希腊罗马美术</a:t>
            </a:r>
            <a:endParaRPr lang="zh-CN" altLang="en-US" sz="1800" b="1" kern="1200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80" y="1450975"/>
            <a:ext cx="3744595" cy="3240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71" name="标题 1"/>
          <p:cNvSpPr>
            <a:spLocks noGrp="1"/>
          </p:cNvSpPr>
          <p:nvPr>
            <p:ph type="ctrTitle"/>
          </p:nvPr>
        </p:nvSpPr>
        <p:spPr>
          <a:xfrm>
            <a:off x="998220" y="1138555"/>
            <a:ext cx="7411720" cy="146812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第二课  各具特色的欧洲美术作品（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）</a:t>
            </a:r>
            <a:endParaRPr lang="zh-CN" altLang="en-US" sz="3200" b="1" kern="12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  <p:pic>
        <p:nvPicPr>
          <p:cNvPr id="66574" name="图片 665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70" y="2681605"/>
            <a:ext cx="2167890" cy="3138170"/>
          </a:xfrm>
          <a:prstGeom prst="rect">
            <a:avLst/>
          </a:prstGeom>
          <a:noFill/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4" name="图片 73733" descr="古罗马竞技场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3005" y="2606675"/>
            <a:ext cx="1962785" cy="1471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5" name="图片 115714" descr="1152d5e8ef7"/>
          <p:cNvPicPr>
            <a:picLocks noChangeAspect="1"/>
          </p:cNvPicPr>
          <p:nvPr/>
        </p:nvPicPr>
        <p:blipFill>
          <a:blip r:embed="rId5" cstate="print">
            <a:lum bright="12000" contrast="12000"/>
          </a:blip>
          <a:stretch>
            <a:fillRect/>
          </a:stretch>
        </p:blipFill>
        <p:spPr>
          <a:xfrm>
            <a:off x="3723005" y="4168775"/>
            <a:ext cx="1962785" cy="1315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8" name="图片 39937" descr="200507032223298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390" y="2606675"/>
            <a:ext cx="1943100" cy="2877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44220" y="1891665"/>
            <a:ext cx="7655560" cy="313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u="sng">
                <a:solidFill>
                  <a:srgbClr val="C00000"/>
                </a:solidFill>
              </a:rPr>
              <a:t>作业布置</a:t>
            </a:r>
            <a:r>
              <a:rPr lang="en-US" altLang="zh-CN" sz="4000" b="1" u="sng">
                <a:solidFill>
                  <a:srgbClr val="C00000"/>
                </a:solidFill>
              </a:rPr>
              <a:t>:</a:t>
            </a:r>
          </a:p>
          <a:p>
            <a:endParaRPr lang="zh-CN" altLang="en-US" sz="4000">
              <a:solidFill>
                <a:srgbClr val="C00000"/>
              </a:solidFill>
            </a:endParaRPr>
          </a:p>
          <a:p>
            <a:r>
              <a:rPr lang="zh-CN" altLang="en-US" sz="4000">
                <a:solidFill>
                  <a:srgbClr val="C00000"/>
                </a:solidFill>
              </a:rPr>
              <a:t>请选择一幅古希腊和古罗马时期的美术作品</a:t>
            </a:r>
            <a:r>
              <a:rPr lang="en-US" altLang="zh-CN" sz="4000">
                <a:solidFill>
                  <a:srgbClr val="C00000"/>
                </a:solidFill>
              </a:rPr>
              <a:t>,</a:t>
            </a:r>
            <a:r>
              <a:rPr lang="zh-CN" altLang="en-US" sz="4000">
                <a:solidFill>
                  <a:srgbClr val="C00000"/>
                </a:solidFill>
              </a:rPr>
              <a:t>独立完成一篇赏析短文</a:t>
            </a:r>
            <a:r>
              <a:rPr lang="en-US" altLang="zh-CN" sz="400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3"/>
          <p:cNvSpPr txBox="1"/>
          <p:nvPr/>
        </p:nvSpPr>
        <p:spPr>
          <a:xfrm>
            <a:off x="2101850" y="2493963"/>
            <a:ext cx="4811713" cy="1311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/>
            <a:r>
              <a:rPr lang="en-US" altLang="zh-CN" sz="8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THANKS!</a:t>
            </a:r>
          </a:p>
        </p:txBody>
      </p:sp>
      <p:sp>
        <p:nvSpPr>
          <p:cNvPr id="30722" name="文本框 4"/>
          <p:cNvSpPr txBox="1"/>
          <p:nvPr/>
        </p:nvSpPr>
        <p:spPr>
          <a:xfrm>
            <a:off x="2354263" y="3933825"/>
            <a:ext cx="4735512" cy="1310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/>
            <a:r>
              <a:rPr lang="zh-CN" altLang="zh-CN" sz="80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欢迎指导</a:t>
            </a:r>
            <a:endParaRPr lang="en-US" altLang="zh-CN" sz="800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7765" name="图片 117764" descr="古希腊地图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302260" y="1694498"/>
            <a:ext cx="4752975" cy="4397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7775" name="组合 117774"/>
          <p:cNvGrpSpPr/>
          <p:nvPr/>
        </p:nvGrpSpPr>
        <p:grpSpPr>
          <a:xfrm>
            <a:off x="5198110" y="1338898"/>
            <a:ext cx="3529013" cy="5257800"/>
            <a:chOff x="3288" y="663"/>
            <a:chExt cx="2223" cy="3312"/>
          </a:xfrm>
        </p:grpSpPr>
        <p:sp>
          <p:nvSpPr>
            <p:cNvPr id="117768" name="圆角矩形 3"/>
            <p:cNvSpPr/>
            <p:nvPr/>
          </p:nvSpPr>
          <p:spPr>
            <a:xfrm>
              <a:off x="3288" y="663"/>
              <a:ext cx="2223" cy="33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buClrTx/>
              </a:pPr>
              <a:endParaRPr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769" name="圆角矩形 4"/>
            <p:cNvSpPr/>
            <p:nvPr/>
          </p:nvSpPr>
          <p:spPr>
            <a:xfrm>
              <a:off x="3391" y="750"/>
              <a:ext cx="2017" cy="1127"/>
            </a:xfrm>
            <a:prstGeom prst="roundRect">
              <a:avLst>
                <a:gd name="adj" fmla="val 24505"/>
              </a:avLst>
            </a:prstGeom>
            <a:solidFill>
              <a:schemeClr val="folHlink"/>
            </a:solidFill>
            <a:ln w="76200">
              <a:noFill/>
            </a:ln>
          </p:spPr>
          <p:txBody>
            <a:bodyPr anchor="ctr"/>
            <a:lstStyle/>
            <a:p>
              <a:pPr lvl="0" algn="ctr">
                <a:buClrTx/>
              </a:pPr>
              <a:endParaRPr sz="18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81" y="1377"/>
              <a:ext cx="2037" cy="2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771" name="TextBox 7"/>
            <p:cNvSpPr txBox="1"/>
            <p:nvPr/>
          </p:nvSpPr>
          <p:spPr>
            <a:xfrm>
              <a:off x="3466" y="1485"/>
              <a:ext cx="1867" cy="21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buClrTx/>
              </a:pPr>
              <a:r>
                <a:rPr lang="en-US" altLang="zh-CN" sz="2000" dirty="0">
                  <a:latin typeface="Calibri" panose="020F0502020204030204" pitchFamily="34" charset="0"/>
                  <a:ea typeface="宋体" panose="02010600030101010101" pitchFamily="2" charset="-122"/>
                </a:rPr>
                <a:t>     </a:t>
              </a:r>
              <a:r>
                <a:rPr lang="zh-CN" altLang="en-US" sz="2000">
                  <a:solidFill>
                    <a:srgbClr val="C00000"/>
                  </a:solidFill>
                  <a:sym typeface="+mn-ea"/>
                </a:rPr>
                <a:t>贸易与航海造就了坚强的意志，机智勇敢和勇于探索的性格；城邦国家的奴隶主民主政体要求公民有健壮的体格与完美的心灵；温和的气候使运动员裸体竟放为艺术家对人体美有较早的领悟；“神人同形同往” 的神话是艺术的土壤。</a:t>
              </a:r>
              <a:endParaRPr lang="zh-CN" altLang="en-US" sz="20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772" name="TextBox 8"/>
            <p:cNvSpPr txBox="1"/>
            <p:nvPr/>
          </p:nvSpPr>
          <p:spPr>
            <a:xfrm>
              <a:off x="3452" y="756"/>
              <a:ext cx="186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buClrTx/>
              </a:pPr>
              <a:r>
                <a:rPr lang="zh-CN" alt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产生的背景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5" y="3204"/>
              <a:ext cx="1866" cy="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 algn="ctr">
                <a:buClrTx/>
              </a:pPr>
              <a:endParaRPr sz="2800" b="1" dirty="0">
                <a:solidFill>
                  <a:srgbClr val="BFBFB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80060" y="4232275"/>
            <a:ext cx="837501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古希腊艺术产生的背景：</a:t>
            </a:r>
          </a:p>
          <a:p>
            <a:endParaRPr lang="zh-CN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古希腊雕塑艺术</a:t>
            </a:r>
            <a:endParaRPr lang="zh-CN" altLang="en-US" dirty="0"/>
          </a:p>
        </p:txBody>
      </p:sp>
      <p:pic>
        <p:nvPicPr>
          <p:cNvPr id="39938" name="图片 39937" descr="200507032223298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311910"/>
            <a:ext cx="3617595" cy="5357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文本框 39939"/>
          <p:cNvSpPr txBox="1"/>
          <p:nvPr/>
        </p:nvSpPr>
        <p:spPr>
          <a:xfrm>
            <a:off x="3533140" y="3707130"/>
            <a:ext cx="487680" cy="286004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米隆  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掷铁饼者</a:t>
            </a:r>
            <a:r>
              <a:rPr lang="en-US" altLang="zh-CN" sz="20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》</a:t>
            </a:r>
          </a:p>
        </p:txBody>
      </p:sp>
      <p:sp>
        <p:nvSpPr>
          <p:cNvPr id="39941" name="直接连接符 39940"/>
          <p:cNvSpPr/>
          <p:nvPr/>
        </p:nvSpPr>
        <p:spPr>
          <a:xfrm>
            <a:off x="1371600" y="762000"/>
            <a:ext cx="67310" cy="635"/>
          </a:xfrm>
          <a:prstGeom prst="line">
            <a:avLst/>
          </a:prstGeom>
          <a:ln w="9525">
            <a:noFill/>
          </a:ln>
        </p:spPr>
      </p:sp>
      <p:grpSp>
        <p:nvGrpSpPr>
          <p:cNvPr id="39956" name="组合 39955"/>
          <p:cNvGrpSpPr/>
          <p:nvPr/>
        </p:nvGrpSpPr>
        <p:grpSpPr>
          <a:xfrm>
            <a:off x="5161915" y="1290320"/>
            <a:ext cx="3176905" cy="5128260"/>
            <a:chOff x="3061" y="572"/>
            <a:chExt cx="2268" cy="3538"/>
          </a:xfrm>
        </p:grpSpPr>
        <p:sp>
          <p:nvSpPr>
            <p:cNvPr id="39952" name="圆角矩形 11"/>
            <p:cNvSpPr/>
            <p:nvPr/>
          </p:nvSpPr>
          <p:spPr>
            <a:xfrm>
              <a:off x="3152" y="572"/>
              <a:ext cx="2087" cy="47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25400">
              <a:noFill/>
            </a:ln>
          </p:spPr>
          <p:txBody>
            <a:bodyPr anchor="ctr"/>
            <a:lstStyle/>
            <a:p>
              <a:pPr lvl="0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FF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   </a:t>
              </a:r>
              <a:r>
                <a:rPr lang="zh-CN" altLang="en-US" sz="2400" b="1" dirty="0">
                  <a:solidFill>
                    <a:srgbClr val="FFFF00"/>
                  </a:solidFill>
                  <a:latin typeface="Calibri" panose="020F0502020204030204" pitchFamily="34" charset="0"/>
                  <a:ea typeface="黑体" panose="02010609060101010101" pitchFamily="49" charset="-122"/>
                </a:rPr>
                <a:t>空间中凝固的永恒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061" y="1415"/>
              <a:ext cx="2268" cy="2695"/>
            </a:xfrm>
            <a:prstGeom prst="roundRect">
              <a:avLst>
                <a:gd name="adj" fmla="val 12850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000" dirty="0">
                  <a:latin typeface="Calibri" panose="020F0502020204030204" pitchFamily="34" charset="0"/>
                  <a:ea typeface="宋体" panose="02010600030101010101" pitchFamily="2" charset="-122"/>
                </a:rPr>
                <a:t>       </a:t>
              </a:r>
              <a:r>
                <a:rPr lang="zh-CN" altLang="en-US" sz="1800" dirty="0">
                  <a:latin typeface="Calibri" panose="020F0502020204030204" pitchFamily="34" charset="0"/>
                  <a:ea typeface="宋体" panose="02010600030101010101" pitchFamily="2" charset="-122"/>
                </a:rPr>
                <a:t>作品表现了一个健美富有力感的运动员的形象。刻划的是凝聚力爆发前最精彩的瞬间。运动员大幅度摆动双臂，双臂就像一张拉满弦的弓，在下一瞬间运动员就要掷出铁饼。全身重心在右脚上，膝盖弯曲。整个形体有一种紧张的爆发力和弹力的感觉，体现了一种和谐的理想之美</a:t>
              </a:r>
              <a:r>
                <a:rPr lang="zh-CN" altLang="en-US" sz="1800" b="1" dirty="0">
                  <a:latin typeface="Calibri" panose="020F0502020204030204" pitchFamily="34" charset="0"/>
                  <a:ea typeface="宋体" panose="02010600030101010101" pitchFamily="2" charset="-122"/>
                </a:rPr>
                <a:t>。</a:t>
              </a:r>
            </a:p>
            <a:p>
              <a:pPr lvl="0">
                <a:buClrTx/>
                <a:buFont typeface="Wingdings" panose="05000000000000000000" pitchFamily="2" charset="2"/>
                <a:buNone/>
              </a:pPr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9954" name="直接连接符 13"/>
          <p:cNvCxnSpPr>
            <a:stCxn id="39952" idx="2"/>
            <a:endCxn id="13" idx="0"/>
          </p:cNvCxnSpPr>
          <p:nvPr/>
        </p:nvCxnSpPr>
        <p:spPr>
          <a:xfrm flipH="1">
            <a:off x="6750685" y="2026920"/>
            <a:ext cx="635" cy="485140"/>
          </a:xfrm>
          <a:prstGeom prst="line">
            <a:avLst/>
          </a:prstGeom>
          <a:ln w="76200" cap="flat" cmpd="sng">
            <a:solidFill>
              <a:srgbClr val="4BACC6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20838" name="组合 10"/>
          <p:cNvGrpSpPr/>
          <p:nvPr/>
        </p:nvGrpSpPr>
        <p:grpSpPr>
          <a:xfrm>
            <a:off x="375603" y="1286828"/>
            <a:ext cx="4105275" cy="5257800"/>
            <a:chOff x="3336876" y="2908348"/>
            <a:chExt cx="1787857" cy="2715904"/>
          </a:xfrm>
        </p:grpSpPr>
        <p:grpSp>
          <p:nvGrpSpPr>
            <p:cNvPr id="120839" name="组合 6"/>
            <p:cNvGrpSpPr/>
            <p:nvPr/>
          </p:nvGrpSpPr>
          <p:grpSpPr>
            <a:xfrm>
              <a:off x="3336876" y="2908348"/>
              <a:ext cx="1787857" cy="2715904"/>
              <a:chOff x="3336876" y="2908348"/>
              <a:chExt cx="1787857" cy="2715904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3336876" y="2908348"/>
                <a:ext cx="1787857" cy="2715904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3419441" y="2979777"/>
                <a:ext cx="1622726" cy="923820"/>
              </a:xfrm>
              <a:prstGeom prst="roundRect">
                <a:avLst>
                  <a:gd name="adj" fmla="val 24503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411503" y="3494069"/>
                <a:ext cx="1638604" cy="191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0843" name="TextBox 7"/>
            <p:cNvSpPr txBox="1"/>
            <p:nvPr/>
          </p:nvSpPr>
          <p:spPr>
            <a:xfrm>
              <a:off x="3479988" y="3657026"/>
              <a:ext cx="1501633" cy="15580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内容：掷铁饼表演</a:t>
              </a:r>
            </a:p>
            <a:p>
              <a:pPr lvl="0"/>
              <a:r>
                <a:rPr lang="zh-CN" altLang="en-US" sz="3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时间：</a:t>
              </a:r>
              <a:r>
                <a:rPr lang="en-US" altLang="zh-CN" sz="3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r>
                <a:rPr lang="zh-CN" altLang="en-US" sz="3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秒</a:t>
              </a:r>
            </a:p>
            <a:p>
              <a:pPr lvl="0"/>
              <a:r>
                <a:rPr lang="zh-CN" altLang="en-US" sz="3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要求：把你认为掷铁饼最美的动作表现出来，并固定</a:t>
              </a:r>
              <a:r>
                <a:rPr lang="en-US" altLang="zh-CN" sz="3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r>
                <a:rPr lang="zh-CN" altLang="en-US" sz="32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秒钟。</a:t>
              </a:r>
            </a:p>
          </p:txBody>
        </p:sp>
        <p:sp>
          <p:nvSpPr>
            <p:cNvPr id="120844" name="TextBox 8"/>
            <p:cNvSpPr txBox="1"/>
            <p:nvPr/>
          </p:nvSpPr>
          <p:spPr>
            <a:xfrm>
              <a:off x="3468511" y="3059232"/>
              <a:ext cx="1502276" cy="3624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buClrTx/>
              </a:pPr>
              <a:r>
                <a:rPr lang="zh-CN" alt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小  比  赛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1486" y="5066639"/>
              <a:ext cx="1500788" cy="268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</a:p>
          </p:txBody>
        </p:sp>
      </p:grpSp>
      <p:pic>
        <p:nvPicPr>
          <p:cNvPr id="132098" name="图片 132097" descr="铁饼1"/>
          <p:cNvPicPr>
            <a:picLocks noChangeAspect="1"/>
          </p:cNvPicPr>
          <p:nvPr/>
        </p:nvPicPr>
        <p:blipFill>
          <a:blip r:embed="rId2">
            <a:lum bright="6000" contrast="12000"/>
          </a:blip>
          <a:srcRect l="18171" t="22045" r="21144"/>
          <a:stretch>
            <a:fillRect/>
          </a:stretch>
        </p:blipFill>
        <p:spPr>
          <a:xfrm>
            <a:off x="4662170" y="1941830"/>
            <a:ext cx="4097020" cy="3948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Nike_of_Samothrake_Louvre_Ma2369_n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915" y="1359535"/>
            <a:ext cx="3030220" cy="4587240"/>
          </a:xfrm>
          <a:prstGeom prst="rect">
            <a:avLst/>
          </a:prstGeom>
        </p:spPr>
      </p:pic>
      <p:pic>
        <p:nvPicPr>
          <p:cNvPr id="8" name="图片 7" descr="1250c847d71g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0" y="1395095"/>
            <a:ext cx="3386455" cy="4516120"/>
          </a:xfrm>
          <a:prstGeom prst="rect">
            <a:avLst/>
          </a:prstGeom>
        </p:spPr>
      </p:pic>
      <p:sp>
        <p:nvSpPr>
          <p:cNvPr id="4106" name="文本框 8209"/>
          <p:cNvSpPr txBox="1"/>
          <p:nvPr/>
        </p:nvSpPr>
        <p:spPr>
          <a:xfrm>
            <a:off x="2533650" y="6077585"/>
            <a:ext cx="452691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萨莫德拉克的胜利女神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古希腊）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9636" name="图片 69635" descr="胜利女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932180"/>
            <a:ext cx="3827145" cy="580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文本框 69636"/>
          <p:cNvSpPr txBox="1"/>
          <p:nvPr/>
        </p:nvSpPr>
        <p:spPr>
          <a:xfrm>
            <a:off x="4478020" y="1223010"/>
            <a:ext cx="43053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萨摩德拉克的胜利女神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》</a:t>
            </a:r>
          </a:p>
        </p:txBody>
      </p:sp>
      <p:sp>
        <p:nvSpPr>
          <p:cNvPr id="69643" name="圆角矩形 4"/>
          <p:cNvSpPr/>
          <p:nvPr/>
        </p:nvSpPr>
        <p:spPr>
          <a:xfrm>
            <a:off x="4785995" y="1989455"/>
            <a:ext cx="3689985" cy="4353560"/>
          </a:xfrm>
          <a:prstGeom prst="roundRect">
            <a:avLst>
              <a:gd name="adj" fmla="val 12852"/>
            </a:avLst>
          </a:prstGeom>
          <a:noFill/>
          <a:ln w="762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>
              <a:spcBef>
                <a:spcPct val="50000"/>
              </a:spcBef>
            </a:pPr>
            <a:r>
              <a:rPr lang="en-US" altLang="zh-CN" sz="1600" b="1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1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它原安放在萨莫德拉克岛海边的悬崖上，面对着茫茫大海。胜利女神虽是古希腊雕塑常用的题材，但与其他胜利女神雕像有重要的区别。首先，这尊雕像的构思非常新颖，作者将底座制成一艘战舰的船头，胜利女神从天而降，飞立船头，引导着舰队乘风破浪勇往直前。它既符合纪念一场海战胜利的需要，又形象地表达了战斗胜利的主题。其次，作品充分发挥了雕塑立体造型的特点。</a:t>
            </a:r>
          </a:p>
          <a:p>
            <a:pPr lvl="0" indent="0">
              <a:spcBef>
                <a:spcPct val="50000"/>
              </a:spcBef>
            </a:pPr>
            <a:r>
              <a:rPr lang="zh-CN" altLang="en-US" sz="1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尽管雕像已失去头与双臂，但不论从哪个角度都能感受到胜利女神展翅欲飞的雄姿。 </a:t>
            </a:r>
          </a:p>
          <a:p>
            <a:pPr lvl="0">
              <a:buClrTx/>
            </a:pPr>
            <a:endParaRPr lang="zh-CN" altLang="en-US" sz="1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古希腊神庙建筑</a:t>
            </a:r>
          </a:p>
        </p:txBody>
      </p:sp>
      <p:sp>
        <p:nvSpPr>
          <p:cNvPr id="16390" name="Rectangle 14"/>
          <p:cNvSpPr/>
          <p:nvPr/>
        </p:nvSpPr>
        <p:spPr>
          <a:xfrm>
            <a:off x="3058795" y="5948045"/>
            <a:ext cx="302196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雅典卫城女像柱</a:t>
            </a:r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 </a:t>
            </a:r>
          </a:p>
        </p:txBody>
      </p:sp>
      <p:pic>
        <p:nvPicPr>
          <p:cNvPr id="4" name="图片 3" descr="13261812345756553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" y="1619885"/>
            <a:ext cx="5076190" cy="3618865"/>
          </a:xfrm>
          <a:prstGeom prst="rect">
            <a:avLst/>
          </a:prstGeom>
        </p:spPr>
      </p:pic>
      <p:pic>
        <p:nvPicPr>
          <p:cNvPr id="166923" name="Picture 11" descr="F00140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05" y="3317875"/>
            <a:ext cx="3895725" cy="2564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/>
          <p:nvPr/>
        </p:nvSpPr>
        <p:spPr>
          <a:xfrm>
            <a:off x="6153785" y="1644968"/>
            <a:ext cx="2517140" cy="43586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它成为古希腊建筑杰出代表的原因，不是它的规模，而是整体比例上的和谐统一和细节上的完美。这主要体现在神庙的整体和部分之间的比例关系反复运用了</a:t>
            </a:r>
            <a:r>
              <a:rPr lang="zh-CN" altLang="en-US" sz="2000" b="1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勾股定理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（古希腊数学家、哲学家毕达哥拉斯对美的比例的研究），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反映了古希腊建筑审美中对理性和数的和谐的追求与向往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 </a:t>
            </a:r>
          </a:p>
        </p:txBody>
      </p:sp>
      <p:pic>
        <p:nvPicPr>
          <p:cNvPr id="136194" name="图片 136193" descr="帕特农神庙"/>
          <p:cNvPicPr>
            <a:picLocks noChangeAspect="1"/>
          </p:cNvPicPr>
          <p:nvPr/>
        </p:nvPicPr>
        <p:blipFill>
          <a:blip r:embed="rId2">
            <a:lum bright="6000" contrast="6000"/>
          </a:blip>
          <a:srcRect t="22350"/>
          <a:stretch>
            <a:fillRect/>
          </a:stretch>
        </p:blipFill>
        <p:spPr>
          <a:xfrm>
            <a:off x="3052445" y="4620260"/>
            <a:ext cx="2782570" cy="1756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26" name="图片 129025" descr="雅典卫城"/>
          <p:cNvPicPr>
            <a:picLocks noChangeAspect="1"/>
          </p:cNvPicPr>
          <p:nvPr/>
        </p:nvPicPr>
        <p:blipFill>
          <a:blip r:embed="rId3">
            <a:lum bright="6000" contrast="12000"/>
          </a:blip>
          <a:stretch>
            <a:fillRect/>
          </a:stretch>
        </p:blipFill>
        <p:spPr>
          <a:xfrm>
            <a:off x="254000" y="1182370"/>
            <a:ext cx="5581015" cy="3394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" descr="2003271663[1]"/>
          <p:cNvPicPr>
            <a:picLocks noChangeAspect="1"/>
          </p:cNvPicPr>
          <p:nvPr/>
        </p:nvPicPr>
        <p:blipFill>
          <a:blip r:embed="rId4"/>
          <a:srcRect l="4486" t="3891" r="3937" b="8625"/>
          <a:stretch>
            <a:fillRect/>
          </a:stretch>
        </p:blipFill>
        <p:spPr>
          <a:xfrm>
            <a:off x="254000" y="4620260"/>
            <a:ext cx="2644140" cy="1713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8"/>
          <p:cNvSpPr txBox="1"/>
          <p:nvPr/>
        </p:nvSpPr>
        <p:spPr>
          <a:xfrm>
            <a:off x="288925" y="1353820"/>
            <a:ext cx="25749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帕特农神庙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1053</Words>
  <Application>WPS 演示</Application>
  <PresentationFormat>全屏显示(4:3)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第二课  各具特色的欧洲美术作品（1）</vt:lpstr>
      <vt:lpstr>幻灯片 3</vt:lpstr>
      <vt:lpstr>古希腊雕塑艺术</vt:lpstr>
      <vt:lpstr>幻灯片 5</vt:lpstr>
      <vt:lpstr>幻灯片 6</vt:lpstr>
      <vt:lpstr>幻灯片 7</vt:lpstr>
      <vt:lpstr>古希腊神庙建筑</vt:lpstr>
      <vt:lpstr>幻灯片 9</vt:lpstr>
      <vt:lpstr>幻灯片 10</vt:lpstr>
      <vt:lpstr>二.古罗马美术</vt:lpstr>
      <vt:lpstr>古罗马建筑</vt:lpstr>
      <vt:lpstr>幻灯片 13</vt:lpstr>
      <vt:lpstr>幻灯片 14</vt:lpstr>
      <vt:lpstr>幻灯片 15</vt:lpstr>
      <vt:lpstr>古罗马雕塑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John</cp:lastModifiedBy>
  <cp:revision>131</cp:revision>
  <dcterms:created xsi:type="dcterms:W3CDTF">2013-12-23T07:18:00Z</dcterms:created>
  <dcterms:modified xsi:type="dcterms:W3CDTF">2017-04-12T07:23:30Z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