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3"/>
  </p:sldMasterIdLst>
  <p:notesMasterIdLst>
    <p:notesMasterId r:id="rId5"/>
  </p:notesMasterIdLst>
  <p:sldIdLst>
    <p:sldId id="291" r:id="rId4"/>
    <p:sldId id="257" r:id="rId6"/>
    <p:sldId id="292" r:id="rId7"/>
    <p:sldId id="295" r:id="rId8"/>
    <p:sldId id="294" r:id="rId9"/>
    <p:sldId id="258" r:id="rId10"/>
    <p:sldId id="259" r:id="rId11"/>
    <p:sldId id="296" r:id="rId12"/>
    <p:sldId id="297" r:id="rId13"/>
    <p:sldId id="300" r:id="rId14"/>
    <p:sldId id="299" r:id="rId15"/>
    <p:sldId id="298" r:id="rId16"/>
    <p:sldId id="293" r:id="rId17"/>
    <p:sldId id="279" r:id="rId18"/>
    <p:sldId id="301" r:id="rId19"/>
    <p:sldId id="303" r:id="rId20"/>
    <p:sldId id="302" r:id="rId21"/>
    <p:sldId id="304" r:id="rId22"/>
    <p:sldId id="305" r:id="rId23"/>
    <p:sldId id="306" r:id="rId24"/>
    <p:sldId id="307" r:id="rId25"/>
    <p:sldId id="308" r:id="rId26"/>
    <p:sldId id="280" r:id="rId27"/>
    <p:sldId id="309" r:id="rId28"/>
    <p:sldId id="310" r:id="rId29"/>
    <p:sldId id="311" r:id="rId30"/>
    <p:sldId id="312" r:id="rId31"/>
    <p:sldId id="313" r:id="rId32"/>
    <p:sldId id="264" r:id="rId33"/>
    <p:sldId id="314" r:id="rId34"/>
    <p:sldId id="315" r:id="rId35"/>
    <p:sldId id="316" r:id="rId36"/>
    <p:sldId id="317" r:id="rId37"/>
    <p:sldId id="318" r:id="rId38"/>
    <p:sldId id="268" r:id="rId39"/>
    <p:sldId id="282" r:id="rId40"/>
    <p:sldId id="319" r:id="rId41"/>
    <p:sldId id="266" r:id="rId42"/>
    <p:sldId id="321" r:id="rId43"/>
    <p:sldId id="322" r:id="rId44"/>
    <p:sldId id="320" r:id="rId45"/>
    <p:sldId id="278" r:id="rId46"/>
    <p:sldId id="283" r:id="rId4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424A"/>
    <a:srgbClr val="843C0B"/>
    <a:srgbClr val="25282F"/>
    <a:srgbClr val="F1A46F"/>
    <a:srgbClr val="F7AC76"/>
    <a:srgbClr val="295055"/>
    <a:srgbClr val="677773"/>
    <a:srgbClr val="A7B6A2"/>
    <a:srgbClr val="262930"/>
    <a:srgbClr val="296D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07" autoAdjust="0"/>
    <p:restoredTop sz="94660"/>
  </p:normalViewPr>
  <p:slideViewPr>
    <p:cSldViewPr snapToGrid="0">
      <p:cViewPr>
        <p:scale>
          <a:sx n="85" d="100"/>
          <a:sy n="85" d="100"/>
        </p:scale>
        <p:origin x="-1320" y="-832"/>
      </p:cViewPr>
      <p:guideLst>
        <p:guide orient="horz" pos="2207"/>
        <p:guide orient="horz" pos="935"/>
        <p:guide pos="2080"/>
        <p:guide pos="767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0" Type="http://schemas.openxmlformats.org/officeDocument/2006/relationships/tableStyles" Target="tableStyles.xml"/><Relationship Id="rId5" Type="http://schemas.openxmlformats.org/officeDocument/2006/relationships/notesMaster" Target="notesMasters/notesMaster1.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dobe 楷体 Std R"/>
                <a:ea typeface="Adobe 楷体 Std R"/>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dobe 楷体 Std R"/>
                <a:ea typeface="Adobe 楷体 Std R"/>
              </a:defRPr>
            </a:lvl1pPr>
          </a:lstStyle>
          <a:p>
            <a:fld id="{42B6800C-6DA0-43D0-90D4-152D1B395067}"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dobe 楷体 Std R"/>
                <a:ea typeface="Adobe 楷体 Std R"/>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dobe 楷体 Std R"/>
                <a:ea typeface="Adobe 楷体 Std R"/>
              </a:defRPr>
            </a:lvl1pPr>
          </a:lstStyle>
          <a:p>
            <a:fld id="{2868EB6F-31B9-40B4-8CE8-E215F2820829}"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dobe 楷体 Std R"/>
        <a:ea typeface="Adobe 楷体 Std R"/>
        <a:cs typeface="+mn-cs"/>
      </a:defRPr>
    </a:lvl1pPr>
    <a:lvl2pPr marL="457200" algn="l" defTabSz="914400" rtl="0" eaLnBrk="1" latinLnBrk="0" hangingPunct="1">
      <a:defRPr sz="1200" kern="1200">
        <a:solidFill>
          <a:schemeClr val="tx1"/>
        </a:solidFill>
        <a:latin typeface="Adobe 楷体 Std R"/>
        <a:ea typeface="Adobe 楷体 Std R"/>
        <a:cs typeface="+mn-cs"/>
      </a:defRPr>
    </a:lvl2pPr>
    <a:lvl3pPr marL="914400" algn="l" defTabSz="914400" rtl="0" eaLnBrk="1" latinLnBrk="0" hangingPunct="1">
      <a:defRPr sz="1200" kern="1200">
        <a:solidFill>
          <a:schemeClr val="tx1"/>
        </a:solidFill>
        <a:latin typeface="Adobe 楷体 Std R"/>
        <a:ea typeface="Adobe 楷体 Std R"/>
        <a:cs typeface="+mn-cs"/>
      </a:defRPr>
    </a:lvl3pPr>
    <a:lvl4pPr marL="1371600" algn="l" defTabSz="914400" rtl="0" eaLnBrk="1" latinLnBrk="0" hangingPunct="1">
      <a:defRPr sz="1200" kern="1200">
        <a:solidFill>
          <a:schemeClr val="tx1"/>
        </a:solidFill>
        <a:latin typeface="Adobe 楷体 Std R"/>
        <a:ea typeface="Adobe 楷体 Std R"/>
        <a:cs typeface="+mn-cs"/>
      </a:defRPr>
    </a:lvl4pPr>
    <a:lvl5pPr marL="1828800" algn="l" defTabSz="914400" rtl="0" eaLnBrk="1" latinLnBrk="0" hangingPunct="1">
      <a:defRPr sz="1200" kern="1200">
        <a:solidFill>
          <a:schemeClr val="tx1"/>
        </a:solidFill>
        <a:latin typeface="Adobe 楷体 Std R"/>
        <a:ea typeface="Adobe 楷体 Std R"/>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和副标题">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669882" y="2308881"/>
            <a:ext cx="10852237" cy="899167"/>
          </a:xfrm>
        </p:spPr>
        <p:txBody>
          <a:bodyPr lIns="101600" tIns="38100" rIns="25400" bIns="38100" anchor="t" anchorCtr="0">
            <a:noAutofit/>
          </a:bodyPr>
          <a:lstStyle>
            <a:lvl1pPr algn="ctr">
              <a:defRPr sz="5400" b="0" spc="600">
                <a:effectLst/>
                <a:latin typeface="+mn-ea"/>
                <a:ea typeface="+mn-ea"/>
              </a:defRPr>
            </a:lvl1pPr>
          </a:lstStyle>
          <a:p>
            <a:r>
              <a:rPr lang="zh-CN" altLang="en-US" dirty="0"/>
              <a:t>单击此处编辑标题</a:t>
            </a:r>
            <a:endParaRPr lang="zh-CN" altLang="en-US" dirty="0"/>
          </a:p>
        </p:txBody>
      </p:sp>
      <p:sp>
        <p:nvSpPr>
          <p:cNvPr id="3" name="副标题 2"/>
          <p:cNvSpPr>
            <a:spLocks noGrp="1"/>
          </p:cNvSpPr>
          <p:nvPr>
            <p:ph type="subTitle" idx="1" hasCustomPrompt="1"/>
          </p:nvPr>
        </p:nvSpPr>
        <p:spPr>
          <a:xfrm>
            <a:off x="669925" y="3565525"/>
            <a:ext cx="10852150" cy="801370"/>
          </a:xfrm>
        </p:spPr>
        <p:txBody>
          <a:bodyPr lIns="101600" tIns="38100" rIns="76200" bIns="38100" anchor="ctr" anchorCtr="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7" name="页脚占位符 16"/>
          <p:cNvSpPr>
            <a:spLocks noGrp="1"/>
          </p:cNvSpPr>
          <p:nvPr>
            <p:ph type="ftr" sz="quarter" idx="11"/>
          </p:nvPr>
        </p:nvSpPr>
        <p:spPr/>
        <p:txBody>
          <a:bodyPr/>
          <a:lstStyle>
            <a:lvl1pPr>
              <a:defRPr>
                <a:latin typeface="+mn-ea"/>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01D8311-8710-4819-B862-2081C775A17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A19DE-AD3E-4CC2-87FB-42CE12F77DDE}" type="slidenum">
              <a:rPr lang="zh-CN" altLang="en-US" smtClean="0"/>
            </a:fld>
            <a:endParaRPr lang="zh-CN" alt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01D8311-8710-4819-B862-2081C775A17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A19DE-AD3E-4CC2-87FB-42CE12F77DDE}" type="slidenum">
              <a:rPr lang="zh-CN" altLang="en-US" smtClean="0"/>
            </a:fld>
            <a:endParaRPr lang="zh-CN" alt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01D8311-8710-4819-B862-2081C775A17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AA19DE-AD3E-4CC2-87FB-42CE12F77DDE}" type="slidenum">
              <a:rPr lang="zh-CN" altLang="en-US" smtClean="0"/>
            </a:fld>
            <a:endParaRPr lang="zh-CN" altLang="en-US"/>
          </a:p>
        </p:txBody>
      </p:sp>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01D8311-8710-4819-B862-2081C775A17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AA19DE-AD3E-4CC2-87FB-42CE12F77DDE}" type="slidenum">
              <a:rPr lang="zh-CN" altLang="en-US" smtClean="0"/>
            </a:fld>
            <a:endParaRPr lang="zh-CN" altLang="en-US"/>
          </a:p>
        </p:txBody>
      </p:sp>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01D8311-8710-4819-B862-2081C775A17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AA19DE-AD3E-4CC2-87FB-42CE12F77DDE}" type="slidenum">
              <a:rPr lang="zh-CN" altLang="en-US" smtClean="0"/>
            </a:fld>
            <a:endParaRPr lang="zh-CN" altLang="en-US"/>
          </a:p>
        </p:txBody>
      </p:sp>
    </p:spTree>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01D8311-8710-4819-B862-2081C775A17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AA19DE-AD3E-4CC2-87FB-42CE12F77DDE}" type="slidenum">
              <a:rPr lang="zh-CN" altLang="en-US" smtClean="0"/>
            </a:fld>
            <a:endParaRPr lang="zh-CN" altLang="en-US"/>
          </a:p>
        </p:txBody>
      </p:sp>
    </p:spTree>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01D8311-8710-4819-B862-2081C775A17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AA19DE-AD3E-4CC2-87FB-42CE12F77DDE}" type="slidenum">
              <a:rPr lang="zh-CN" altLang="en-US" smtClean="0"/>
            </a:fld>
            <a:endParaRPr lang="zh-CN" altLang="en-US"/>
          </a:p>
        </p:txBody>
      </p:sp>
    </p:spTree>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01D8311-8710-4819-B862-2081C775A17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AA19DE-AD3E-4CC2-87FB-42CE12F77DDE}" type="slidenum">
              <a:rPr lang="zh-CN" altLang="en-US" smtClean="0"/>
            </a:fld>
            <a:endParaRPr lang="zh-CN" altLang="en-US"/>
          </a:p>
        </p:txBody>
      </p:sp>
    </p:spTree>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01D8311-8710-4819-B862-2081C775A17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A19DE-AD3E-4CC2-87FB-42CE12F77DDE}" type="slidenum">
              <a:rPr lang="zh-CN" altLang="en-US" smtClean="0"/>
            </a:fld>
            <a:endParaRPr lang="zh-CN" altLang="en-US"/>
          </a:p>
        </p:txBody>
      </p:sp>
    </p:spTree>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01D8311-8710-4819-B862-2081C775A17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A19DE-AD3E-4CC2-87FB-42CE12F77DDE}" type="slidenum">
              <a:rPr lang="zh-CN" altLang="en-US" smtClean="0"/>
            </a:fld>
            <a:endParaRPr lang="zh-CN" alt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正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endParaRPr dirty="0">
              <a:sym typeface="+mn-ea"/>
            </a:endParaRPr>
          </a:p>
        </p:txBody>
      </p:sp>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7" name="文本占位符 6"/>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标题与图文">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lvl1pPr>
              <a:defRPr>
                <a:latin typeface="+mn-ea"/>
              </a:defRPr>
            </a:lvl1pPr>
          </a:lstStyle>
          <a:p>
            <a:endParaRPr lang="zh-CN" altLang="en-US"/>
          </a:p>
        </p:txBody>
      </p:sp>
      <p:sp>
        <p:nvSpPr>
          <p:cNvPr id="4" name="灯片编号占位符 3"/>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5" name="标题 4"/>
          <p:cNvSpPr>
            <a:spLocks noGrp="1"/>
          </p:cNvSpPr>
          <p:nvPr>
            <p:ph type="title" hasCustomPrompt="1"/>
          </p:nvPr>
        </p:nvSpPr>
        <p:spPr>
          <a:xfrm>
            <a:off x="840105" y="727710"/>
            <a:ext cx="3931920" cy="1115060"/>
          </a:xfrm>
        </p:spPr>
        <p:txBody>
          <a:bodyPr anchor="ctr" anchorCtr="0"/>
          <a:lstStyle>
            <a:lvl1pPr>
              <a:defRPr sz="3200">
                <a:latin typeface="+mn-ea"/>
                <a:ea typeface="+mn-ea"/>
              </a:defRPr>
            </a:lvl1pPr>
          </a:lstStyle>
          <a:p>
            <a:r>
              <a:rPr lang="zh-CN" altLang="en-US" smtClean="0"/>
              <a:t>单击此处编辑标题</a:t>
            </a:r>
            <a:endParaRPr lang="zh-CN" altLang="en-US"/>
          </a:p>
        </p:txBody>
      </p:sp>
      <p:sp>
        <p:nvSpPr>
          <p:cNvPr id="6" name="内容占位符 5"/>
          <p:cNvSpPr>
            <a:spLocks noGrp="1"/>
          </p:cNvSpPr>
          <p:nvPr>
            <p:ph idx="1" hasCustomPrompt="1"/>
          </p:nvPr>
        </p:nvSpPr>
        <p:spPr>
          <a:xfrm>
            <a:off x="5138420" y="727710"/>
            <a:ext cx="6172200" cy="5403215"/>
          </a:xfrm>
        </p:spPr>
        <p:txBody>
          <a:bodyPr/>
          <a:lstStyle>
            <a:lvl1pPr>
              <a:defRPr sz="2400">
                <a:latin typeface="+mn-ea"/>
                <a:ea typeface="+mn-ea"/>
              </a:defRPr>
            </a:lvl1pPr>
            <a:lvl2pPr marL="457200" indent="0">
              <a:buNone/>
              <a:defRPr sz="2400">
                <a:latin typeface="+mn-ea"/>
                <a:ea typeface="+mn-ea"/>
              </a:defRPr>
            </a:lvl2pPr>
            <a:lvl3pPr>
              <a:defRPr sz="2400">
                <a:latin typeface="+mn-ea"/>
                <a:ea typeface="+mn-ea"/>
              </a:defRPr>
            </a:lvl3pPr>
            <a:lvl4pPr>
              <a:defRPr sz="2400">
                <a:latin typeface="+mn-ea"/>
                <a:ea typeface="+mn-ea"/>
              </a:defRPr>
            </a:lvl4pPr>
            <a:lvl5pPr>
              <a:defRPr sz="2400">
                <a:latin typeface="+mn-ea"/>
                <a:ea typeface="+mn-ea"/>
              </a:defRPr>
            </a:lvl5pPr>
            <a:lvl6pPr>
              <a:defRPr sz="2000"/>
            </a:lvl6pPr>
            <a:lvl7pPr>
              <a:defRPr sz="2000"/>
            </a:lvl7pPr>
            <a:lvl8pPr>
              <a:defRPr sz="2000"/>
            </a:lvl8pPr>
            <a:lvl9pPr>
              <a:defRPr sz="2000"/>
            </a:lvl9pPr>
          </a:lstStyle>
          <a:p>
            <a:pPr lvl="0"/>
            <a:r>
              <a:rPr lang="zh-CN" altLang="en-US" smtClean="0"/>
              <a:t>单击此处编辑正文</a:t>
            </a:r>
            <a:endParaRPr lang="zh-CN" altLang="en-US"/>
          </a:p>
        </p:txBody>
      </p:sp>
      <p:sp>
        <p:nvSpPr>
          <p:cNvPr id="7" name="文本占位符 6"/>
          <p:cNvSpPr>
            <a:spLocks noGrp="1"/>
          </p:cNvSpPr>
          <p:nvPr>
            <p:ph type="body" sz="half" idx="2" hasCustomPrompt="1"/>
          </p:nvPr>
        </p:nvSpPr>
        <p:spPr>
          <a:xfrm>
            <a:off x="840105" y="2239645"/>
            <a:ext cx="3931920" cy="3891915"/>
          </a:xfrm>
        </p:spPr>
        <p:txBody>
          <a:bodyPr/>
          <a:lstStyle>
            <a:lvl1pPr marL="342900" indent="-342900">
              <a:buFont typeface="Arial" panose="020B0604020202020204" pitchFamily="34" charset="0"/>
              <a:buChar char="•"/>
              <a:defRPr sz="2400">
                <a:latin typeface="+mn-ea"/>
                <a:ea typeface="+mn-e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单击此处编辑正文</a:t>
            </a:r>
            <a:endParaRPr lang="zh-CN" altLang="en-US" smtClean="0"/>
          </a:p>
          <a:p>
            <a:pPr lvl="0"/>
            <a:r>
              <a:rPr lang="zh-CN" altLang="en-US" smtClean="0">
                <a:sym typeface="+mn-ea"/>
              </a:rPr>
              <a:t>单击此处编辑正文</a:t>
            </a:r>
            <a:endParaRPr lang="zh-CN" altLang="en-US" smtClean="0"/>
          </a:p>
          <a:p>
            <a:pPr lvl="0"/>
            <a:r>
              <a:rPr lang="zh-CN" altLang="en-US" smtClean="0">
                <a:sym typeface="+mn-ea"/>
              </a:rPr>
              <a:t>单击此处编辑正文</a:t>
            </a:r>
            <a:endParaRPr lang="zh-CN" altLang="en-US" smtClean="0"/>
          </a:p>
          <a:p>
            <a:pPr lvl="0"/>
            <a:r>
              <a:rPr lang="zh-CN" altLang="en-US" smtClean="0">
                <a:sym typeface="+mn-ea"/>
              </a:rPr>
              <a:t>单击此处编辑正文</a:t>
            </a:r>
            <a:endParaRPr lang="zh-CN" altLang="en-US" smtClean="0">
              <a:sym typeface="+mn-ea"/>
            </a:endParaRPr>
          </a:p>
          <a:p>
            <a:pPr lvl="0"/>
            <a:r>
              <a:rPr lang="zh-CN" altLang="en-US" smtClean="0">
                <a:sym typeface="+mn-ea"/>
              </a:rPr>
              <a:t>单击此处编辑正文</a:t>
            </a:r>
            <a:endParaRPr lang="zh-CN" altLang="en-US"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与注释">
    <p:spTree>
      <p:nvGrpSpPr>
        <p:cNvPr id="1" name=""/>
        <p:cNvGrpSpPr/>
        <p:nvPr/>
      </p:nvGrpSpPr>
      <p:grpSpPr>
        <a:xfrm>
          <a:off x="0" y="0"/>
          <a:ext cx="0" cy="0"/>
          <a:chOff x="0" y="0"/>
          <a:chExt cx="0" cy="0"/>
        </a:xfrm>
      </p:grpSpPr>
      <p:sp>
        <p:nvSpPr>
          <p:cNvPr id="6" name="页脚占位符 5"/>
          <p:cNvSpPr>
            <a:spLocks noGrp="1"/>
          </p:cNvSpPr>
          <p:nvPr>
            <p:ph type="ftr" sz="quarter" idx="11"/>
          </p:nvPr>
        </p:nvSpPr>
        <p:spPr/>
        <p:txBody>
          <a:bodyPr/>
          <a:lstStyle>
            <a:lvl1pPr>
              <a:defRPr>
                <a:latin typeface="+mn-ea"/>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mn-ea"/>
              </a:defRPr>
            </a:lvl1pPr>
          </a:lstStyle>
          <a:p>
            <a:fld id="{FABC47A4-756D-490B-A52F-7D9E2C9FC05F}" type="slidenum">
              <a:rPr lang="zh-CN" altLang="en-US" smtClean="0"/>
            </a:fld>
            <a:endParaRPr lang="zh-CN" altLang="en-US"/>
          </a:p>
        </p:txBody>
      </p:sp>
      <p:sp>
        <p:nvSpPr>
          <p:cNvPr id="9" name="标题 8"/>
          <p:cNvSpPr>
            <a:spLocks noGrp="1"/>
          </p:cNvSpPr>
          <p:nvPr>
            <p:ph type="title" hasCustomPrompt="1"/>
          </p:nvPr>
        </p:nvSpPr>
        <p:spPr>
          <a:xfrm>
            <a:off x="669925" y="5605145"/>
            <a:ext cx="10852150" cy="558165"/>
          </a:xfrm>
        </p:spPr>
        <p:txBody>
          <a:bodyPr/>
          <a:lstStyle>
            <a:lvl1pPr>
              <a:defRPr b="0">
                <a:latin typeface="+mn-ea"/>
                <a:ea typeface="+mn-ea"/>
              </a:defRPr>
            </a:lvl1pPr>
          </a:lstStyle>
          <a:p>
            <a:r>
              <a:rPr lang="zh-CN" altLang="en-US"/>
              <a:t>单击此处编辑正文</a:t>
            </a:r>
            <a:endParaRPr lang="zh-CN" altLang="en-US"/>
          </a:p>
        </p:txBody>
      </p:sp>
      <p:sp>
        <p:nvSpPr>
          <p:cNvPr id="8" name="内容占位符 7"/>
          <p:cNvSpPr>
            <a:spLocks noGrp="1"/>
          </p:cNvSpPr>
          <p:nvPr>
            <p:ph idx="1" hasCustomPrompt="1"/>
          </p:nvPr>
        </p:nvSpPr>
        <p:spPr>
          <a:xfrm>
            <a:off x="669925" y="641350"/>
            <a:ext cx="10852150" cy="455612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endParaRPr dirty="0">
              <a:sym typeface="+mn-e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单张大图">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7" name="内容占位符 6"/>
          <p:cNvSpPr>
            <a:spLocks noGrp="1"/>
          </p:cNvSpPr>
          <p:nvPr>
            <p:ph idx="1" hasCustomPrompt="1"/>
          </p:nvPr>
        </p:nvSpPr>
        <p:spPr>
          <a:xfrm>
            <a:off x="0" y="0"/>
            <a:ext cx="12196445" cy="686816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endParaRPr dirty="0">
              <a:sym typeface="+mn-e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联图片">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2" name="内容占位符 1"/>
          <p:cNvSpPr>
            <a:spLocks noGrp="1"/>
          </p:cNvSpPr>
          <p:nvPr>
            <p:ph sz="half" idx="2" hasCustomPrompt="1"/>
          </p:nvPr>
        </p:nvSpPr>
        <p:spPr>
          <a:xfrm>
            <a:off x="467995"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endParaRPr dirty="0">
              <a:sym typeface="+mn-ea"/>
            </a:endParaRPr>
          </a:p>
        </p:txBody>
      </p:sp>
      <p:sp>
        <p:nvSpPr>
          <p:cNvPr id="6" name="内容占位符 5"/>
          <p:cNvSpPr>
            <a:spLocks noGrp="1"/>
          </p:cNvSpPr>
          <p:nvPr>
            <p:ph sz="half" idx="13" hasCustomPrompt="1"/>
          </p:nvPr>
        </p:nvSpPr>
        <p:spPr>
          <a:xfrm>
            <a:off x="6287770"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a:t>
            </a:r>
            <a:r>
              <a:rPr>
                <a:sym typeface="+mn-ea"/>
              </a:rPr>
              <a:t>正文</a:t>
            </a:r>
            <a:endParaRPr dirty="0">
              <a:sym typeface="+mn-e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nvPr>
        </p:nvSpPr>
        <p:spPr>
          <a:xfrm>
            <a:off x="669882" y="623591"/>
            <a:ext cx="10852237" cy="899167"/>
          </a:xfrm>
        </p:spPr>
        <p:txBody>
          <a:bodyPr vert="horz" lIns="101600" tIns="38100" rIns="25400" bIns="38100" rtlCol="0" anchor="ctr" anchorCtr="0">
            <a:noAutofit/>
          </a:bodyPr>
          <a:lstStyle>
            <a:lvl1pPr marL="0" marR="0" algn="ctr" defTabSz="914400" rtl="0" eaLnBrk="1" fontAlgn="auto" latinLnBrk="0" hangingPunct="1">
              <a:lnSpc>
                <a:spcPct val="100000"/>
              </a:lnSpc>
              <a:buNone/>
              <a:defRPr kumimoji="0" lang="zh-CN" altLang="en-US" sz="3200" b="0" i="0" u="none" strike="noStrike" kern="1200" cap="none" spc="600" normalizeH="0" baseline="0" noProof="1" dirty="0">
                <a:solidFill>
                  <a:schemeClr val="tx1"/>
                </a:solidFill>
                <a:effectLst/>
                <a:uFillTx/>
                <a:latin typeface="+mn-ea"/>
                <a:ea typeface="+mn-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dirty="0"/>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F01D8311-8710-4819-B862-2081C775A17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A19DE-AD3E-4CC2-87FB-42CE12F77DDE}" type="slidenum">
              <a:rPr lang="zh-CN" altLang="en-US" smtClean="0"/>
            </a:fld>
            <a:endParaRPr lang="zh-CN" alt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2" Type="http://schemas.openxmlformats.org/officeDocument/2006/relationships/theme" Target="../theme/theme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mn-ea"/>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mn-ea"/>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mn-ea"/>
              </a:defRPr>
            </a:lvl1pPr>
          </a:lstStyle>
          <a:p>
            <a:fld id="{49AE70B2-8BF9-45C0-BB95-33D1B9D3A854}" type="slidenum">
              <a:rPr lang="zh-CN" altLang="en-US" smtClean="0"/>
            </a:fld>
            <a:endParaRPr lang="zh-CN" altLang="en-US" dirty="0"/>
          </a:p>
        </p:txBody>
      </p:sp>
      <p:sp>
        <p:nvSpPr>
          <p:cNvPr id="7" name="KSO_TEMPLATE" hidden="1"/>
          <p:cNvSpPr/>
          <p:nvPr userDrawn="1"/>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7"/>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endParaRPr dirty="0">
              <a:sym typeface="+mn-ea"/>
            </a:endParaRPr>
          </a:p>
        </p:txBody>
      </p:sp>
      <p:sp>
        <p:nvSpPr>
          <p:cNvPr id="9" name="文本占位符 8"/>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n-ea"/>
          <a:ea typeface="+mn-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ea"/>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dobe 楷体 Std R"/>
                <a:ea typeface="Adobe 楷体 Std R"/>
              </a:defRPr>
            </a:lvl1pPr>
          </a:lstStyle>
          <a:p>
            <a:fld id="{F01D8311-8710-4819-B862-2081C775A171}"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dobe 楷体 Std R"/>
                <a:ea typeface="Adobe 楷体 Std R"/>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dobe 楷体 Std R"/>
                <a:ea typeface="Adobe 楷体 Std R"/>
              </a:defRPr>
            </a:lvl1pPr>
          </a:lstStyle>
          <a:p>
            <a:fld id="{B5AA19DE-AD3E-4CC2-87FB-42CE12F77DDE}" type="slidenum">
              <a:rPr lang="zh-CN" altLang="en-US" smtClean="0"/>
            </a:fld>
            <a:endParaRPr lang="zh-CN" altLang="en-US" dirty="0"/>
          </a:p>
        </p:txBody>
      </p:sp>
      <p:grpSp>
        <p:nvGrpSpPr>
          <p:cNvPr id="45" name="组合 44"/>
          <p:cNvGrpSpPr/>
          <p:nvPr userDrawn="1"/>
        </p:nvGrpSpPr>
        <p:grpSpPr>
          <a:xfrm>
            <a:off x="0" y="-58122"/>
            <a:ext cx="12192000" cy="207628"/>
            <a:chOff x="581978" y="1265167"/>
            <a:chExt cx="12475116" cy="212449"/>
          </a:xfrm>
        </p:grpSpPr>
        <p:grpSp>
          <p:nvGrpSpPr>
            <p:cNvPr id="46" name="组合 45"/>
            <p:cNvGrpSpPr/>
            <p:nvPr/>
          </p:nvGrpSpPr>
          <p:grpSpPr>
            <a:xfrm>
              <a:off x="581978" y="1265167"/>
              <a:ext cx="3115963" cy="212449"/>
              <a:chOff x="5198772" y="3614150"/>
              <a:chExt cx="11836332" cy="807010"/>
            </a:xfrm>
          </p:grpSpPr>
          <p:sp>
            <p:nvSpPr>
              <p:cNvPr id="74" name="Freeform 12"/>
              <p:cNvSpPr/>
              <p:nvPr/>
            </p:nvSpPr>
            <p:spPr bwMode="auto">
              <a:xfrm>
                <a:off x="5198772"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75" name="Freeform 12"/>
              <p:cNvSpPr/>
              <p:nvPr/>
            </p:nvSpPr>
            <p:spPr bwMode="auto">
              <a:xfrm>
                <a:off x="6677949"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sp>
            <p:nvSpPr>
              <p:cNvPr id="76" name="Freeform 12"/>
              <p:cNvSpPr/>
              <p:nvPr/>
            </p:nvSpPr>
            <p:spPr bwMode="auto">
              <a:xfrm>
                <a:off x="8157125"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77" name="Freeform 12"/>
              <p:cNvSpPr/>
              <p:nvPr/>
            </p:nvSpPr>
            <p:spPr bwMode="auto">
              <a:xfrm>
                <a:off x="9636302"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sp>
            <p:nvSpPr>
              <p:cNvPr id="78" name="Freeform 12"/>
              <p:cNvSpPr/>
              <p:nvPr/>
            </p:nvSpPr>
            <p:spPr bwMode="auto">
              <a:xfrm>
                <a:off x="11115478"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79" name="Freeform 12"/>
              <p:cNvSpPr/>
              <p:nvPr/>
            </p:nvSpPr>
            <p:spPr bwMode="auto">
              <a:xfrm>
                <a:off x="12594655"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sp>
            <p:nvSpPr>
              <p:cNvPr id="80" name="Freeform 12"/>
              <p:cNvSpPr/>
              <p:nvPr/>
            </p:nvSpPr>
            <p:spPr bwMode="auto">
              <a:xfrm>
                <a:off x="14073831"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81" name="Freeform 12"/>
              <p:cNvSpPr/>
              <p:nvPr/>
            </p:nvSpPr>
            <p:spPr bwMode="auto">
              <a:xfrm>
                <a:off x="15553008"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grpSp>
        <p:grpSp>
          <p:nvGrpSpPr>
            <p:cNvPr id="47" name="组合 46"/>
            <p:cNvGrpSpPr/>
            <p:nvPr/>
          </p:nvGrpSpPr>
          <p:grpSpPr>
            <a:xfrm>
              <a:off x="3701695" y="1265167"/>
              <a:ext cx="3115963" cy="212449"/>
              <a:chOff x="5198772" y="3614150"/>
              <a:chExt cx="11836332" cy="807010"/>
            </a:xfrm>
          </p:grpSpPr>
          <p:sp>
            <p:nvSpPr>
              <p:cNvPr id="66" name="Freeform 12"/>
              <p:cNvSpPr/>
              <p:nvPr/>
            </p:nvSpPr>
            <p:spPr bwMode="auto">
              <a:xfrm>
                <a:off x="5198772"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67" name="Freeform 12"/>
              <p:cNvSpPr/>
              <p:nvPr/>
            </p:nvSpPr>
            <p:spPr bwMode="auto">
              <a:xfrm>
                <a:off x="6677949"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sp>
            <p:nvSpPr>
              <p:cNvPr id="68" name="Freeform 12"/>
              <p:cNvSpPr/>
              <p:nvPr/>
            </p:nvSpPr>
            <p:spPr bwMode="auto">
              <a:xfrm>
                <a:off x="8157125"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69" name="Freeform 12"/>
              <p:cNvSpPr/>
              <p:nvPr/>
            </p:nvSpPr>
            <p:spPr bwMode="auto">
              <a:xfrm>
                <a:off x="9636302"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sp>
            <p:nvSpPr>
              <p:cNvPr id="70" name="Freeform 12"/>
              <p:cNvSpPr/>
              <p:nvPr/>
            </p:nvSpPr>
            <p:spPr bwMode="auto">
              <a:xfrm>
                <a:off x="11115478"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71" name="Freeform 12"/>
              <p:cNvSpPr/>
              <p:nvPr/>
            </p:nvSpPr>
            <p:spPr bwMode="auto">
              <a:xfrm>
                <a:off x="12594655"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sp>
            <p:nvSpPr>
              <p:cNvPr id="72" name="Freeform 12"/>
              <p:cNvSpPr/>
              <p:nvPr/>
            </p:nvSpPr>
            <p:spPr bwMode="auto">
              <a:xfrm>
                <a:off x="14073831"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73" name="Freeform 12"/>
              <p:cNvSpPr/>
              <p:nvPr/>
            </p:nvSpPr>
            <p:spPr bwMode="auto">
              <a:xfrm>
                <a:off x="15553008"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grpSp>
        <p:grpSp>
          <p:nvGrpSpPr>
            <p:cNvPr id="48" name="组合 47"/>
            <p:cNvGrpSpPr/>
            <p:nvPr/>
          </p:nvGrpSpPr>
          <p:grpSpPr>
            <a:xfrm>
              <a:off x="6821412" y="1265167"/>
              <a:ext cx="3115963" cy="212449"/>
              <a:chOff x="5198772" y="3614150"/>
              <a:chExt cx="11836332" cy="807010"/>
            </a:xfrm>
          </p:grpSpPr>
          <p:sp>
            <p:nvSpPr>
              <p:cNvPr id="58" name="Freeform 12"/>
              <p:cNvSpPr/>
              <p:nvPr/>
            </p:nvSpPr>
            <p:spPr bwMode="auto">
              <a:xfrm>
                <a:off x="5198772"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59" name="Freeform 12"/>
              <p:cNvSpPr/>
              <p:nvPr/>
            </p:nvSpPr>
            <p:spPr bwMode="auto">
              <a:xfrm>
                <a:off x="6677949"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sp>
            <p:nvSpPr>
              <p:cNvPr id="60" name="Freeform 12"/>
              <p:cNvSpPr/>
              <p:nvPr/>
            </p:nvSpPr>
            <p:spPr bwMode="auto">
              <a:xfrm>
                <a:off x="8157125"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61" name="Freeform 12"/>
              <p:cNvSpPr/>
              <p:nvPr/>
            </p:nvSpPr>
            <p:spPr bwMode="auto">
              <a:xfrm>
                <a:off x="9636302"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sp>
            <p:nvSpPr>
              <p:cNvPr id="62" name="Freeform 12"/>
              <p:cNvSpPr/>
              <p:nvPr/>
            </p:nvSpPr>
            <p:spPr bwMode="auto">
              <a:xfrm>
                <a:off x="11115478"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63" name="Freeform 12"/>
              <p:cNvSpPr/>
              <p:nvPr/>
            </p:nvSpPr>
            <p:spPr bwMode="auto">
              <a:xfrm>
                <a:off x="12594655"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sp>
            <p:nvSpPr>
              <p:cNvPr id="64" name="Freeform 12"/>
              <p:cNvSpPr/>
              <p:nvPr/>
            </p:nvSpPr>
            <p:spPr bwMode="auto">
              <a:xfrm>
                <a:off x="14073831"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65" name="Freeform 12"/>
              <p:cNvSpPr/>
              <p:nvPr/>
            </p:nvSpPr>
            <p:spPr bwMode="auto">
              <a:xfrm>
                <a:off x="15553008"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9941131" y="1265167"/>
              <a:ext cx="3115963" cy="212449"/>
              <a:chOff x="5198772" y="3614150"/>
              <a:chExt cx="11836332" cy="807010"/>
            </a:xfrm>
          </p:grpSpPr>
          <p:sp>
            <p:nvSpPr>
              <p:cNvPr id="50" name="Freeform 12"/>
              <p:cNvSpPr/>
              <p:nvPr/>
            </p:nvSpPr>
            <p:spPr bwMode="auto">
              <a:xfrm>
                <a:off x="5198772"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51" name="Freeform 12"/>
              <p:cNvSpPr/>
              <p:nvPr/>
            </p:nvSpPr>
            <p:spPr bwMode="auto">
              <a:xfrm>
                <a:off x="6677949"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sp>
            <p:nvSpPr>
              <p:cNvPr id="52" name="Freeform 12"/>
              <p:cNvSpPr/>
              <p:nvPr/>
            </p:nvSpPr>
            <p:spPr bwMode="auto">
              <a:xfrm>
                <a:off x="8157125"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53" name="Freeform 12"/>
              <p:cNvSpPr/>
              <p:nvPr/>
            </p:nvSpPr>
            <p:spPr bwMode="auto">
              <a:xfrm>
                <a:off x="9636302"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sp>
            <p:nvSpPr>
              <p:cNvPr id="54" name="Freeform 12"/>
              <p:cNvSpPr/>
              <p:nvPr/>
            </p:nvSpPr>
            <p:spPr bwMode="auto">
              <a:xfrm>
                <a:off x="11115478"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55" name="Freeform 12"/>
              <p:cNvSpPr/>
              <p:nvPr/>
            </p:nvSpPr>
            <p:spPr bwMode="auto">
              <a:xfrm>
                <a:off x="12594655"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sp>
            <p:nvSpPr>
              <p:cNvPr id="56" name="Freeform 12"/>
              <p:cNvSpPr/>
              <p:nvPr/>
            </p:nvSpPr>
            <p:spPr bwMode="auto">
              <a:xfrm>
                <a:off x="14073831"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512B21"/>
              </a:solidFill>
              <a:ln>
                <a:noFill/>
              </a:ln>
            </p:spPr>
            <p:txBody>
              <a:bodyPr vert="horz" wrap="square" lIns="91440" tIns="45720" rIns="91440" bIns="45720" numCol="1" anchor="t" anchorCtr="0" compatLnSpc="1"/>
              <a:lstStyle/>
              <a:p>
                <a:endParaRPr lang="zh-CN" altLang="en-US"/>
              </a:p>
            </p:txBody>
          </p:sp>
          <p:sp>
            <p:nvSpPr>
              <p:cNvPr id="57" name="Freeform 12"/>
              <p:cNvSpPr/>
              <p:nvPr/>
            </p:nvSpPr>
            <p:spPr bwMode="auto">
              <a:xfrm>
                <a:off x="15553008" y="3614150"/>
                <a:ext cx="1482096" cy="807010"/>
              </a:xfrm>
              <a:custGeom>
                <a:avLst/>
                <a:gdLst>
                  <a:gd name="T0" fmla="*/ 28 w 153"/>
                  <a:gd name="T1" fmla="*/ 20 h 82"/>
                  <a:gd name="T2" fmla="*/ 149 w 153"/>
                  <a:gd name="T3" fmla="*/ 12 h 82"/>
                  <a:gd name="T4" fmla="*/ 141 w 153"/>
                  <a:gd name="T5" fmla="*/ 13 h 82"/>
                  <a:gd name="T6" fmla="*/ 136 w 153"/>
                  <a:gd name="T7" fmla="*/ 28 h 82"/>
                  <a:gd name="T8" fmla="*/ 124 w 153"/>
                  <a:gd name="T9" fmla="*/ 46 h 82"/>
                  <a:gd name="T10" fmla="*/ 108 w 153"/>
                  <a:gd name="T11" fmla="*/ 54 h 82"/>
                  <a:gd name="T12" fmla="*/ 97 w 153"/>
                  <a:gd name="T13" fmla="*/ 62 h 82"/>
                  <a:gd name="T14" fmla="*/ 78 w 153"/>
                  <a:gd name="T15" fmla="*/ 71 h 82"/>
                  <a:gd name="T16" fmla="*/ 73 w 153"/>
                  <a:gd name="T17" fmla="*/ 73 h 82"/>
                  <a:gd name="T18" fmla="*/ 73 w 153"/>
                  <a:gd name="T19" fmla="*/ 73 h 82"/>
                  <a:gd name="T20" fmla="*/ 74 w 153"/>
                  <a:gd name="T21" fmla="*/ 76 h 82"/>
                  <a:gd name="T22" fmla="*/ 74 w 153"/>
                  <a:gd name="T23" fmla="*/ 76 h 82"/>
                  <a:gd name="T24" fmla="*/ 74 w 153"/>
                  <a:gd name="T25" fmla="*/ 73 h 82"/>
                  <a:gd name="T26" fmla="*/ 74 w 153"/>
                  <a:gd name="T27" fmla="*/ 73 h 82"/>
                  <a:gd name="T28" fmla="*/ 74 w 153"/>
                  <a:gd name="T29" fmla="*/ 73 h 82"/>
                  <a:gd name="T30" fmla="*/ 74 w 153"/>
                  <a:gd name="T31" fmla="*/ 73 h 82"/>
                  <a:gd name="T32" fmla="*/ 75 w 153"/>
                  <a:gd name="T33" fmla="*/ 75 h 82"/>
                  <a:gd name="T34" fmla="*/ 75 w 153"/>
                  <a:gd name="T35" fmla="*/ 75 h 82"/>
                  <a:gd name="T36" fmla="*/ 75 w 153"/>
                  <a:gd name="T37" fmla="*/ 73 h 82"/>
                  <a:gd name="T38" fmla="*/ 75 w 153"/>
                  <a:gd name="T39" fmla="*/ 73 h 82"/>
                  <a:gd name="T40" fmla="*/ 63 w 153"/>
                  <a:gd name="T41" fmla="*/ 65 h 82"/>
                  <a:gd name="T42" fmla="*/ 49 w 153"/>
                  <a:gd name="T43" fmla="*/ 59 h 82"/>
                  <a:gd name="T44" fmla="*/ 40 w 153"/>
                  <a:gd name="T45" fmla="*/ 51 h 82"/>
                  <a:gd name="T46" fmla="*/ 17 w 153"/>
                  <a:gd name="T47" fmla="*/ 28 h 82"/>
                  <a:gd name="T48" fmla="*/ 11 w 153"/>
                  <a:gd name="T49" fmla="*/ 11 h 82"/>
                  <a:gd name="T50" fmla="*/ 4 w 153"/>
                  <a:gd name="T51" fmla="*/ 12 h 82"/>
                  <a:gd name="T52" fmla="*/ 2 w 153"/>
                  <a:gd name="T53" fmla="*/ 13 h 82"/>
                  <a:gd name="T54" fmla="*/ 10 w 153"/>
                  <a:gd name="T55" fmla="*/ 34 h 82"/>
                  <a:gd name="T56" fmla="*/ 37 w 153"/>
                  <a:gd name="T57" fmla="*/ 60 h 82"/>
                  <a:gd name="T58" fmla="*/ 37 w 153"/>
                  <a:gd name="T59" fmla="*/ 60 h 82"/>
                  <a:gd name="T60" fmla="*/ 37 w 153"/>
                  <a:gd name="T61" fmla="*/ 60 h 82"/>
                  <a:gd name="T62" fmla="*/ 45 w 153"/>
                  <a:gd name="T63" fmla="*/ 67 h 82"/>
                  <a:gd name="T64" fmla="*/ 60 w 153"/>
                  <a:gd name="T65" fmla="*/ 74 h 82"/>
                  <a:gd name="T66" fmla="*/ 72 w 153"/>
                  <a:gd name="T67" fmla="*/ 81 h 82"/>
                  <a:gd name="T68" fmla="*/ 74 w 153"/>
                  <a:gd name="T69" fmla="*/ 82 h 82"/>
                  <a:gd name="T70" fmla="*/ 74 w 153"/>
                  <a:gd name="T71" fmla="*/ 82 h 82"/>
                  <a:gd name="T72" fmla="*/ 74 w 153"/>
                  <a:gd name="T73" fmla="*/ 82 h 82"/>
                  <a:gd name="T74" fmla="*/ 77 w 153"/>
                  <a:gd name="T75" fmla="*/ 82 h 82"/>
                  <a:gd name="T76" fmla="*/ 92 w 153"/>
                  <a:gd name="T77" fmla="*/ 73 h 82"/>
                  <a:gd name="T78" fmla="*/ 108 w 153"/>
                  <a:gd name="T79" fmla="*/ 67 h 82"/>
                  <a:gd name="T80" fmla="*/ 114 w 153"/>
                  <a:gd name="T81" fmla="*/ 61 h 82"/>
                  <a:gd name="T82" fmla="*/ 114 w 153"/>
                  <a:gd name="T83" fmla="*/ 61 h 82"/>
                  <a:gd name="T84" fmla="*/ 130 w 153"/>
                  <a:gd name="T85" fmla="*/ 53 h 82"/>
                  <a:gd name="T86" fmla="*/ 144 w 153"/>
                  <a:gd name="T87" fmla="*/ 32 h 82"/>
                  <a:gd name="T88" fmla="*/ 151 w 153"/>
                  <a:gd name="T89" fmla="*/ 14 h 82"/>
                  <a:gd name="T90" fmla="*/ 145 w 153"/>
                  <a:gd name="T91" fmla="*/ 3 h 82"/>
                  <a:gd name="T92" fmla="*/ 31 w 153"/>
                  <a:gd name="T93" fmla="*/ 11 h 82"/>
                  <a:gd name="T94" fmla="*/ 1 w 153"/>
                  <a:gd name="T95"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82">
                    <a:moveTo>
                      <a:pt x="6" y="7"/>
                    </a:moveTo>
                    <a:cubicBezTo>
                      <a:pt x="4" y="12"/>
                      <a:pt x="4" y="12"/>
                      <a:pt x="4" y="12"/>
                    </a:cubicBezTo>
                    <a:cubicBezTo>
                      <a:pt x="14" y="16"/>
                      <a:pt x="20" y="18"/>
                      <a:pt x="28" y="20"/>
                    </a:cubicBezTo>
                    <a:cubicBezTo>
                      <a:pt x="45" y="24"/>
                      <a:pt x="60" y="26"/>
                      <a:pt x="75" y="26"/>
                    </a:cubicBezTo>
                    <a:cubicBezTo>
                      <a:pt x="88" y="26"/>
                      <a:pt x="100" y="25"/>
                      <a:pt x="113" y="22"/>
                    </a:cubicBezTo>
                    <a:cubicBezTo>
                      <a:pt x="125" y="19"/>
                      <a:pt x="136" y="17"/>
                      <a:pt x="149" y="12"/>
                    </a:cubicBezTo>
                    <a:cubicBezTo>
                      <a:pt x="147" y="8"/>
                      <a:pt x="147" y="8"/>
                      <a:pt x="147" y="8"/>
                    </a:cubicBezTo>
                    <a:cubicBezTo>
                      <a:pt x="142" y="7"/>
                      <a:pt x="142" y="7"/>
                      <a:pt x="142" y="7"/>
                    </a:cubicBezTo>
                    <a:cubicBezTo>
                      <a:pt x="142" y="10"/>
                      <a:pt x="142" y="12"/>
                      <a:pt x="141" y="13"/>
                    </a:cubicBezTo>
                    <a:cubicBezTo>
                      <a:pt x="141" y="14"/>
                      <a:pt x="141" y="14"/>
                      <a:pt x="141" y="15"/>
                    </a:cubicBezTo>
                    <a:cubicBezTo>
                      <a:pt x="141" y="15"/>
                      <a:pt x="141" y="15"/>
                      <a:pt x="141" y="16"/>
                    </a:cubicBezTo>
                    <a:cubicBezTo>
                      <a:pt x="140" y="20"/>
                      <a:pt x="138" y="24"/>
                      <a:pt x="136" y="28"/>
                    </a:cubicBezTo>
                    <a:cubicBezTo>
                      <a:pt x="135" y="29"/>
                      <a:pt x="134" y="30"/>
                      <a:pt x="133" y="32"/>
                    </a:cubicBezTo>
                    <a:cubicBezTo>
                      <a:pt x="132" y="34"/>
                      <a:pt x="131" y="35"/>
                      <a:pt x="130" y="38"/>
                    </a:cubicBezTo>
                    <a:cubicBezTo>
                      <a:pt x="128" y="41"/>
                      <a:pt x="126" y="44"/>
                      <a:pt x="124" y="46"/>
                    </a:cubicBezTo>
                    <a:cubicBezTo>
                      <a:pt x="121" y="48"/>
                      <a:pt x="118" y="50"/>
                      <a:pt x="113" y="51"/>
                    </a:cubicBezTo>
                    <a:cubicBezTo>
                      <a:pt x="112" y="52"/>
                      <a:pt x="111" y="52"/>
                      <a:pt x="110" y="53"/>
                    </a:cubicBezTo>
                    <a:cubicBezTo>
                      <a:pt x="109" y="53"/>
                      <a:pt x="108" y="54"/>
                      <a:pt x="108" y="54"/>
                    </a:cubicBezTo>
                    <a:cubicBezTo>
                      <a:pt x="107" y="55"/>
                      <a:pt x="107" y="55"/>
                      <a:pt x="107" y="56"/>
                    </a:cubicBezTo>
                    <a:cubicBezTo>
                      <a:pt x="106" y="58"/>
                      <a:pt x="105" y="59"/>
                      <a:pt x="103" y="60"/>
                    </a:cubicBezTo>
                    <a:cubicBezTo>
                      <a:pt x="101" y="60"/>
                      <a:pt x="99" y="61"/>
                      <a:pt x="97" y="62"/>
                    </a:cubicBezTo>
                    <a:cubicBezTo>
                      <a:pt x="96" y="62"/>
                      <a:pt x="94" y="63"/>
                      <a:pt x="93" y="63"/>
                    </a:cubicBezTo>
                    <a:cubicBezTo>
                      <a:pt x="91" y="64"/>
                      <a:pt x="89" y="65"/>
                      <a:pt x="87" y="66"/>
                    </a:cubicBezTo>
                    <a:cubicBezTo>
                      <a:pt x="84" y="68"/>
                      <a:pt x="80" y="69"/>
                      <a:pt x="78" y="71"/>
                    </a:cubicBezTo>
                    <a:cubicBezTo>
                      <a:pt x="76" y="72"/>
                      <a:pt x="75" y="72"/>
                      <a:pt x="74" y="73"/>
                    </a:cubicBezTo>
                    <a:cubicBezTo>
                      <a:pt x="74" y="73"/>
                      <a:pt x="74" y="73"/>
                      <a:pt x="73" y="73"/>
                    </a:cubicBezTo>
                    <a:cubicBezTo>
                      <a:pt x="73" y="73"/>
                      <a:pt x="73" y="73"/>
                      <a:pt x="73" y="73"/>
                    </a:cubicBezTo>
                    <a:cubicBezTo>
                      <a:pt x="74" y="74"/>
                      <a:pt x="74" y="74"/>
                      <a:pt x="74" y="74"/>
                    </a:cubicBezTo>
                    <a:cubicBezTo>
                      <a:pt x="74" y="73"/>
                      <a:pt x="74" y="73"/>
                      <a:pt x="74" y="73"/>
                    </a:cubicBezTo>
                    <a:cubicBezTo>
                      <a:pt x="73" y="73"/>
                      <a:pt x="73" y="73"/>
                      <a:pt x="73" y="73"/>
                    </a:cubicBezTo>
                    <a:cubicBezTo>
                      <a:pt x="74" y="74"/>
                      <a:pt x="74" y="74"/>
                      <a:pt x="74" y="74"/>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6"/>
                      <a:pt x="74" y="76"/>
                      <a:pt x="74" y="76"/>
                    </a:cubicBezTo>
                    <a:cubicBezTo>
                      <a:pt x="74" y="73"/>
                      <a:pt x="74" y="73"/>
                      <a:pt x="74" y="73"/>
                    </a:cubicBezTo>
                    <a:cubicBezTo>
                      <a:pt x="74" y="73"/>
                      <a:pt x="74" y="73"/>
                      <a:pt x="74" y="73"/>
                    </a:cubicBezTo>
                    <a:cubicBezTo>
                      <a:pt x="74" y="76"/>
                      <a:pt x="74" y="76"/>
                      <a:pt x="74" y="76"/>
                    </a:cubicBezTo>
                    <a:cubicBezTo>
                      <a:pt x="74" y="73"/>
                      <a:pt x="74" y="73"/>
                      <a:pt x="74" y="73"/>
                    </a:cubicBezTo>
                    <a:cubicBezTo>
                      <a:pt x="74" y="73"/>
                      <a:pt x="74" y="73"/>
                      <a:pt x="74" y="73"/>
                    </a:cubicBezTo>
                    <a:cubicBezTo>
                      <a:pt x="74" y="77"/>
                      <a:pt x="74" y="77"/>
                      <a:pt x="74" y="77"/>
                    </a:cubicBezTo>
                    <a:cubicBezTo>
                      <a:pt x="74" y="73"/>
                      <a:pt x="74" y="73"/>
                      <a:pt x="74" y="73"/>
                    </a:cubicBezTo>
                    <a:cubicBezTo>
                      <a:pt x="74" y="76"/>
                      <a:pt x="74" y="76"/>
                      <a:pt x="74" y="76"/>
                    </a:cubicBezTo>
                    <a:cubicBezTo>
                      <a:pt x="75" y="73"/>
                      <a:pt x="75" y="73"/>
                      <a:pt x="75" y="73"/>
                    </a:cubicBezTo>
                    <a:cubicBezTo>
                      <a:pt x="75" y="73"/>
                      <a:pt x="75" y="73"/>
                      <a:pt x="74" y="73"/>
                    </a:cubicBezTo>
                    <a:cubicBezTo>
                      <a:pt x="74" y="76"/>
                      <a:pt x="74" y="76"/>
                      <a:pt x="74" y="76"/>
                    </a:cubicBezTo>
                    <a:cubicBezTo>
                      <a:pt x="75" y="73"/>
                      <a:pt x="75" y="73"/>
                      <a:pt x="75" y="73"/>
                    </a:cubicBezTo>
                    <a:cubicBezTo>
                      <a:pt x="75" y="75"/>
                      <a:pt x="75" y="75"/>
                      <a:pt x="75" y="75"/>
                    </a:cubicBezTo>
                    <a:cubicBezTo>
                      <a:pt x="75" y="73"/>
                      <a:pt x="75" y="73"/>
                      <a:pt x="75" y="73"/>
                    </a:cubicBezTo>
                    <a:cubicBezTo>
                      <a:pt x="75" y="73"/>
                      <a:pt x="75" y="73"/>
                      <a:pt x="75" y="73"/>
                    </a:cubicBezTo>
                    <a:cubicBezTo>
                      <a:pt x="75" y="75"/>
                      <a:pt x="75" y="75"/>
                      <a:pt x="75" y="75"/>
                    </a:cubicBezTo>
                    <a:cubicBezTo>
                      <a:pt x="75" y="73"/>
                      <a:pt x="75" y="73"/>
                      <a:pt x="75" y="73"/>
                    </a:cubicBezTo>
                    <a:cubicBezTo>
                      <a:pt x="75" y="74"/>
                      <a:pt x="75" y="74"/>
                      <a:pt x="75" y="74"/>
                    </a:cubicBezTo>
                    <a:cubicBezTo>
                      <a:pt x="75" y="73"/>
                      <a:pt x="75" y="73"/>
                      <a:pt x="75" y="73"/>
                    </a:cubicBezTo>
                    <a:cubicBezTo>
                      <a:pt x="75" y="73"/>
                      <a:pt x="75" y="73"/>
                      <a:pt x="75" y="73"/>
                    </a:cubicBezTo>
                    <a:cubicBezTo>
                      <a:pt x="75" y="74"/>
                      <a:pt x="75" y="74"/>
                      <a:pt x="75" y="74"/>
                    </a:cubicBezTo>
                    <a:cubicBezTo>
                      <a:pt x="75" y="73"/>
                      <a:pt x="75" y="73"/>
                      <a:pt x="75" y="73"/>
                    </a:cubicBezTo>
                    <a:cubicBezTo>
                      <a:pt x="75" y="73"/>
                      <a:pt x="75" y="73"/>
                      <a:pt x="74" y="73"/>
                    </a:cubicBezTo>
                    <a:cubicBezTo>
                      <a:pt x="74" y="72"/>
                      <a:pt x="72" y="71"/>
                      <a:pt x="71" y="70"/>
                    </a:cubicBezTo>
                    <a:cubicBezTo>
                      <a:pt x="69" y="69"/>
                      <a:pt x="66" y="67"/>
                      <a:pt x="63" y="65"/>
                    </a:cubicBezTo>
                    <a:cubicBezTo>
                      <a:pt x="62" y="65"/>
                      <a:pt x="60" y="64"/>
                      <a:pt x="59" y="63"/>
                    </a:cubicBezTo>
                    <a:cubicBezTo>
                      <a:pt x="58" y="63"/>
                      <a:pt x="56" y="62"/>
                      <a:pt x="55" y="62"/>
                    </a:cubicBezTo>
                    <a:cubicBezTo>
                      <a:pt x="53" y="61"/>
                      <a:pt x="51" y="60"/>
                      <a:pt x="49" y="59"/>
                    </a:cubicBezTo>
                    <a:cubicBezTo>
                      <a:pt x="48" y="59"/>
                      <a:pt x="47" y="58"/>
                      <a:pt x="46" y="56"/>
                    </a:cubicBezTo>
                    <a:cubicBezTo>
                      <a:pt x="45" y="55"/>
                      <a:pt x="45" y="54"/>
                      <a:pt x="44" y="53"/>
                    </a:cubicBezTo>
                    <a:cubicBezTo>
                      <a:pt x="43" y="53"/>
                      <a:pt x="41" y="52"/>
                      <a:pt x="40" y="51"/>
                    </a:cubicBezTo>
                    <a:cubicBezTo>
                      <a:pt x="35" y="50"/>
                      <a:pt x="31" y="48"/>
                      <a:pt x="29" y="46"/>
                    </a:cubicBezTo>
                    <a:cubicBezTo>
                      <a:pt x="26" y="44"/>
                      <a:pt x="24" y="41"/>
                      <a:pt x="23" y="37"/>
                    </a:cubicBezTo>
                    <a:cubicBezTo>
                      <a:pt x="21" y="33"/>
                      <a:pt x="19" y="30"/>
                      <a:pt x="17" y="28"/>
                    </a:cubicBezTo>
                    <a:cubicBezTo>
                      <a:pt x="15" y="26"/>
                      <a:pt x="14" y="24"/>
                      <a:pt x="13" y="22"/>
                    </a:cubicBezTo>
                    <a:cubicBezTo>
                      <a:pt x="12" y="20"/>
                      <a:pt x="12" y="19"/>
                      <a:pt x="12" y="16"/>
                    </a:cubicBezTo>
                    <a:cubicBezTo>
                      <a:pt x="12" y="15"/>
                      <a:pt x="11" y="13"/>
                      <a:pt x="11" y="11"/>
                    </a:cubicBezTo>
                    <a:cubicBezTo>
                      <a:pt x="11" y="9"/>
                      <a:pt x="10" y="8"/>
                      <a:pt x="10" y="7"/>
                    </a:cubicBezTo>
                    <a:cubicBezTo>
                      <a:pt x="6" y="7"/>
                      <a:pt x="6" y="7"/>
                      <a:pt x="6" y="7"/>
                    </a:cubicBezTo>
                    <a:cubicBezTo>
                      <a:pt x="4" y="12"/>
                      <a:pt x="4" y="12"/>
                      <a:pt x="4" y="12"/>
                    </a:cubicBezTo>
                    <a:cubicBezTo>
                      <a:pt x="6" y="7"/>
                      <a:pt x="6" y="7"/>
                      <a:pt x="6" y="7"/>
                    </a:cubicBezTo>
                    <a:cubicBezTo>
                      <a:pt x="1" y="8"/>
                      <a:pt x="1" y="8"/>
                      <a:pt x="1" y="8"/>
                    </a:cubicBezTo>
                    <a:cubicBezTo>
                      <a:pt x="1" y="10"/>
                      <a:pt x="2" y="11"/>
                      <a:pt x="2" y="13"/>
                    </a:cubicBezTo>
                    <a:cubicBezTo>
                      <a:pt x="2" y="14"/>
                      <a:pt x="3" y="16"/>
                      <a:pt x="3" y="17"/>
                    </a:cubicBezTo>
                    <a:cubicBezTo>
                      <a:pt x="3" y="20"/>
                      <a:pt x="3" y="23"/>
                      <a:pt x="5" y="26"/>
                    </a:cubicBezTo>
                    <a:cubicBezTo>
                      <a:pt x="6" y="29"/>
                      <a:pt x="8" y="31"/>
                      <a:pt x="10" y="34"/>
                    </a:cubicBezTo>
                    <a:cubicBezTo>
                      <a:pt x="12" y="36"/>
                      <a:pt x="13" y="38"/>
                      <a:pt x="14" y="40"/>
                    </a:cubicBezTo>
                    <a:cubicBezTo>
                      <a:pt x="16" y="45"/>
                      <a:pt x="19" y="49"/>
                      <a:pt x="22" y="53"/>
                    </a:cubicBezTo>
                    <a:cubicBezTo>
                      <a:pt x="26" y="56"/>
                      <a:pt x="31" y="59"/>
                      <a:pt x="37" y="60"/>
                    </a:cubicBezTo>
                    <a:cubicBezTo>
                      <a:pt x="38" y="60"/>
                      <a:pt x="38" y="60"/>
                      <a:pt x="38" y="60"/>
                    </a:cubicBezTo>
                    <a:cubicBezTo>
                      <a:pt x="37" y="60"/>
                      <a:pt x="37" y="60"/>
                      <a:pt x="37" y="60"/>
                    </a:cubicBezTo>
                    <a:cubicBezTo>
                      <a:pt x="37" y="60"/>
                      <a:pt x="37" y="60"/>
                      <a:pt x="37" y="60"/>
                    </a:cubicBezTo>
                    <a:cubicBezTo>
                      <a:pt x="38" y="60"/>
                      <a:pt x="38" y="60"/>
                      <a:pt x="38" y="60"/>
                    </a:cubicBezTo>
                    <a:cubicBezTo>
                      <a:pt x="37" y="60"/>
                      <a:pt x="37" y="60"/>
                      <a:pt x="37" y="60"/>
                    </a:cubicBezTo>
                    <a:cubicBezTo>
                      <a:pt x="37" y="60"/>
                      <a:pt x="37" y="60"/>
                      <a:pt x="37" y="60"/>
                    </a:cubicBezTo>
                    <a:cubicBezTo>
                      <a:pt x="37" y="60"/>
                      <a:pt x="38" y="60"/>
                      <a:pt x="38" y="61"/>
                    </a:cubicBezTo>
                    <a:cubicBezTo>
                      <a:pt x="38" y="61"/>
                      <a:pt x="38" y="61"/>
                      <a:pt x="38" y="61"/>
                    </a:cubicBezTo>
                    <a:cubicBezTo>
                      <a:pt x="40" y="64"/>
                      <a:pt x="42" y="66"/>
                      <a:pt x="45" y="67"/>
                    </a:cubicBezTo>
                    <a:cubicBezTo>
                      <a:pt x="47" y="69"/>
                      <a:pt x="50" y="70"/>
                      <a:pt x="52" y="71"/>
                    </a:cubicBezTo>
                    <a:cubicBezTo>
                      <a:pt x="53" y="71"/>
                      <a:pt x="54" y="71"/>
                      <a:pt x="55" y="71"/>
                    </a:cubicBezTo>
                    <a:cubicBezTo>
                      <a:pt x="56" y="72"/>
                      <a:pt x="58" y="73"/>
                      <a:pt x="60" y="74"/>
                    </a:cubicBezTo>
                    <a:cubicBezTo>
                      <a:pt x="62" y="76"/>
                      <a:pt x="65" y="77"/>
                      <a:pt x="67" y="79"/>
                    </a:cubicBezTo>
                    <a:cubicBezTo>
                      <a:pt x="68" y="80"/>
                      <a:pt x="69" y="80"/>
                      <a:pt x="70" y="81"/>
                    </a:cubicBezTo>
                    <a:cubicBezTo>
                      <a:pt x="71" y="81"/>
                      <a:pt x="71" y="81"/>
                      <a:pt x="72" y="81"/>
                    </a:cubicBezTo>
                    <a:cubicBezTo>
                      <a:pt x="72" y="82"/>
                      <a:pt x="72" y="82"/>
                      <a:pt x="73" y="82"/>
                    </a:cubicBezTo>
                    <a:cubicBezTo>
                      <a:pt x="73" y="82"/>
                      <a:pt x="73" y="82"/>
                      <a:pt x="74" y="82"/>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4" y="79"/>
                      <a:pt x="74" y="79"/>
                      <a:pt x="74" y="79"/>
                    </a:cubicBezTo>
                    <a:cubicBezTo>
                      <a:pt x="74" y="82"/>
                      <a:pt x="74" y="82"/>
                      <a:pt x="74" y="82"/>
                    </a:cubicBezTo>
                    <a:cubicBezTo>
                      <a:pt x="74" y="82"/>
                      <a:pt x="74" y="82"/>
                      <a:pt x="74" y="82"/>
                    </a:cubicBezTo>
                    <a:cubicBezTo>
                      <a:pt x="75" y="82"/>
                      <a:pt x="75" y="82"/>
                      <a:pt x="75" y="82"/>
                    </a:cubicBezTo>
                    <a:cubicBezTo>
                      <a:pt x="76" y="82"/>
                      <a:pt x="76" y="82"/>
                      <a:pt x="77" y="82"/>
                    </a:cubicBezTo>
                    <a:cubicBezTo>
                      <a:pt x="77" y="81"/>
                      <a:pt x="78" y="81"/>
                      <a:pt x="79" y="80"/>
                    </a:cubicBezTo>
                    <a:cubicBezTo>
                      <a:pt x="80" y="80"/>
                      <a:pt x="82" y="79"/>
                      <a:pt x="84" y="78"/>
                    </a:cubicBezTo>
                    <a:cubicBezTo>
                      <a:pt x="87" y="76"/>
                      <a:pt x="90" y="75"/>
                      <a:pt x="92" y="73"/>
                    </a:cubicBezTo>
                    <a:cubicBezTo>
                      <a:pt x="94" y="73"/>
                      <a:pt x="95" y="72"/>
                      <a:pt x="96" y="72"/>
                    </a:cubicBezTo>
                    <a:cubicBezTo>
                      <a:pt x="97" y="71"/>
                      <a:pt x="98" y="71"/>
                      <a:pt x="99" y="71"/>
                    </a:cubicBezTo>
                    <a:cubicBezTo>
                      <a:pt x="102" y="70"/>
                      <a:pt x="105" y="69"/>
                      <a:pt x="108" y="67"/>
                    </a:cubicBezTo>
                    <a:cubicBezTo>
                      <a:pt x="110" y="66"/>
                      <a:pt x="113" y="64"/>
                      <a:pt x="114" y="61"/>
                    </a:cubicBezTo>
                    <a:cubicBezTo>
                      <a:pt x="114" y="60"/>
                      <a:pt x="114" y="60"/>
                      <a:pt x="114" y="60"/>
                    </a:cubicBezTo>
                    <a:cubicBezTo>
                      <a:pt x="114" y="61"/>
                      <a:pt x="114" y="61"/>
                      <a:pt x="114" y="61"/>
                    </a:cubicBezTo>
                    <a:cubicBezTo>
                      <a:pt x="114" y="61"/>
                      <a:pt x="114" y="61"/>
                      <a:pt x="114" y="61"/>
                    </a:cubicBezTo>
                    <a:cubicBezTo>
                      <a:pt x="114" y="60"/>
                      <a:pt x="114" y="60"/>
                      <a:pt x="114" y="60"/>
                    </a:cubicBezTo>
                    <a:cubicBezTo>
                      <a:pt x="114" y="61"/>
                      <a:pt x="114" y="61"/>
                      <a:pt x="114" y="61"/>
                    </a:cubicBezTo>
                    <a:cubicBezTo>
                      <a:pt x="114" y="61"/>
                      <a:pt x="115" y="61"/>
                      <a:pt x="115" y="60"/>
                    </a:cubicBezTo>
                    <a:cubicBezTo>
                      <a:pt x="115" y="60"/>
                      <a:pt x="115" y="60"/>
                      <a:pt x="116" y="60"/>
                    </a:cubicBezTo>
                    <a:cubicBezTo>
                      <a:pt x="121" y="59"/>
                      <a:pt x="126" y="56"/>
                      <a:pt x="130" y="53"/>
                    </a:cubicBezTo>
                    <a:cubicBezTo>
                      <a:pt x="134" y="50"/>
                      <a:pt x="136" y="46"/>
                      <a:pt x="138" y="41"/>
                    </a:cubicBezTo>
                    <a:cubicBezTo>
                      <a:pt x="139" y="40"/>
                      <a:pt x="139" y="39"/>
                      <a:pt x="140" y="37"/>
                    </a:cubicBezTo>
                    <a:cubicBezTo>
                      <a:pt x="142" y="36"/>
                      <a:pt x="143" y="34"/>
                      <a:pt x="144" y="32"/>
                    </a:cubicBezTo>
                    <a:cubicBezTo>
                      <a:pt x="146" y="28"/>
                      <a:pt x="148" y="23"/>
                      <a:pt x="149" y="19"/>
                    </a:cubicBezTo>
                    <a:cubicBezTo>
                      <a:pt x="150" y="18"/>
                      <a:pt x="150" y="17"/>
                      <a:pt x="150" y="17"/>
                    </a:cubicBezTo>
                    <a:cubicBezTo>
                      <a:pt x="150" y="16"/>
                      <a:pt x="150" y="15"/>
                      <a:pt x="151" y="14"/>
                    </a:cubicBezTo>
                    <a:cubicBezTo>
                      <a:pt x="151" y="13"/>
                      <a:pt x="151" y="11"/>
                      <a:pt x="151" y="8"/>
                    </a:cubicBezTo>
                    <a:cubicBezTo>
                      <a:pt x="153" y="1"/>
                      <a:pt x="153" y="1"/>
                      <a:pt x="153" y="1"/>
                    </a:cubicBezTo>
                    <a:cubicBezTo>
                      <a:pt x="145" y="3"/>
                      <a:pt x="145" y="3"/>
                      <a:pt x="145" y="3"/>
                    </a:cubicBezTo>
                    <a:cubicBezTo>
                      <a:pt x="134" y="8"/>
                      <a:pt x="123" y="10"/>
                      <a:pt x="111" y="13"/>
                    </a:cubicBezTo>
                    <a:cubicBezTo>
                      <a:pt x="99" y="16"/>
                      <a:pt x="87" y="17"/>
                      <a:pt x="75" y="17"/>
                    </a:cubicBezTo>
                    <a:cubicBezTo>
                      <a:pt x="61" y="17"/>
                      <a:pt x="47" y="15"/>
                      <a:pt x="31" y="11"/>
                    </a:cubicBezTo>
                    <a:cubicBezTo>
                      <a:pt x="23" y="9"/>
                      <a:pt x="17" y="7"/>
                      <a:pt x="8" y="3"/>
                    </a:cubicBezTo>
                    <a:cubicBezTo>
                      <a:pt x="0" y="0"/>
                      <a:pt x="0" y="0"/>
                      <a:pt x="0" y="0"/>
                    </a:cubicBezTo>
                    <a:cubicBezTo>
                      <a:pt x="1" y="8"/>
                      <a:pt x="1" y="8"/>
                      <a:pt x="1" y="8"/>
                    </a:cubicBezTo>
                    <a:lnTo>
                      <a:pt x="6" y="7"/>
                    </a:lnTo>
                    <a:close/>
                  </a:path>
                </a:pathLst>
              </a:custGeom>
              <a:solidFill>
                <a:srgbClr val="468080"/>
              </a:solidFill>
              <a:ln>
                <a:noFill/>
              </a:ln>
            </p:spPr>
            <p:txBody>
              <a:bodyPr vert="horz" wrap="square" lIns="91440" tIns="45720" rIns="91440" bIns="45720" numCol="1" anchor="t" anchorCtr="0" compatLnSpc="1"/>
              <a:lstStyle/>
              <a:p>
                <a:endParaRPr lang="zh-CN" altLang="en-US"/>
              </a:p>
            </p:txBody>
          </p:sp>
        </p:grpSp>
      </p:gr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Adobe 楷体 Std R"/>
          <a:ea typeface="Adobe 楷体 Std R"/>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dobe 楷体 Std R"/>
          <a:ea typeface="Adobe 楷体 Std R"/>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dobe 楷体 Std R"/>
          <a:ea typeface="Adobe 楷体 Std R"/>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dobe 楷体 Std R"/>
          <a:ea typeface="Adobe 楷体 Std R"/>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obe 楷体 Std R"/>
          <a:ea typeface="Adobe 楷体 Std R"/>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obe 楷体 Std R"/>
          <a:ea typeface="Adobe 楷体 Std R"/>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9.xml"/><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0.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0.xml"/><Relationship Id="rId3" Type="http://schemas.openxmlformats.org/officeDocument/2006/relationships/image" Target="../media/image11.png"/><Relationship Id="rId2" Type="http://schemas.microsoft.com/office/2007/relationships/hdphoto" Target="../media/image5.wdp"/><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0.xml"/><Relationship Id="rId2" Type="http://schemas.openxmlformats.org/officeDocument/2006/relationships/image" Target="../media/image30.png"/><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0.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0.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image" Target="../media/image39.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hdphoto" Target="../media/image5.wdp"/><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image" Target="../media/image48.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0.xml"/><Relationship Id="rId3" Type="http://schemas.openxmlformats.org/officeDocument/2006/relationships/image" Target="../media/image11.png"/><Relationship Id="rId2" Type="http://schemas.microsoft.com/office/2007/relationships/hdphoto" Target="../media/image5.wdp"/><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hdphoto" Target="../media/image5.wdp"/><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0.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52.png"/><Relationship Id="rId1"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image" Target="../media/image48.png"/></Relationships>
</file>

<file path=ppt/slides/_rels/slide43.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53.png"/><Relationship Id="rId2" Type="http://schemas.microsoft.com/office/2007/relationships/hdphoto" Target="../media/image2.wdp"/><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0.xml"/><Relationship Id="rId3" Type="http://schemas.openxmlformats.org/officeDocument/2006/relationships/image" Target="../media/image11.png"/><Relationship Id="rId2" Type="http://schemas.microsoft.com/office/2007/relationships/hdphoto" Target="../media/image5.wdp"/><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t="13416" b="50250"/>
          <a:stretch>
            <a:fillRect/>
          </a:stretch>
        </p:blipFill>
        <p:spPr>
          <a:xfrm flipH="1">
            <a:off x="-179582" y="4165600"/>
            <a:ext cx="12551164" cy="2692400"/>
          </a:xfrm>
          <a:prstGeom prst="rect">
            <a:avLst/>
          </a:prstGeom>
        </p:spPr>
      </p:pic>
      <p:sp>
        <p:nvSpPr>
          <p:cNvPr id="5" name="圆角矩形 4"/>
          <p:cNvSpPr/>
          <p:nvPr/>
        </p:nvSpPr>
        <p:spPr>
          <a:xfrm>
            <a:off x="3902736" y="4486836"/>
            <a:ext cx="4343400" cy="522935"/>
          </a:xfrm>
          <a:prstGeom prst="roundRect">
            <a:avLst>
              <a:gd name="adj" fmla="val 50000"/>
            </a:avLst>
          </a:prstGeom>
          <a:solidFill>
            <a:srgbClr val="3C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17595" t="5333" r="21938" b="65333"/>
          <a:stretch>
            <a:fillRect/>
          </a:stretch>
        </p:blipFill>
        <p:spPr>
          <a:xfrm flipH="1">
            <a:off x="1606100" y="1397521"/>
            <a:ext cx="1615313" cy="957580"/>
          </a:xfrm>
          <a:prstGeom prst="rect">
            <a:avLst/>
          </a:prstGeom>
        </p:spPr>
      </p:pic>
      <p:sp>
        <p:nvSpPr>
          <p:cNvPr id="7" name="矩形 6"/>
          <p:cNvSpPr/>
          <p:nvPr/>
        </p:nvSpPr>
        <p:spPr>
          <a:xfrm>
            <a:off x="2725646" y="3776577"/>
            <a:ext cx="6697580" cy="337185"/>
          </a:xfrm>
          <a:prstGeom prst="rect">
            <a:avLst/>
          </a:prstGeom>
        </p:spPr>
        <p:txBody>
          <a:bodyPr wrap="square">
            <a:spAutoFit/>
          </a:bodyPr>
          <a:p>
            <a:pPr algn="dist"/>
            <a:r>
              <a:rPr lang="zh-CN" sz="1600" dirty="0" smtClean="0">
                <a:latin typeface="Adobe 楷体 Std R" panose="02020400000000000000" pitchFamily="18" charset="-122"/>
                <a:ea typeface="Adobe 楷体 Std R" panose="02020400000000000000" pitchFamily="18" charset="-122"/>
              </a:rPr>
              <a:t>美术鉴赏</a:t>
            </a:r>
            <a:r>
              <a:rPr lang="en-US" altLang="zh-CN" sz="1600" dirty="0" smtClean="0">
                <a:latin typeface="Adobe 楷体 Std R" panose="02020400000000000000" pitchFamily="18" charset="-122"/>
                <a:ea typeface="Adobe 楷体 Std R" panose="02020400000000000000" pitchFamily="18" charset="-122"/>
              </a:rPr>
              <a:t>|</a:t>
            </a:r>
            <a:r>
              <a:rPr lang="zh-CN" altLang="en-US" sz="1600" dirty="0" smtClean="0">
                <a:latin typeface="Adobe 楷体 Std R" panose="02020400000000000000" pitchFamily="18" charset="-122"/>
                <a:ea typeface="Adobe 楷体 Std R" panose="02020400000000000000" pitchFamily="18" charset="-122"/>
              </a:rPr>
              <a:t>第三单元</a:t>
            </a:r>
            <a:r>
              <a:rPr lang="en-US" altLang="zh-CN" sz="1600" dirty="0" smtClean="0">
                <a:latin typeface="Adobe 楷体 Std R" panose="02020400000000000000" pitchFamily="18" charset="-122"/>
                <a:ea typeface="Adobe 楷体 Std R" panose="02020400000000000000" pitchFamily="18" charset="-122"/>
              </a:rPr>
              <a:t> </a:t>
            </a:r>
            <a:r>
              <a:rPr lang="zh-CN" altLang="en-US" sz="1600" dirty="0" smtClean="0">
                <a:latin typeface="Adobe 楷体 Std R" panose="02020400000000000000" pitchFamily="18" charset="-122"/>
                <a:ea typeface="Adobe 楷体 Std R" panose="02020400000000000000" pitchFamily="18" charset="-122"/>
              </a:rPr>
              <a:t>美术的世界</a:t>
            </a:r>
            <a:endParaRPr lang="zh-CN" altLang="en-US" sz="1600" dirty="0" smtClean="0">
              <a:latin typeface="Adobe 楷体 Std R" panose="02020400000000000000" pitchFamily="18" charset="-122"/>
              <a:ea typeface="Adobe 楷体 Std R" panose="02020400000000000000" pitchFamily="18" charset="-122"/>
            </a:endParaRPr>
          </a:p>
        </p:txBody>
      </p:sp>
      <p:sp>
        <p:nvSpPr>
          <p:cNvPr id="8" name="矩形 7"/>
          <p:cNvSpPr/>
          <p:nvPr/>
        </p:nvSpPr>
        <p:spPr>
          <a:xfrm>
            <a:off x="4144121" y="4589547"/>
            <a:ext cx="3833736" cy="306705"/>
          </a:xfrm>
          <a:prstGeom prst="rect">
            <a:avLst/>
          </a:prstGeom>
        </p:spPr>
        <p:txBody>
          <a:bodyPr wrap="square">
            <a:spAutoFit/>
          </a:bodyPr>
          <a:p>
            <a:pPr algn="dist"/>
            <a:r>
              <a:rPr lang="zh-CN" altLang="en-US" sz="1400" dirty="0">
                <a:solidFill>
                  <a:schemeClr val="bg1"/>
                </a:solidFill>
                <a:latin typeface="Adobe 楷体 Std R" panose="02020400000000000000" pitchFamily="18" charset="-122"/>
                <a:ea typeface="Adobe 楷体 Std R" panose="02020400000000000000" pitchFamily="18" charset="-122"/>
              </a:rPr>
              <a:t>演讲人：</a:t>
            </a:r>
            <a:r>
              <a:rPr lang="en-US" sz="1400" dirty="0">
                <a:solidFill>
                  <a:schemeClr val="bg1"/>
                </a:solidFill>
                <a:latin typeface="Adobe 楷体 Std R" panose="02020400000000000000" pitchFamily="18" charset="-122"/>
                <a:ea typeface="Adobe 楷体 Std R" panose="02020400000000000000" pitchFamily="18" charset="-122"/>
              </a:rPr>
              <a:t>XXX</a:t>
            </a:r>
            <a:r>
              <a:rPr lang="en-US" altLang="zh-CN" sz="1400" dirty="0">
                <a:solidFill>
                  <a:schemeClr val="bg1"/>
                </a:solidFill>
                <a:latin typeface="Adobe 楷体 Std R" panose="02020400000000000000" pitchFamily="18" charset="-122"/>
                <a:ea typeface="Adobe 楷体 Std R" panose="02020400000000000000" pitchFamily="18" charset="-122"/>
              </a:rPr>
              <a:t>  </a:t>
            </a:r>
            <a:r>
              <a:rPr lang="zh-CN" altLang="en-US" sz="1400" dirty="0">
                <a:solidFill>
                  <a:schemeClr val="bg1"/>
                </a:solidFill>
                <a:latin typeface="Adobe 楷体 Std R" panose="02020400000000000000" pitchFamily="18" charset="-122"/>
                <a:ea typeface="Adobe 楷体 Std R" panose="02020400000000000000" pitchFamily="18" charset="-122"/>
              </a:rPr>
              <a:t>时间：</a:t>
            </a:r>
            <a:r>
              <a:rPr lang="en-US" altLang="zh-CN" sz="1400" dirty="0">
                <a:solidFill>
                  <a:schemeClr val="bg1"/>
                </a:solidFill>
                <a:latin typeface="Adobe 楷体 Std R" panose="02020400000000000000" pitchFamily="18" charset="-122"/>
                <a:ea typeface="Adobe 楷体 Std R" panose="02020400000000000000" pitchFamily="18" charset="-122"/>
              </a:rPr>
              <a:t>20XX</a:t>
            </a:r>
            <a:r>
              <a:rPr lang="zh-CN" altLang="en-US" sz="1400" dirty="0">
                <a:solidFill>
                  <a:schemeClr val="bg1"/>
                </a:solidFill>
                <a:latin typeface="Adobe 楷体 Std R" panose="02020400000000000000" pitchFamily="18" charset="-122"/>
                <a:ea typeface="Adobe 楷体 Std R" panose="02020400000000000000" pitchFamily="18" charset="-122"/>
              </a:rPr>
              <a:t>年</a:t>
            </a:r>
            <a:r>
              <a:rPr lang="en-US" altLang="zh-CN" sz="1400" dirty="0">
                <a:solidFill>
                  <a:schemeClr val="bg1"/>
                </a:solidFill>
                <a:latin typeface="Adobe 楷体 Std R" panose="02020400000000000000" pitchFamily="18" charset="-122"/>
                <a:ea typeface="Adobe 楷体 Std R" panose="02020400000000000000" pitchFamily="18" charset="-122"/>
              </a:rPr>
              <a:t>XX</a:t>
            </a:r>
            <a:r>
              <a:rPr lang="zh-CN" altLang="en-US" sz="1400" dirty="0">
                <a:solidFill>
                  <a:schemeClr val="bg1"/>
                </a:solidFill>
                <a:latin typeface="Adobe 楷体 Std R" panose="02020400000000000000" pitchFamily="18" charset="-122"/>
                <a:ea typeface="Adobe 楷体 Std R" panose="02020400000000000000" pitchFamily="18" charset="-122"/>
              </a:rPr>
              <a:t>月</a:t>
            </a:r>
            <a:endParaRPr lang="zh-CN" altLang="en-US" sz="1400" dirty="0">
              <a:solidFill>
                <a:schemeClr val="bg1"/>
              </a:solidFill>
              <a:latin typeface="Adobe 楷体 Std R" panose="02020400000000000000" pitchFamily="18" charset="-122"/>
              <a:ea typeface="Adobe 楷体 Std R" panose="02020400000000000000" pitchFamily="18" charset="-122"/>
            </a:endParaRPr>
          </a:p>
        </p:txBody>
      </p:sp>
      <p:pic>
        <p:nvPicPr>
          <p:cNvPr id="10" name="图片 9" descr="未标题-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782" y="2808942"/>
            <a:ext cx="2771347" cy="2749176"/>
          </a:xfrm>
          <a:prstGeom prst="rect">
            <a:avLst/>
          </a:prstGeom>
        </p:spPr>
      </p:pic>
      <p:sp>
        <p:nvSpPr>
          <p:cNvPr id="11" name="文本框 10"/>
          <p:cNvSpPr txBox="1"/>
          <p:nvPr/>
        </p:nvSpPr>
        <p:spPr>
          <a:xfrm>
            <a:off x="3026410" y="1425575"/>
            <a:ext cx="5631180" cy="829945"/>
          </a:xfrm>
          <a:prstGeom prst="rect">
            <a:avLst/>
          </a:prstGeom>
          <a:noFill/>
        </p:spPr>
        <p:txBody>
          <a:bodyPr wrap="square" rtlCol="0">
            <a:spAutoFit/>
          </a:bodyPr>
          <a:p>
            <a:pPr algn="dist"/>
            <a:r>
              <a:rPr lang="zh-CN" altLang="en-US" sz="4800">
                <a:solidFill>
                  <a:srgbClr val="3C424A"/>
                </a:solidFill>
                <a:latin typeface="方正粗黑宋简体" panose="02000000000000000000" charset="-122"/>
                <a:ea typeface="方正粗黑宋简体" panose="02000000000000000000" charset="-122"/>
              </a:rPr>
              <a:t>各异的风土人情</a:t>
            </a:r>
            <a:endParaRPr lang="zh-CN" altLang="en-US" sz="4800">
              <a:solidFill>
                <a:srgbClr val="3C424A"/>
              </a:solidFill>
              <a:latin typeface="方正粗黑宋简体" panose="02000000000000000000" charset="-122"/>
              <a:ea typeface="方正粗黑宋简体" panose="02000000000000000000" charset="-122"/>
            </a:endParaRPr>
          </a:p>
        </p:txBody>
      </p:sp>
      <p:sp>
        <p:nvSpPr>
          <p:cNvPr id="12" name="文本框 11"/>
          <p:cNvSpPr txBox="1"/>
          <p:nvPr/>
        </p:nvSpPr>
        <p:spPr>
          <a:xfrm>
            <a:off x="5393055" y="2473325"/>
            <a:ext cx="5016500" cy="460375"/>
          </a:xfrm>
          <a:prstGeom prst="rect">
            <a:avLst/>
          </a:prstGeom>
          <a:noFill/>
        </p:spPr>
        <p:txBody>
          <a:bodyPr wrap="square" rtlCol="0">
            <a:spAutoFit/>
          </a:bodyPr>
          <a:p>
            <a:pPr algn="dist"/>
            <a:r>
              <a:rPr lang="en-US" altLang="zh-CN" sz="2400">
                <a:solidFill>
                  <a:srgbClr val="3C424A"/>
                </a:solidFill>
                <a:latin typeface="等线" panose="02010600030101010101" charset="-122"/>
                <a:ea typeface="等线" panose="02010600030101010101" charset="-122"/>
                <a:cs typeface="等线" panose="02010600030101010101" charset="-122"/>
              </a:rPr>
              <a:t>——</a:t>
            </a:r>
            <a:r>
              <a:rPr lang="zh-CN" sz="2400">
                <a:solidFill>
                  <a:srgbClr val="3C424A"/>
                </a:solidFill>
                <a:latin typeface="等线" panose="02010600030101010101" charset="-122"/>
                <a:ea typeface="等线" panose="02010600030101010101" charset="-122"/>
                <a:cs typeface="等线" panose="02010600030101010101" charset="-122"/>
              </a:rPr>
              <a:t>中国民间美术</a:t>
            </a:r>
            <a:endParaRPr lang="zh-CN" sz="2400">
              <a:solidFill>
                <a:srgbClr val="3C424A"/>
              </a:solidFill>
              <a:latin typeface="等线" panose="02010600030101010101" charset="-122"/>
              <a:ea typeface="等线" panose="02010600030101010101" charset="-122"/>
              <a:cs typeface="等线" panose="02010600030101010101" charset="-122"/>
            </a:endParaRP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5048885" y="1454150"/>
            <a:ext cx="6477000" cy="4591685"/>
          </a:xfrm>
          <a:prstGeom prst="rect">
            <a:avLst/>
          </a:prstGeom>
        </p:spPr>
      </p:pic>
      <p:sp>
        <p:nvSpPr>
          <p:cNvPr id="6" name="文本框 5"/>
          <p:cNvSpPr txBox="1"/>
          <p:nvPr/>
        </p:nvSpPr>
        <p:spPr>
          <a:xfrm>
            <a:off x="822960" y="1007110"/>
            <a:ext cx="3789045" cy="5232400"/>
          </a:xfrm>
          <a:prstGeom prst="rect">
            <a:avLst/>
          </a:prstGeom>
          <a:noFill/>
        </p:spPr>
        <p:txBody>
          <a:bodyPr wrap="square" rtlCol="0" anchor="t">
            <a:spAutoFit/>
          </a:bodyPr>
          <a:p>
            <a:pPr algn="just">
              <a:lnSpc>
                <a:spcPct val="110000"/>
              </a:lnSpc>
            </a:pPr>
            <a:r>
              <a:rPr lang="zh-CN" altLang="en-US" sz="1600">
                <a:solidFill>
                  <a:srgbClr val="843C0B"/>
                </a:solidFill>
                <a:latin typeface="等线" panose="02010600030101010101" charset="-122"/>
                <a:ea typeface="等线" panose="02010600030101010101" charset="-122"/>
                <a:cs typeface="等线" panose="02010600030101010101" charset="-122"/>
              </a:rPr>
              <a:t>灶头画是浙江省嘉兴市的传统民间艺术之一，指民间艺人以乡间农家烧饭做菜用的灶头为载体，用各种颜料手工绘制在灶壁上的图案，用来装饰、美化灶头，嘉兴灶头画图案多姿多彩，其图案表征亦各不相同，其分类也很难有一个非常精确的界定，有的内容交叉于两类之间，图案所呈现的内容大致可分为神像、历史故事、山水风景、动物、吉祥文字、线条纹样、器物和植物果品七大类。</a:t>
            </a: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gn="just">
              <a:lnSpc>
                <a:spcPct val="110000"/>
              </a:lnSpc>
            </a:pP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gn="just">
              <a:lnSpc>
                <a:spcPct val="110000"/>
              </a:lnSpc>
            </a:pPr>
            <a:r>
              <a:rPr lang="zh-CN" altLang="en-US" sz="1600">
                <a:solidFill>
                  <a:srgbClr val="843C0B"/>
                </a:solidFill>
                <a:latin typeface="等线" panose="02010600030101010101" charset="-122"/>
                <a:ea typeface="等线" panose="02010600030101010101" charset="-122"/>
                <a:cs typeface="等线" panose="02010600030101010101" charset="-122"/>
              </a:rPr>
              <a:t> 绘在农家灶头上的装饰图案和戏曲故事画。题材有"喜鹊登梅"、"鹿鹤园春"、"松鹤延龄""百年好荷"等吉祥图样;表达</a:t>
            </a:r>
            <a:r>
              <a:rPr lang="zh-CN" altLang="en-US" sz="1600" b="1" u="sng">
                <a:solidFill>
                  <a:srgbClr val="843C0B"/>
                </a:solidFill>
                <a:latin typeface="等线" panose="02010600030101010101" charset="-122"/>
                <a:ea typeface="等线" panose="02010600030101010101" charset="-122"/>
                <a:cs typeface="等线" panose="02010600030101010101" charset="-122"/>
              </a:rPr>
              <a:t>农家美好愿望的乡土艺术</a:t>
            </a:r>
            <a:r>
              <a:rPr lang="zh-CN" altLang="en-US" sz="1600">
                <a:solidFill>
                  <a:srgbClr val="843C0B"/>
                </a:solidFill>
                <a:latin typeface="等线" panose="02010600030101010101" charset="-122"/>
                <a:ea typeface="等线" panose="02010600030101010101" charset="-122"/>
                <a:cs typeface="等线" panose="02010600030101010101" charset="-122"/>
              </a:rPr>
              <a:t>。几百年来，嘉兴的百姓在灶间演绎了许许多多的生活故事，衍生出许许多多的传统民风民俗。如今，灶头画已被列入中国非物质文化遗产之一。</a:t>
            </a:r>
            <a:endParaRPr lang="zh-CN" altLang="en-US" sz="1600">
              <a:solidFill>
                <a:srgbClr val="843C0B"/>
              </a:solidFill>
              <a:latin typeface="等线" panose="02010600030101010101" charset="-122"/>
              <a:ea typeface="等线" panose="02010600030101010101" charset="-122"/>
              <a:cs typeface="等线" panose="02010600030101010101" charset="-122"/>
            </a:endParaRPr>
          </a:p>
        </p:txBody>
      </p:sp>
      <p:sp>
        <p:nvSpPr>
          <p:cNvPr id="5" name="文本框 4"/>
          <p:cNvSpPr txBox="1"/>
          <p:nvPr/>
        </p:nvSpPr>
        <p:spPr>
          <a:xfrm>
            <a:off x="6819900" y="1007110"/>
            <a:ext cx="4705985" cy="337185"/>
          </a:xfrm>
          <a:prstGeom prst="rect">
            <a:avLst/>
          </a:prstGeom>
          <a:noFill/>
        </p:spPr>
        <p:txBody>
          <a:bodyPr wrap="square" rtlCol="0" anchor="t">
            <a:spAutoFit/>
          </a:bodyPr>
          <a:p>
            <a:pPr algn="r"/>
            <a:r>
              <a:rPr lang="zh-CN" altLang="en-US" sz="1600">
                <a:solidFill>
                  <a:srgbClr val="843C0B"/>
                </a:solidFill>
                <a:latin typeface="等线" panose="02010600030101010101" charset="-122"/>
                <a:ea typeface="等线" panose="02010600030101010101" charset="-122"/>
              </a:rPr>
              <a:t>有家必有灶，有灶必有画</a:t>
            </a:r>
            <a:endParaRPr lang="zh-CN" altLang="en-US" sz="1600">
              <a:solidFill>
                <a:srgbClr val="843C0B"/>
              </a:solidFill>
              <a:latin typeface="等线" panose="02010600030101010101" charset="-122"/>
              <a:ea typeface="等线" panose="02010600030101010101" charset="-122"/>
            </a:endParaRP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4"/>
          <p:cNvGrpSpPr>
            <a:grpSpLocks noChangeAspect="1"/>
          </p:cNvGrpSpPr>
          <p:nvPr/>
        </p:nvGrpSpPr>
        <p:grpSpPr bwMode="auto">
          <a:xfrm>
            <a:off x="3802210" y="3432491"/>
            <a:ext cx="9576521" cy="5350562"/>
            <a:chOff x="605" y="70"/>
            <a:chExt cx="6259" cy="3497"/>
          </a:xfrm>
          <a:solidFill>
            <a:schemeClr val="accent2">
              <a:lumMod val="50000"/>
              <a:alpha val="7000"/>
            </a:schemeClr>
          </a:solidFill>
        </p:grpSpPr>
        <p:sp>
          <p:nvSpPr>
            <p:cNvPr id="26"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27"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28"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29"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30"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31"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32"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33"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34"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35"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36"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37"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sp>
        <p:nvSpPr>
          <p:cNvPr id="4" name="矩形 3"/>
          <p:cNvSpPr/>
          <p:nvPr/>
        </p:nvSpPr>
        <p:spPr>
          <a:xfrm>
            <a:off x="494665" y="583565"/>
            <a:ext cx="904875" cy="5890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5" name="矩形 4"/>
          <p:cNvSpPr/>
          <p:nvPr/>
        </p:nvSpPr>
        <p:spPr>
          <a:xfrm>
            <a:off x="660400" y="1338580"/>
            <a:ext cx="613410" cy="4845050"/>
          </a:xfrm>
          <a:prstGeom prst="rect">
            <a:avLst/>
          </a:prstGeom>
        </p:spPr>
        <p:txBody>
          <a:bodyPr vert="eaVert" wrap="square">
            <a:spAutoFit/>
          </a:bodyPr>
          <a:lstStyle/>
          <a:p>
            <a:pPr algn="ct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买年画</a:t>
            </a:r>
            <a:r>
              <a:rPr lang="en-US" alt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   |   </a:t>
            </a: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贴春联</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grpSp>
        <p:nvGrpSpPr>
          <p:cNvPr id="12" name="Group 4"/>
          <p:cNvGrpSpPr>
            <a:grpSpLocks noChangeAspect="1"/>
          </p:cNvGrpSpPr>
          <p:nvPr/>
        </p:nvGrpSpPr>
        <p:grpSpPr bwMode="auto">
          <a:xfrm>
            <a:off x="682020" y="1060933"/>
            <a:ext cx="503230" cy="281163"/>
            <a:chOff x="605" y="70"/>
            <a:chExt cx="6259" cy="3497"/>
          </a:xfrm>
          <a:solidFill>
            <a:schemeClr val="bg1"/>
          </a:solidFill>
        </p:grpSpPr>
        <p:sp>
          <p:nvSpPr>
            <p:cNvPr id="13"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14"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15"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16"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17"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18"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19"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20"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21"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22"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23"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24"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cxnSp>
        <p:nvCxnSpPr>
          <p:cNvPr id="3" name="直线连接符 2"/>
          <p:cNvCxnSpPr/>
          <p:nvPr/>
        </p:nvCxnSpPr>
        <p:spPr>
          <a:xfrm>
            <a:off x="943429" y="163284"/>
            <a:ext cx="3641" cy="447449"/>
          </a:xfrm>
          <a:prstGeom prst="line">
            <a:avLst/>
          </a:prstGeom>
          <a:ln>
            <a:solidFill>
              <a:schemeClr val="accent2">
                <a:lumMod val="5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6" name="文本框 5"/>
          <p:cNvSpPr txBox="1"/>
          <p:nvPr/>
        </p:nvSpPr>
        <p:spPr>
          <a:xfrm>
            <a:off x="8489315" y="642620"/>
            <a:ext cx="3310890" cy="5773420"/>
          </a:xfrm>
          <a:prstGeom prst="rect">
            <a:avLst/>
          </a:prstGeom>
          <a:noFill/>
        </p:spPr>
        <p:txBody>
          <a:bodyPr wrap="square" rtlCol="0" anchor="t">
            <a:spAutoFit/>
          </a:bodyPr>
          <a:p>
            <a:pPr>
              <a:lnSpc>
                <a:spcPct val="110000"/>
              </a:lnSpc>
            </a:pP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nSpc>
                <a:spcPct val="110000"/>
              </a:lnSpc>
            </a:pPr>
            <a:r>
              <a:rPr lang="zh-CN" altLang="en-US" sz="1600">
                <a:solidFill>
                  <a:srgbClr val="843C0B"/>
                </a:solidFill>
                <a:latin typeface="等线" panose="02010600030101010101" charset="-122"/>
                <a:ea typeface="等线" panose="02010600030101010101" charset="-122"/>
                <a:cs typeface="等线" panose="02010600030101010101" charset="-122"/>
              </a:rPr>
              <a:t>在我国农历一元复始万象更新之际，人们都讲究在大门口贴上门神画像和大红的春联，借此来保佑家宅平安。贴年画可以为居室增加欢天喜地过新年的气氛，也有美化住宅环境、象征生活幸福美满之意。</a:t>
            </a: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nSpc>
                <a:spcPct val="110000"/>
              </a:lnSpc>
            </a:pP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nSpc>
                <a:spcPct val="110000"/>
              </a:lnSpc>
            </a:pPr>
            <a:r>
              <a:rPr lang="zh-CN" altLang="en-US" sz="1600">
                <a:solidFill>
                  <a:srgbClr val="843C0B"/>
                </a:solidFill>
                <a:latin typeface="等线" panose="02010600030101010101" charset="-122"/>
                <a:ea typeface="等线" panose="02010600030101010101" charset="-122"/>
                <a:cs typeface="等线" panose="02010600030101010101" charset="-122"/>
              </a:rPr>
              <a:t>旧时每逢春节将至，北京除了一些书店或文具店会出售年画外，常可见到一些身背大包袱的个体小贩走街串巷叫卖年画。他们会用一块大布包着年画，选定人流较多之处，就地打开大包袱叫卖，不少市民听到吆喝声皆纷纷前来购买。那时的年画内容主要有“梁山伯与祝英台”、“刘海砍柴”、“胖娃娃抱金鱼”及四扇屏等，其中以天津杨柳青及山东潍坊的木版年画最受人青睐。因当时很少有现在的日历，故卖年画者也捎带出售传统的老皇历。</a:t>
            </a:r>
            <a:endParaRPr lang="zh-CN" altLang="en-US" sz="1600">
              <a:solidFill>
                <a:srgbClr val="843C0B"/>
              </a:solidFill>
              <a:latin typeface="等线" panose="02010600030101010101" charset="-122"/>
              <a:ea typeface="等线" panose="02010600030101010101" charset="-122"/>
              <a:cs typeface="等线" panose="02010600030101010101" charset="-122"/>
            </a:endParaRPr>
          </a:p>
        </p:txBody>
      </p:sp>
      <p:pic>
        <p:nvPicPr>
          <p:cNvPr id="9" name="图片 8"/>
          <p:cNvPicPr>
            <a:picLocks noChangeAspect="1"/>
          </p:cNvPicPr>
          <p:nvPr/>
        </p:nvPicPr>
        <p:blipFill>
          <a:blip r:embed="rId1">
            <a:lum bright="18000" contrast="24000"/>
          </a:blip>
          <a:srcRect b="6680"/>
          <a:stretch>
            <a:fillRect/>
          </a:stretch>
        </p:blipFill>
        <p:spPr>
          <a:xfrm>
            <a:off x="1678305" y="1781175"/>
            <a:ext cx="6667500" cy="4417695"/>
          </a:xfrm>
          <a:prstGeom prst="rect">
            <a:avLst/>
          </a:prstGeom>
        </p:spPr>
      </p:pic>
      <p:sp>
        <p:nvSpPr>
          <p:cNvPr id="10" name="文本框 9"/>
          <p:cNvSpPr txBox="1"/>
          <p:nvPr/>
        </p:nvSpPr>
        <p:spPr>
          <a:xfrm>
            <a:off x="1678305" y="868680"/>
            <a:ext cx="6344920" cy="632460"/>
          </a:xfrm>
          <a:prstGeom prst="rect">
            <a:avLst/>
          </a:prstGeom>
          <a:noFill/>
        </p:spPr>
        <p:txBody>
          <a:bodyPr wrap="square" rtlCol="0" anchor="t">
            <a:spAutoFit/>
          </a:bodyPr>
          <a:p>
            <a:pPr>
              <a:lnSpc>
                <a:spcPct val="110000"/>
              </a:lnSpc>
            </a:pPr>
            <a:r>
              <a:rPr lang="zh-CN" altLang="en-US" sz="1600">
                <a:solidFill>
                  <a:srgbClr val="843C0B"/>
                </a:solidFill>
                <a:latin typeface="等线" panose="02010600030101010101" charset="-122"/>
                <a:ea typeface="等线" panose="02010600030101010101" charset="-122"/>
                <a:cs typeface="等线" panose="02010600030101010101" charset="-122"/>
                <a:sym typeface="+mn-ea"/>
              </a:rPr>
              <a:t>买年画：</a:t>
            </a: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nSpc>
                <a:spcPct val="110000"/>
              </a:lnSpc>
            </a:pPr>
            <a:r>
              <a:rPr lang="zh-CN" altLang="en-US" sz="1600">
                <a:solidFill>
                  <a:srgbClr val="843C0B"/>
                </a:solidFill>
                <a:latin typeface="等线" panose="02010600030101010101" charset="-122"/>
                <a:ea typeface="等线" panose="02010600030101010101" charset="-122"/>
                <a:cs typeface="等线" panose="02010600030101010101" charset="-122"/>
                <a:sym typeface="+mn-ea"/>
              </a:rPr>
              <a:t>老北京人过新年有许多传统习俗，贴年画是其中之一。</a:t>
            </a:r>
            <a:endParaRPr lang="zh-CN" altLang="en-US" sz="1600">
              <a:solidFill>
                <a:srgbClr val="843C0B"/>
              </a:solidFill>
              <a:latin typeface="等线" panose="02010600030101010101" charset="-122"/>
              <a:ea typeface="等线" panose="02010600030101010101" charset="-122"/>
              <a:cs typeface="等线" panose="02010600030101010101" charset="-122"/>
              <a:sym typeface="+mn-ea"/>
            </a:endParaRPr>
          </a:p>
        </p:txBody>
      </p:sp>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nvPr>
        </p:nvPicPr>
        <p:blipFill>
          <a:blip r:embed="rId1"/>
          <a:stretch>
            <a:fillRect/>
          </a:stretch>
        </p:blipFill>
        <p:spPr>
          <a:xfrm>
            <a:off x="4892675" y="1252855"/>
            <a:ext cx="6527165" cy="4351655"/>
          </a:xfrm>
          <a:prstGeom prst="rect">
            <a:avLst/>
          </a:prstGeom>
        </p:spPr>
      </p:pic>
      <p:sp>
        <p:nvSpPr>
          <p:cNvPr id="7" name="文本框 6"/>
          <p:cNvSpPr txBox="1"/>
          <p:nvPr/>
        </p:nvSpPr>
        <p:spPr>
          <a:xfrm>
            <a:off x="879475" y="638175"/>
            <a:ext cx="3511550" cy="5773420"/>
          </a:xfrm>
          <a:prstGeom prst="rect">
            <a:avLst/>
          </a:prstGeom>
          <a:noFill/>
        </p:spPr>
        <p:txBody>
          <a:bodyPr wrap="square" rtlCol="0" anchor="t">
            <a:spAutoFit/>
          </a:bodyPr>
          <a:p>
            <a:pPr>
              <a:lnSpc>
                <a:spcPct val="110000"/>
              </a:lnSpc>
            </a:pPr>
            <a:r>
              <a:rPr lang="zh-CN" altLang="en-US" sz="1600">
                <a:solidFill>
                  <a:srgbClr val="843C0B"/>
                </a:solidFill>
                <a:latin typeface="等线" panose="02010600030101010101" charset="-122"/>
                <a:ea typeface="等线" panose="02010600030101010101" charset="-122"/>
                <a:cs typeface="等线" panose="02010600030101010101" charset="-122"/>
              </a:rPr>
              <a:t>春联，是对联的一个种类。</a:t>
            </a: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nSpc>
                <a:spcPct val="110000"/>
              </a:lnSpc>
            </a:pP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nSpc>
                <a:spcPct val="110000"/>
              </a:lnSpc>
            </a:pPr>
            <a:r>
              <a:rPr lang="zh-CN" altLang="en-US" sz="1600">
                <a:solidFill>
                  <a:srgbClr val="843C0B"/>
                </a:solidFill>
                <a:latin typeface="等线" panose="02010600030101010101" charset="-122"/>
                <a:ea typeface="等线" panose="02010600030101010101" charset="-122"/>
                <a:cs typeface="等线" panose="02010600030101010101" charset="-122"/>
              </a:rPr>
              <a:t>对联又称楹联、对子，是雅俗共赏的独特文学形式，它历史悠久，应用广泛，是祖国文学遗产中的瑰宝。</a:t>
            </a: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nSpc>
                <a:spcPct val="110000"/>
              </a:lnSpc>
            </a:pP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nSpc>
                <a:spcPct val="110000"/>
              </a:lnSpc>
            </a:pPr>
            <a:r>
              <a:rPr lang="zh-CN" altLang="en-US" sz="1600">
                <a:solidFill>
                  <a:srgbClr val="843C0B"/>
                </a:solidFill>
                <a:latin typeface="等线" panose="02010600030101010101" charset="-122"/>
                <a:ea typeface="等线" panose="02010600030101010101" charset="-122"/>
                <a:cs typeface="等线" panose="02010600030101010101" charset="-122"/>
              </a:rPr>
              <a:t>春联，是为了庆祝新春佳节所作的对联，其内容多系表示对新年新岁的美好向往和祝福，一般可分为通用、农村、城市、行业用联等细目。</a:t>
            </a: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nSpc>
                <a:spcPct val="110000"/>
              </a:lnSpc>
            </a:pP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nSpc>
                <a:spcPct val="110000"/>
              </a:lnSpc>
            </a:pPr>
            <a:r>
              <a:rPr lang="zh-CN" altLang="en-US" sz="1600">
                <a:solidFill>
                  <a:srgbClr val="843C0B"/>
                </a:solidFill>
                <a:latin typeface="等线" panose="02010600030101010101" charset="-122"/>
                <a:ea typeface="等线" panose="02010600030101010101" charset="-122"/>
                <a:cs typeface="等线" panose="02010600030101010101" charset="-122"/>
              </a:rPr>
              <a:t>潮汕地区传统文化积淀深厚，对联之于潮汕民众，逢节必用，逢喜必用，逢事必用，春节贴春联，更是潮汕民众不可或缺的一件大事，有俗语说:"春节无贴联，过年无乜然。"大意是说，谁家的春节门上没有贴春联，肯定家中出了不吉利的事(家有丧事者不宜贴红对联)。虽然"文革"大兴文字狱，但是潮汕民众春联照贴，只是内容较为单调、措辞生硬。</a:t>
            </a:r>
            <a:endParaRPr lang="zh-CN" altLang="en-US" sz="1600">
              <a:solidFill>
                <a:srgbClr val="843C0B"/>
              </a:solidFill>
              <a:latin typeface="等线" panose="02010600030101010101" charset="-122"/>
              <a:ea typeface="等线" panose="02010600030101010101" charset="-122"/>
              <a:cs typeface="等线" panose="02010600030101010101" charset="-122"/>
            </a:endParaRP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972820" y="362585"/>
            <a:ext cx="10515600" cy="6305550"/>
          </a:xfrm>
        </p:spPr>
        <p:txBody>
          <a:bodyPr>
            <a:noAutofit/>
          </a:bodyPr>
          <a:p>
            <a:pPr>
              <a:lnSpc>
                <a:spcPct val="140000"/>
              </a:lnSpc>
            </a:pPr>
            <a:r>
              <a:rPr lang="zh-CN" altLang="en-US" sz="1600" dirty="0">
                <a:solidFill>
                  <a:srgbClr val="843C0B"/>
                </a:solidFill>
                <a:latin typeface="等线" panose="02010600030101010101" charset="-122"/>
                <a:ea typeface="等线" panose="02010600030101010101" charset="-122"/>
                <a:sym typeface="+mn-ea"/>
              </a:rPr>
              <a:t>民间美术与民俗活动关系极为密切，它们</a:t>
            </a:r>
            <a:r>
              <a:rPr lang="zh-CN" altLang="en-US" sz="1600" dirty="0" smtClean="0">
                <a:solidFill>
                  <a:srgbClr val="843C0B"/>
                </a:solidFill>
                <a:latin typeface="等线" panose="02010600030101010101" charset="-122"/>
                <a:ea typeface="等线" panose="02010600030101010101" charset="-122"/>
                <a:sym typeface="+mn-ea"/>
              </a:rPr>
              <a:t>的制作</a:t>
            </a:r>
            <a:r>
              <a:rPr lang="zh-CN" altLang="en-US" sz="1600" dirty="0">
                <a:solidFill>
                  <a:srgbClr val="843C0B"/>
                </a:solidFill>
                <a:latin typeface="等线" panose="02010600030101010101" charset="-122"/>
                <a:ea typeface="等线" panose="02010600030101010101" charset="-122"/>
                <a:sym typeface="+mn-ea"/>
              </a:rPr>
              <a:t>技巧高超、构思巧妙，擅长大胆</a:t>
            </a:r>
            <a:r>
              <a:rPr lang="zh-CN" altLang="en-US" sz="1600" dirty="0">
                <a:solidFill>
                  <a:srgbClr val="843C0B"/>
                </a:solidFill>
                <a:latin typeface="等线" panose="02010600030101010101" charset="-122"/>
                <a:ea typeface="等线" panose="02010600030101010101" charset="-122"/>
                <a:cs typeface="等线" panose="02010600030101010101" charset="-122"/>
                <a:sym typeface="+mn-ea"/>
              </a:rPr>
              <a:t>想象、夸张，且常用人们熟悉的寓意谐音手法，积极乐观、清新刚健、淳朴活泼，表达了对美好生活的憧憬与理想，富有浪漫主义色彩，让人有更多的喜庆感觉</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a:t>
            </a:r>
            <a:endPar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endParaRPr>
          </a:p>
          <a:p>
            <a:pPr>
              <a:lnSpc>
                <a:spcPct val="140000"/>
              </a:lnSpc>
            </a:pPr>
            <a:endParaRPr lang="zh-CN" altLang="en-US" sz="1600" dirty="0">
              <a:solidFill>
                <a:srgbClr val="843C0B"/>
              </a:solidFill>
              <a:latin typeface="等线" panose="02010600030101010101" charset="-122"/>
              <a:ea typeface="等线" panose="02010600030101010101" charset="-122"/>
              <a:cs typeface="等线" panose="02010600030101010101" charset="-122"/>
            </a:endParaRPr>
          </a:p>
          <a:p>
            <a:pPr>
              <a:lnSpc>
                <a:spcPct val="140000"/>
              </a:lnSpc>
            </a:pPr>
            <a:r>
              <a:rPr lang="zh-CN" altLang="en-US" sz="2000" b="1" dirty="0">
                <a:solidFill>
                  <a:srgbClr val="843C0B"/>
                </a:solidFill>
                <a:latin typeface="等线" panose="02010600030101010101" charset="-122"/>
                <a:ea typeface="等线" panose="02010600030101010101" charset="-122"/>
                <a:cs typeface="等线" panose="02010600030101010101" charset="-122"/>
              </a:rPr>
              <a:t>民间美术的种类</a:t>
            </a:r>
            <a:endParaRPr lang="zh-CN" altLang="en-US" sz="2000" b="1" dirty="0">
              <a:solidFill>
                <a:srgbClr val="843C0B"/>
              </a:solidFill>
              <a:latin typeface="等线" panose="02010600030101010101" charset="-122"/>
              <a:ea typeface="等线" panose="02010600030101010101" charset="-122"/>
              <a:cs typeface="等线" panose="02010600030101010101" charset="-122"/>
            </a:endParaRPr>
          </a:p>
          <a:p>
            <a:pPr>
              <a:lnSpc>
                <a:spcPct val="140000"/>
              </a:lnSpc>
            </a:pPr>
            <a:r>
              <a:rPr lang="zh-CN" altLang="en-US" sz="1600" b="1" dirty="0" smtClean="0">
                <a:solidFill>
                  <a:srgbClr val="843C0B"/>
                </a:solidFill>
                <a:latin typeface="等线" panose="02010600030101010101" charset="-122"/>
                <a:ea typeface="等线" panose="02010600030101010101" charset="-122"/>
                <a:cs typeface="等线" panose="02010600030101010101" charset="-122"/>
                <a:sym typeface="+mn-ea"/>
              </a:rPr>
              <a:t>绘画</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（版画</a:t>
            </a:r>
            <a:r>
              <a:rPr lang="zh-CN" altLang="en-US" sz="1600" dirty="0">
                <a:solidFill>
                  <a:srgbClr val="843C0B"/>
                </a:solidFill>
                <a:latin typeface="等线" panose="02010600030101010101" charset="-122"/>
                <a:ea typeface="等线" panose="02010600030101010101" charset="-122"/>
                <a:cs typeface="等线" panose="02010600030101010101" charset="-122"/>
                <a:sym typeface="+mn-ea"/>
              </a:rPr>
              <a:t>、年画、建筑彩画、</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壁画）</a:t>
            </a:r>
            <a:endParaRPr lang="en-US" altLang="zh-CN" sz="1600" dirty="0" smtClean="0">
              <a:solidFill>
                <a:srgbClr val="843C0B"/>
              </a:solidFill>
              <a:latin typeface="等线" panose="02010600030101010101" charset="-122"/>
              <a:ea typeface="等线" panose="02010600030101010101" charset="-122"/>
              <a:cs typeface="等线" panose="02010600030101010101" charset="-122"/>
            </a:endParaRPr>
          </a:p>
          <a:p>
            <a:pPr>
              <a:lnSpc>
                <a:spcPct val="140000"/>
              </a:lnSpc>
            </a:pPr>
            <a:r>
              <a:rPr lang="zh-CN" altLang="en-US" sz="1600" b="1" dirty="0" smtClean="0">
                <a:solidFill>
                  <a:srgbClr val="843C0B"/>
                </a:solidFill>
                <a:latin typeface="等线" panose="02010600030101010101" charset="-122"/>
                <a:ea typeface="等线" panose="02010600030101010101" charset="-122"/>
                <a:cs typeface="等线" panose="02010600030101010101" charset="-122"/>
                <a:sym typeface="+mn-ea"/>
              </a:rPr>
              <a:t>雕塑</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（彩塑、</a:t>
            </a:r>
            <a:r>
              <a:rPr lang="zh-CN" altLang="en-US" sz="1600" dirty="0">
                <a:solidFill>
                  <a:srgbClr val="843C0B"/>
                </a:solidFill>
                <a:latin typeface="等线" panose="02010600030101010101" charset="-122"/>
                <a:ea typeface="等线" panose="02010600030101010101" charset="-122"/>
                <a:cs typeface="等线" panose="02010600030101010101" charset="-122"/>
                <a:sym typeface="+mn-ea"/>
              </a:rPr>
              <a:t>建筑石雕、金属铸雕、木雕、砖</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刻）</a:t>
            </a:r>
            <a:endParaRPr lang="en-US" altLang="zh-CN" sz="1600" dirty="0" smtClean="0">
              <a:solidFill>
                <a:srgbClr val="843C0B"/>
              </a:solidFill>
              <a:latin typeface="等线" panose="02010600030101010101" charset="-122"/>
              <a:ea typeface="等线" panose="02010600030101010101" charset="-122"/>
              <a:cs typeface="等线" panose="02010600030101010101" charset="-122"/>
            </a:endParaRPr>
          </a:p>
          <a:p>
            <a:pPr>
              <a:lnSpc>
                <a:spcPct val="140000"/>
              </a:lnSpc>
            </a:pPr>
            <a:r>
              <a:rPr lang="zh-CN" altLang="en-US" sz="1600" b="1" dirty="0" smtClean="0">
                <a:solidFill>
                  <a:srgbClr val="843C0B"/>
                </a:solidFill>
                <a:latin typeface="等线" panose="02010600030101010101" charset="-122"/>
                <a:ea typeface="等线" panose="02010600030101010101" charset="-122"/>
                <a:cs typeface="等线" panose="02010600030101010101" charset="-122"/>
                <a:sym typeface="+mn-ea"/>
              </a:rPr>
              <a:t>玩具</a:t>
            </a:r>
            <a:r>
              <a:rPr lang="zh-CN" altLang="en-US" sz="1600" dirty="0">
                <a:solidFill>
                  <a:srgbClr val="843C0B"/>
                </a:solidFill>
                <a:latin typeface="等线" panose="02010600030101010101" charset="-122"/>
                <a:ea typeface="等线" panose="02010600030101010101" charset="-122"/>
                <a:cs typeface="等线" panose="02010600030101010101" charset="-122"/>
                <a:sym typeface="+mn-ea"/>
              </a:rPr>
              <a:t>（</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泥</a:t>
            </a:r>
            <a:r>
              <a:rPr lang="zh-CN" altLang="en-US" sz="1600" dirty="0">
                <a:solidFill>
                  <a:srgbClr val="843C0B"/>
                </a:solidFill>
                <a:latin typeface="等线" panose="02010600030101010101" charset="-122"/>
                <a:ea typeface="等线" panose="02010600030101010101" charset="-122"/>
                <a:cs typeface="等线" panose="02010600030101010101" charset="-122"/>
                <a:sym typeface="+mn-ea"/>
              </a:rPr>
              <a:t>玩具、陶瓷玩具、布玩具</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、铁</a:t>
            </a:r>
            <a:r>
              <a:rPr lang="zh-CN" altLang="en-US" sz="1600" dirty="0">
                <a:solidFill>
                  <a:srgbClr val="843C0B"/>
                </a:solidFill>
                <a:latin typeface="等线" panose="02010600030101010101" charset="-122"/>
                <a:ea typeface="等线" panose="02010600030101010101" charset="-122"/>
                <a:cs typeface="等线" panose="02010600030101010101" charset="-122"/>
                <a:sym typeface="+mn-ea"/>
              </a:rPr>
              <a:t>制玩具、纸</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玩具）</a:t>
            </a:r>
            <a:endParaRPr lang="en-US" altLang="zh-CN" sz="1600" dirty="0" smtClean="0">
              <a:solidFill>
                <a:srgbClr val="843C0B"/>
              </a:solidFill>
              <a:latin typeface="等线" panose="02010600030101010101" charset="-122"/>
              <a:ea typeface="等线" panose="02010600030101010101" charset="-122"/>
              <a:cs typeface="等线" panose="02010600030101010101" charset="-122"/>
            </a:endParaRPr>
          </a:p>
          <a:p>
            <a:pPr>
              <a:lnSpc>
                <a:spcPct val="140000"/>
              </a:lnSpc>
            </a:pPr>
            <a:r>
              <a:rPr lang="zh-CN" altLang="en-US" sz="1600" b="1" dirty="0" smtClean="0">
                <a:solidFill>
                  <a:srgbClr val="843C0B"/>
                </a:solidFill>
                <a:latin typeface="等线" panose="02010600030101010101" charset="-122"/>
                <a:ea typeface="等线" panose="02010600030101010101" charset="-122"/>
                <a:cs typeface="等线" panose="02010600030101010101" charset="-122"/>
                <a:sym typeface="+mn-ea"/>
              </a:rPr>
              <a:t>刺绣染织</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（蜡染</a:t>
            </a:r>
            <a:r>
              <a:rPr lang="zh-CN" altLang="en-US" sz="1600" dirty="0">
                <a:solidFill>
                  <a:srgbClr val="843C0B"/>
                </a:solidFill>
                <a:latin typeface="等线" panose="02010600030101010101" charset="-122"/>
                <a:ea typeface="等线" panose="02010600030101010101" charset="-122"/>
                <a:cs typeface="等线" panose="02010600030101010101" charset="-122"/>
                <a:sym typeface="+mn-ea"/>
              </a:rPr>
              <a:t>、印花布</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、织锦</a:t>
            </a:r>
            <a:r>
              <a:rPr lang="zh-CN" altLang="en-US" sz="1600" dirty="0">
                <a:solidFill>
                  <a:srgbClr val="843C0B"/>
                </a:solidFill>
                <a:latin typeface="等线" panose="02010600030101010101" charset="-122"/>
                <a:ea typeface="等线" panose="02010600030101010101" charset="-122"/>
                <a:cs typeface="等线" panose="02010600030101010101" charset="-122"/>
                <a:sym typeface="+mn-ea"/>
              </a:rPr>
              <a:t>、</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刺绣）</a:t>
            </a:r>
            <a:endParaRPr lang="en-US" altLang="zh-CN" sz="1600" dirty="0" smtClean="0">
              <a:solidFill>
                <a:srgbClr val="843C0B"/>
              </a:solidFill>
              <a:latin typeface="等线" panose="02010600030101010101" charset="-122"/>
              <a:ea typeface="等线" panose="02010600030101010101" charset="-122"/>
              <a:cs typeface="等线" panose="02010600030101010101" charset="-122"/>
            </a:endParaRPr>
          </a:p>
          <a:p>
            <a:pPr>
              <a:lnSpc>
                <a:spcPct val="140000"/>
              </a:lnSpc>
            </a:pPr>
            <a:r>
              <a:rPr lang="zh-CN" altLang="en-US" sz="1600" b="1" dirty="0" smtClean="0">
                <a:solidFill>
                  <a:srgbClr val="843C0B"/>
                </a:solidFill>
                <a:latin typeface="等线" panose="02010600030101010101" charset="-122"/>
                <a:ea typeface="等线" panose="02010600030101010101" charset="-122"/>
                <a:cs typeface="等线" panose="02010600030101010101" charset="-122"/>
                <a:sym typeface="+mn-ea"/>
              </a:rPr>
              <a:t>服饰</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（民族服装、嫁</a:t>
            </a:r>
            <a:r>
              <a:rPr lang="zh-CN" altLang="en-US" sz="1600" dirty="0">
                <a:solidFill>
                  <a:srgbClr val="843C0B"/>
                </a:solidFill>
                <a:latin typeface="等线" panose="02010600030101010101" charset="-122"/>
                <a:ea typeface="等线" panose="02010600030101010101" charset="-122"/>
                <a:cs typeface="等线" panose="02010600030101010101" charset="-122"/>
                <a:sym typeface="+mn-ea"/>
              </a:rPr>
              <a:t>衣、绣花荷包、鞋垫、</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首饰）</a:t>
            </a:r>
            <a:endParaRPr lang="en-US" altLang="zh-CN" sz="1600" dirty="0" smtClean="0">
              <a:solidFill>
                <a:srgbClr val="843C0B"/>
              </a:solidFill>
              <a:latin typeface="等线" panose="02010600030101010101" charset="-122"/>
              <a:ea typeface="等线" panose="02010600030101010101" charset="-122"/>
              <a:cs typeface="等线" panose="02010600030101010101" charset="-122"/>
            </a:endParaRPr>
          </a:p>
          <a:p>
            <a:pPr>
              <a:lnSpc>
                <a:spcPct val="140000"/>
              </a:lnSpc>
            </a:pPr>
            <a:r>
              <a:rPr lang="zh-CN" altLang="en-US" sz="1600" b="1" dirty="0" smtClean="0">
                <a:solidFill>
                  <a:srgbClr val="843C0B"/>
                </a:solidFill>
                <a:latin typeface="等线" panose="02010600030101010101" charset="-122"/>
                <a:ea typeface="等线" panose="02010600030101010101" charset="-122"/>
                <a:cs typeface="等线" panose="02010600030101010101" charset="-122"/>
                <a:sym typeface="+mn-ea"/>
              </a:rPr>
              <a:t>家具器皿</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（陶器、瓷器、木器 </a:t>
            </a:r>
            <a:r>
              <a:rPr lang="zh-CN" altLang="en-US" sz="1600" dirty="0">
                <a:solidFill>
                  <a:srgbClr val="843C0B"/>
                </a:solidFill>
                <a:latin typeface="等线" panose="02010600030101010101" charset="-122"/>
                <a:ea typeface="等线" panose="02010600030101010101" charset="-122"/>
                <a:cs typeface="等线" panose="02010600030101010101" charset="-122"/>
                <a:sym typeface="+mn-ea"/>
              </a:rPr>
              <a:t>、竹器 、</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漆器）</a:t>
            </a:r>
            <a:endParaRPr lang="en-US" altLang="zh-CN" sz="1600" dirty="0" smtClean="0">
              <a:solidFill>
                <a:srgbClr val="843C0B"/>
              </a:solidFill>
              <a:latin typeface="等线" panose="02010600030101010101" charset="-122"/>
              <a:ea typeface="等线" panose="02010600030101010101" charset="-122"/>
              <a:cs typeface="等线" panose="02010600030101010101" charset="-122"/>
            </a:endParaRPr>
          </a:p>
          <a:p>
            <a:pPr>
              <a:lnSpc>
                <a:spcPct val="140000"/>
              </a:lnSpc>
            </a:pPr>
            <a:r>
              <a:rPr lang="zh-CN" altLang="en-US" sz="1600" b="1" dirty="0" smtClean="0">
                <a:solidFill>
                  <a:srgbClr val="843C0B"/>
                </a:solidFill>
                <a:latin typeface="等线" panose="02010600030101010101" charset="-122"/>
                <a:ea typeface="等线" panose="02010600030101010101" charset="-122"/>
                <a:cs typeface="等线" panose="02010600030101010101" charset="-122"/>
                <a:sym typeface="+mn-ea"/>
              </a:rPr>
              <a:t>戏具</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（木偶</a:t>
            </a:r>
            <a:r>
              <a:rPr lang="zh-CN" altLang="en-US" sz="1600" dirty="0">
                <a:solidFill>
                  <a:srgbClr val="843C0B"/>
                </a:solidFill>
                <a:latin typeface="等线" panose="02010600030101010101" charset="-122"/>
                <a:ea typeface="等线" panose="02010600030101010101" charset="-122"/>
                <a:cs typeface="等线" panose="02010600030101010101" charset="-122"/>
                <a:sym typeface="+mn-ea"/>
              </a:rPr>
              <a:t>、皮影、</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面具）</a:t>
            </a:r>
            <a:endParaRPr lang="en-US" altLang="zh-CN" sz="1600" dirty="0" smtClean="0">
              <a:solidFill>
                <a:srgbClr val="843C0B"/>
              </a:solidFill>
              <a:latin typeface="等线" panose="02010600030101010101" charset="-122"/>
              <a:ea typeface="等线" panose="02010600030101010101" charset="-122"/>
              <a:cs typeface="等线" panose="02010600030101010101" charset="-122"/>
            </a:endParaRPr>
          </a:p>
          <a:p>
            <a:pPr>
              <a:lnSpc>
                <a:spcPct val="140000"/>
              </a:lnSpc>
            </a:pPr>
            <a:r>
              <a:rPr lang="zh-CN" altLang="en-US" sz="1600" b="1" dirty="0" smtClean="0">
                <a:solidFill>
                  <a:srgbClr val="843C0B"/>
                </a:solidFill>
                <a:latin typeface="等线" panose="02010600030101010101" charset="-122"/>
                <a:ea typeface="等线" panose="02010600030101010101" charset="-122"/>
                <a:cs typeface="等线" panose="02010600030101010101" charset="-122"/>
                <a:sym typeface="+mn-ea"/>
              </a:rPr>
              <a:t>剪纸</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（窗花</a:t>
            </a:r>
            <a:r>
              <a:rPr lang="zh-CN" altLang="en-US" sz="1600" dirty="0">
                <a:solidFill>
                  <a:srgbClr val="843C0B"/>
                </a:solidFill>
                <a:latin typeface="等线" panose="02010600030101010101" charset="-122"/>
                <a:ea typeface="等线" panose="02010600030101010101" charset="-122"/>
                <a:cs typeface="等线" panose="02010600030101010101" charset="-122"/>
                <a:sym typeface="+mn-ea"/>
              </a:rPr>
              <a:t>、</a:t>
            </a:r>
            <a:r>
              <a:rPr lang="zh-CN" altLang="en-US" sz="1600" dirty="0" smtClean="0">
                <a:solidFill>
                  <a:srgbClr val="843C0B"/>
                </a:solidFill>
                <a:latin typeface="等线" panose="02010600030101010101" charset="-122"/>
                <a:ea typeface="等线" panose="02010600030101010101" charset="-122"/>
                <a:cs typeface="等线" panose="02010600030101010101" charset="-122"/>
                <a:sym typeface="+mn-ea"/>
              </a:rPr>
              <a:t>礼花）</a:t>
            </a:r>
            <a:endParaRPr lang="en-US" altLang="zh-CN" sz="1600" dirty="0" smtClean="0">
              <a:solidFill>
                <a:srgbClr val="843C0B"/>
              </a:solidFill>
              <a:latin typeface="等线" panose="02010600030101010101" charset="-122"/>
              <a:ea typeface="等线" panose="02010600030101010101" charset="-122"/>
              <a:cs typeface="等线" panose="02010600030101010101" charset="-122"/>
            </a:endParaRPr>
          </a:p>
          <a:p>
            <a:endParaRPr lang="en-US" altLang="zh-CN" sz="1600" dirty="0" smtClean="0">
              <a:solidFill>
                <a:srgbClr val="843C0B"/>
              </a:solidFill>
              <a:latin typeface="等线" panose="02010600030101010101" charset="-122"/>
              <a:ea typeface="等线" panose="02010600030101010101" charset="-122"/>
              <a:cs typeface="等线" panose="02010600030101010101" charset="-122"/>
            </a:endParaRPr>
          </a:p>
        </p:txBody>
      </p:sp>
      <p:cxnSp>
        <p:nvCxnSpPr>
          <p:cNvPr id="23" name="直接连接符 22"/>
          <p:cNvCxnSpPr/>
          <p:nvPr/>
        </p:nvCxnSpPr>
        <p:spPr>
          <a:xfrm>
            <a:off x="973036" y="1682037"/>
            <a:ext cx="7069455" cy="0"/>
          </a:xfrm>
          <a:prstGeom prst="line">
            <a:avLst/>
          </a:prstGeom>
          <a:ln>
            <a:solidFill>
              <a:srgbClr val="843C0B"/>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4"/>
          <p:cNvGrpSpPr>
            <a:grpSpLocks noChangeAspect="1"/>
          </p:cNvGrpSpPr>
          <p:nvPr/>
        </p:nvGrpSpPr>
        <p:grpSpPr bwMode="auto">
          <a:xfrm>
            <a:off x="3802210" y="3432491"/>
            <a:ext cx="9576521" cy="5350562"/>
            <a:chOff x="605" y="70"/>
            <a:chExt cx="6259" cy="3497"/>
          </a:xfrm>
          <a:solidFill>
            <a:schemeClr val="accent2">
              <a:lumMod val="50000"/>
              <a:alpha val="7000"/>
            </a:schemeClr>
          </a:solidFill>
        </p:grpSpPr>
        <p:sp>
          <p:nvSpPr>
            <p:cNvPr id="37"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38"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39"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40"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42"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43"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44"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45"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46"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47"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48"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pic>
        <p:nvPicPr>
          <p:cNvPr id="2" name="图片 1"/>
          <p:cNvPicPr>
            <a:picLocks noChangeAspect="1"/>
          </p:cNvPicPr>
          <p:nvPr/>
        </p:nvPicPr>
        <p:blipFill>
          <a:blip r:embed="rId1"/>
          <a:stretch>
            <a:fillRect/>
          </a:stretch>
        </p:blipFill>
        <p:spPr>
          <a:xfrm>
            <a:off x="1981200" y="2089785"/>
            <a:ext cx="2650490" cy="3976370"/>
          </a:xfrm>
          <a:prstGeom prst="rect">
            <a:avLst/>
          </a:prstGeom>
        </p:spPr>
      </p:pic>
      <p:sp>
        <p:nvSpPr>
          <p:cNvPr id="8" name="矩形 7"/>
          <p:cNvSpPr/>
          <p:nvPr/>
        </p:nvSpPr>
        <p:spPr>
          <a:xfrm>
            <a:off x="494632" y="583520"/>
            <a:ext cx="904875" cy="312144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0" name="矩形 9"/>
          <p:cNvSpPr/>
          <p:nvPr/>
        </p:nvSpPr>
        <p:spPr>
          <a:xfrm>
            <a:off x="229129" y="1338750"/>
            <a:ext cx="1044575" cy="2045077"/>
          </a:xfrm>
          <a:prstGeom prst="rect">
            <a:avLst/>
          </a:prstGeom>
        </p:spPr>
        <p:txBody>
          <a:bodyPr vert="eaVert" wrap="square">
            <a:spAutoFit/>
          </a:bodyPr>
          <a:p>
            <a:pPr algn="ct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面</a:t>
            </a:r>
            <a:r>
              <a:rPr lang="en-US" alt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 </a:t>
            </a: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塑</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a:p>
            <a:pPr algn="ct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grpSp>
        <p:nvGrpSpPr>
          <p:cNvPr id="11" name="Group 4"/>
          <p:cNvGrpSpPr>
            <a:grpSpLocks noChangeAspect="1"/>
          </p:cNvGrpSpPr>
          <p:nvPr/>
        </p:nvGrpSpPr>
        <p:grpSpPr bwMode="auto">
          <a:xfrm>
            <a:off x="682020" y="1060933"/>
            <a:ext cx="503230" cy="281163"/>
            <a:chOff x="605" y="70"/>
            <a:chExt cx="6259" cy="3497"/>
          </a:xfrm>
          <a:solidFill>
            <a:schemeClr val="bg1"/>
          </a:solidFill>
        </p:grpSpPr>
        <p:sp>
          <p:nvSpPr>
            <p:cNvPr id="25"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p>
              <a:endParaRPr lang="zh-CN" altLang="en-US"/>
            </a:p>
          </p:txBody>
        </p:sp>
        <p:sp>
          <p:nvSpPr>
            <p:cNvPr id="26"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p>
              <a:endParaRPr lang="zh-CN" altLang="en-US"/>
            </a:p>
          </p:txBody>
        </p:sp>
        <p:sp>
          <p:nvSpPr>
            <p:cNvPr id="27"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p>
              <a:endParaRPr lang="zh-CN" altLang="en-US"/>
            </a:p>
          </p:txBody>
        </p:sp>
        <p:sp>
          <p:nvSpPr>
            <p:cNvPr id="29"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p>
              <a:endParaRPr lang="zh-CN" altLang="en-US"/>
            </a:p>
          </p:txBody>
        </p:sp>
        <p:sp>
          <p:nvSpPr>
            <p:cNvPr id="30"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p>
              <a:endParaRPr lang="zh-CN" altLang="en-US"/>
            </a:p>
          </p:txBody>
        </p:sp>
        <p:sp>
          <p:nvSpPr>
            <p:cNvPr id="49"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p>
              <a:endParaRPr lang="zh-CN" altLang="en-US"/>
            </a:p>
          </p:txBody>
        </p:sp>
        <p:sp>
          <p:nvSpPr>
            <p:cNvPr id="50"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p>
              <a:endParaRPr lang="zh-CN" altLang="en-US"/>
            </a:p>
          </p:txBody>
        </p:sp>
        <p:sp>
          <p:nvSpPr>
            <p:cNvPr id="51"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p>
              <a:endParaRPr lang="zh-CN" altLang="en-US"/>
            </a:p>
          </p:txBody>
        </p:sp>
        <p:sp>
          <p:nvSpPr>
            <p:cNvPr id="52"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p>
              <a:endParaRPr lang="zh-CN" altLang="en-US"/>
            </a:p>
          </p:txBody>
        </p:sp>
        <p:sp>
          <p:nvSpPr>
            <p:cNvPr id="53"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p>
              <a:endParaRPr lang="zh-CN" altLang="en-US"/>
            </a:p>
          </p:txBody>
        </p:sp>
        <p:sp>
          <p:nvSpPr>
            <p:cNvPr id="31"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p>
              <a:endParaRPr lang="zh-CN" altLang="en-US"/>
            </a:p>
          </p:txBody>
        </p:sp>
        <p:sp>
          <p:nvSpPr>
            <p:cNvPr id="55"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p>
              <a:endParaRPr lang="zh-CN" altLang="en-US"/>
            </a:p>
          </p:txBody>
        </p:sp>
      </p:grpSp>
      <p:cxnSp>
        <p:nvCxnSpPr>
          <p:cNvPr id="56" name="直线连接符 55"/>
          <p:cNvCxnSpPr/>
          <p:nvPr/>
        </p:nvCxnSpPr>
        <p:spPr>
          <a:xfrm>
            <a:off x="943429" y="163284"/>
            <a:ext cx="3641" cy="447449"/>
          </a:xfrm>
          <a:prstGeom prst="line">
            <a:avLst/>
          </a:prstGeom>
          <a:ln>
            <a:solidFill>
              <a:schemeClr val="accent2">
                <a:lumMod val="5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2" name="文本框 31"/>
          <p:cNvSpPr txBox="1"/>
          <p:nvPr/>
        </p:nvSpPr>
        <p:spPr>
          <a:xfrm>
            <a:off x="1981200" y="1144905"/>
            <a:ext cx="9504680" cy="681355"/>
          </a:xfrm>
          <a:prstGeom prst="rect">
            <a:avLst/>
          </a:prstGeom>
          <a:noFill/>
        </p:spPr>
        <p:txBody>
          <a:bodyPr wrap="square" rtlCol="0" anchor="t">
            <a:spAutoFit/>
          </a:bodyPr>
          <a:p>
            <a:pPr algn="just">
              <a:lnSpc>
                <a:spcPct val="120000"/>
              </a:lnSpc>
            </a:pPr>
            <a:r>
              <a:rPr lang="zh-CN" altLang="en-US" sz="1600">
                <a:solidFill>
                  <a:srgbClr val="843C0B"/>
                </a:solidFill>
                <a:latin typeface="等线" panose="02010600030101010101" charset="-122"/>
                <a:ea typeface="等线" panose="02010600030101010101" charset="-122"/>
              </a:rPr>
              <a:t>面塑，是指以面粉、糯米粉、甘油或澄面等为原料制成熟面团后，用手和各种专用塑形工具，捏塑成各种花、鸟、鱼、虫、景物、器物、人物、动物等具体形象的手工技艺。俗称面花、礼馍、花糕、捏面人。</a:t>
            </a:r>
            <a:endParaRPr lang="zh-CN" altLang="en-US" sz="1600">
              <a:solidFill>
                <a:srgbClr val="843C0B"/>
              </a:solidFill>
              <a:latin typeface="等线" panose="02010600030101010101" charset="-122"/>
              <a:ea typeface="等线" panose="02010600030101010101" charset="-122"/>
            </a:endParaRPr>
          </a:p>
        </p:txBody>
      </p:sp>
      <p:pic>
        <p:nvPicPr>
          <p:cNvPr id="33" name="图片 32"/>
          <p:cNvPicPr>
            <a:picLocks noChangeAspect="1"/>
          </p:cNvPicPr>
          <p:nvPr/>
        </p:nvPicPr>
        <p:blipFill>
          <a:blip r:embed="rId2"/>
          <a:stretch>
            <a:fillRect/>
          </a:stretch>
        </p:blipFill>
        <p:spPr>
          <a:xfrm>
            <a:off x="4864100" y="2089785"/>
            <a:ext cx="2606040" cy="3975735"/>
          </a:xfrm>
          <a:prstGeom prst="rect">
            <a:avLst/>
          </a:prstGeom>
        </p:spPr>
      </p:pic>
      <p:pic>
        <p:nvPicPr>
          <p:cNvPr id="57" name="图片 56"/>
          <p:cNvPicPr>
            <a:picLocks noChangeAspect="1"/>
          </p:cNvPicPr>
          <p:nvPr/>
        </p:nvPicPr>
        <p:blipFill>
          <a:blip r:embed="rId3"/>
          <a:stretch>
            <a:fillRect/>
          </a:stretch>
        </p:blipFill>
        <p:spPr>
          <a:xfrm>
            <a:off x="7636510" y="2105025"/>
            <a:ext cx="3849370" cy="3953510"/>
          </a:xfrm>
          <a:prstGeom prst="rect">
            <a:avLst/>
          </a:prstGeom>
        </p:spPr>
      </p:pic>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4"/>
          <p:cNvGrpSpPr>
            <a:grpSpLocks noChangeAspect="1"/>
          </p:cNvGrpSpPr>
          <p:nvPr/>
        </p:nvGrpSpPr>
        <p:grpSpPr bwMode="auto">
          <a:xfrm>
            <a:off x="3802210" y="3432491"/>
            <a:ext cx="9576521" cy="5350562"/>
            <a:chOff x="605" y="70"/>
            <a:chExt cx="6259" cy="3497"/>
          </a:xfrm>
          <a:solidFill>
            <a:schemeClr val="accent2">
              <a:lumMod val="50000"/>
              <a:alpha val="7000"/>
            </a:schemeClr>
          </a:solidFill>
        </p:grpSpPr>
        <p:sp>
          <p:nvSpPr>
            <p:cNvPr id="37"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38"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39"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40"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42"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43"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44"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45"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46"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47"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48"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sp>
        <p:nvSpPr>
          <p:cNvPr id="8" name="矩形 7"/>
          <p:cNvSpPr/>
          <p:nvPr/>
        </p:nvSpPr>
        <p:spPr>
          <a:xfrm>
            <a:off x="494665" y="583565"/>
            <a:ext cx="904875" cy="501840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0" name="矩形 9"/>
          <p:cNvSpPr/>
          <p:nvPr/>
        </p:nvSpPr>
        <p:spPr>
          <a:xfrm>
            <a:off x="229235" y="1338580"/>
            <a:ext cx="1044575" cy="3894455"/>
          </a:xfrm>
          <a:prstGeom prst="rect">
            <a:avLst/>
          </a:prstGeom>
        </p:spPr>
        <p:txBody>
          <a:bodyPr vert="eaVert" wrap="square">
            <a:spAutoFit/>
          </a:bodyPr>
          <a:p>
            <a:pPr algn="ctr"/>
            <a:r>
              <a:rPr 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泥</a:t>
            </a:r>
            <a:r>
              <a:rPr lang="en-US" alt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 </a:t>
            </a:r>
            <a:r>
              <a:rPr 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塑【渔櫵问答】</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a:p>
            <a:pPr algn="ct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grpSp>
        <p:nvGrpSpPr>
          <p:cNvPr id="11" name="Group 4"/>
          <p:cNvGrpSpPr>
            <a:grpSpLocks noChangeAspect="1"/>
          </p:cNvGrpSpPr>
          <p:nvPr/>
        </p:nvGrpSpPr>
        <p:grpSpPr bwMode="auto">
          <a:xfrm>
            <a:off x="682020" y="1060933"/>
            <a:ext cx="503230" cy="281163"/>
            <a:chOff x="605" y="70"/>
            <a:chExt cx="6259" cy="3497"/>
          </a:xfrm>
          <a:solidFill>
            <a:schemeClr val="bg1"/>
          </a:solidFill>
        </p:grpSpPr>
        <p:sp>
          <p:nvSpPr>
            <p:cNvPr id="25"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p>
              <a:endParaRPr lang="zh-CN" altLang="en-US"/>
            </a:p>
          </p:txBody>
        </p:sp>
        <p:sp>
          <p:nvSpPr>
            <p:cNvPr id="26"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p>
              <a:endParaRPr lang="zh-CN" altLang="en-US"/>
            </a:p>
          </p:txBody>
        </p:sp>
        <p:sp>
          <p:nvSpPr>
            <p:cNvPr id="27"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p>
              <a:endParaRPr lang="zh-CN" altLang="en-US"/>
            </a:p>
          </p:txBody>
        </p:sp>
        <p:sp>
          <p:nvSpPr>
            <p:cNvPr id="29"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p>
              <a:endParaRPr lang="zh-CN" altLang="en-US"/>
            </a:p>
          </p:txBody>
        </p:sp>
        <p:sp>
          <p:nvSpPr>
            <p:cNvPr id="30"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p>
              <a:endParaRPr lang="zh-CN" altLang="en-US"/>
            </a:p>
          </p:txBody>
        </p:sp>
        <p:sp>
          <p:nvSpPr>
            <p:cNvPr id="49"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p>
              <a:endParaRPr lang="zh-CN" altLang="en-US"/>
            </a:p>
          </p:txBody>
        </p:sp>
        <p:sp>
          <p:nvSpPr>
            <p:cNvPr id="50"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p>
              <a:endParaRPr lang="zh-CN" altLang="en-US"/>
            </a:p>
          </p:txBody>
        </p:sp>
        <p:sp>
          <p:nvSpPr>
            <p:cNvPr id="51"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p>
              <a:endParaRPr lang="zh-CN" altLang="en-US"/>
            </a:p>
          </p:txBody>
        </p:sp>
        <p:sp>
          <p:nvSpPr>
            <p:cNvPr id="52"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p>
              <a:endParaRPr lang="zh-CN" altLang="en-US"/>
            </a:p>
          </p:txBody>
        </p:sp>
        <p:sp>
          <p:nvSpPr>
            <p:cNvPr id="53"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p>
              <a:endParaRPr lang="zh-CN" altLang="en-US"/>
            </a:p>
          </p:txBody>
        </p:sp>
        <p:sp>
          <p:nvSpPr>
            <p:cNvPr id="31"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p>
              <a:endParaRPr lang="zh-CN" altLang="en-US"/>
            </a:p>
          </p:txBody>
        </p:sp>
        <p:sp>
          <p:nvSpPr>
            <p:cNvPr id="55"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p>
              <a:endParaRPr lang="zh-CN" altLang="en-US"/>
            </a:p>
          </p:txBody>
        </p:sp>
      </p:grpSp>
      <p:cxnSp>
        <p:nvCxnSpPr>
          <p:cNvPr id="56" name="直线连接符 55"/>
          <p:cNvCxnSpPr/>
          <p:nvPr/>
        </p:nvCxnSpPr>
        <p:spPr>
          <a:xfrm>
            <a:off x="943429" y="163284"/>
            <a:ext cx="3641" cy="447449"/>
          </a:xfrm>
          <a:prstGeom prst="line">
            <a:avLst/>
          </a:prstGeom>
          <a:ln>
            <a:solidFill>
              <a:schemeClr val="accent2">
                <a:lumMod val="5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2" name="文本框 31"/>
          <p:cNvSpPr txBox="1"/>
          <p:nvPr/>
        </p:nvSpPr>
        <p:spPr>
          <a:xfrm>
            <a:off x="2183765" y="1882775"/>
            <a:ext cx="4334510" cy="2745740"/>
          </a:xfrm>
          <a:prstGeom prst="rect">
            <a:avLst/>
          </a:prstGeom>
          <a:noFill/>
        </p:spPr>
        <p:txBody>
          <a:bodyPr wrap="square" rtlCol="0" anchor="t">
            <a:spAutoFit/>
          </a:bodyPr>
          <a:p>
            <a:pPr algn="just">
              <a:lnSpc>
                <a:spcPct val="120000"/>
              </a:lnSpc>
            </a:pPr>
            <a:r>
              <a:rPr lang="zh-CN" altLang="en-US" sz="1600">
                <a:solidFill>
                  <a:srgbClr val="843C0B"/>
                </a:solidFill>
                <a:latin typeface="等线" panose="02010600030101010101" charset="-122"/>
                <a:ea typeface="等线" panose="02010600030101010101" charset="-122"/>
              </a:rPr>
              <a:t>泥塑，俗称"彩塑"泥塑艺术是中国民间传统的一种古老常见的民间艺术。即用粘土塑制成各种形象的一种民间手工艺。制作方法是在粘土里掺入少许棉花纤维，捣匀后，捏制成各种人物的泥坯，经阴干，涂上底粉，再施彩绘。它以泥土为原料，以手工捏制成形，或素或彩，以人物、动物为主。泥塑在民间俗称"彩塑"、"泥玩"。泥塑发源于宝鸡市凤翔县，流行于陕西、天津、江苏、河南等地。</a:t>
            </a:r>
            <a:endParaRPr lang="zh-CN" altLang="en-US" sz="1600">
              <a:solidFill>
                <a:srgbClr val="843C0B"/>
              </a:solidFill>
              <a:latin typeface="等线" panose="02010600030101010101" charset="-122"/>
              <a:ea typeface="等线" panose="02010600030101010101" charset="-122"/>
            </a:endParaRPr>
          </a:p>
        </p:txBody>
      </p:sp>
      <p:pic>
        <p:nvPicPr>
          <p:cNvPr id="3" name="图片 2"/>
          <p:cNvPicPr>
            <a:picLocks noChangeAspect="1"/>
          </p:cNvPicPr>
          <p:nvPr/>
        </p:nvPicPr>
        <p:blipFill>
          <a:blip r:embed="rId1"/>
          <a:stretch>
            <a:fillRect/>
          </a:stretch>
        </p:blipFill>
        <p:spPr>
          <a:xfrm>
            <a:off x="7296785" y="427990"/>
            <a:ext cx="4113530" cy="6189980"/>
          </a:xfrm>
          <a:prstGeom prst="rect">
            <a:avLst/>
          </a:prstGeom>
        </p:spPr>
      </p:pic>
    </p:spTree>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4"/>
          <p:cNvGrpSpPr>
            <a:grpSpLocks noChangeAspect="1"/>
          </p:cNvGrpSpPr>
          <p:nvPr/>
        </p:nvGrpSpPr>
        <p:grpSpPr bwMode="auto">
          <a:xfrm>
            <a:off x="3802210" y="3432491"/>
            <a:ext cx="9576521" cy="5350562"/>
            <a:chOff x="605" y="70"/>
            <a:chExt cx="6259" cy="3497"/>
          </a:xfrm>
          <a:solidFill>
            <a:schemeClr val="accent2">
              <a:lumMod val="50000"/>
              <a:alpha val="7000"/>
            </a:schemeClr>
          </a:solidFill>
        </p:grpSpPr>
        <p:sp>
          <p:nvSpPr>
            <p:cNvPr id="37"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38"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39"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40"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42"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43"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44"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45"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46"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47"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48"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sp>
        <p:nvSpPr>
          <p:cNvPr id="8" name="矩形 7"/>
          <p:cNvSpPr/>
          <p:nvPr/>
        </p:nvSpPr>
        <p:spPr>
          <a:xfrm>
            <a:off x="494665" y="583565"/>
            <a:ext cx="904875" cy="5890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0" name="矩形 9"/>
          <p:cNvSpPr/>
          <p:nvPr/>
        </p:nvSpPr>
        <p:spPr>
          <a:xfrm>
            <a:off x="229235" y="1338580"/>
            <a:ext cx="1044575" cy="4297680"/>
          </a:xfrm>
          <a:prstGeom prst="rect">
            <a:avLst/>
          </a:prstGeom>
        </p:spPr>
        <p:txBody>
          <a:bodyPr vert="eaVert" wrap="square">
            <a:spAutoFit/>
          </a:bodyPr>
          <a:p>
            <a:pPr algn="ctr"/>
            <a:r>
              <a:rPr 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陶瓷【米芾拜石】</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a:p>
            <a:pPr algn="ct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grpSp>
        <p:nvGrpSpPr>
          <p:cNvPr id="11" name="Group 4"/>
          <p:cNvGrpSpPr>
            <a:grpSpLocks noChangeAspect="1"/>
          </p:cNvGrpSpPr>
          <p:nvPr/>
        </p:nvGrpSpPr>
        <p:grpSpPr bwMode="auto">
          <a:xfrm>
            <a:off x="682020" y="1060933"/>
            <a:ext cx="503230" cy="281163"/>
            <a:chOff x="605" y="70"/>
            <a:chExt cx="6259" cy="3497"/>
          </a:xfrm>
          <a:solidFill>
            <a:schemeClr val="bg1"/>
          </a:solidFill>
        </p:grpSpPr>
        <p:sp>
          <p:nvSpPr>
            <p:cNvPr id="25"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p>
              <a:endParaRPr lang="zh-CN" altLang="en-US"/>
            </a:p>
          </p:txBody>
        </p:sp>
        <p:sp>
          <p:nvSpPr>
            <p:cNvPr id="26"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p>
              <a:endParaRPr lang="zh-CN" altLang="en-US"/>
            </a:p>
          </p:txBody>
        </p:sp>
        <p:sp>
          <p:nvSpPr>
            <p:cNvPr id="27"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p>
              <a:endParaRPr lang="zh-CN" altLang="en-US"/>
            </a:p>
          </p:txBody>
        </p:sp>
        <p:sp>
          <p:nvSpPr>
            <p:cNvPr id="29"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p>
              <a:endParaRPr lang="zh-CN" altLang="en-US"/>
            </a:p>
          </p:txBody>
        </p:sp>
        <p:sp>
          <p:nvSpPr>
            <p:cNvPr id="30"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p>
              <a:endParaRPr lang="zh-CN" altLang="en-US"/>
            </a:p>
          </p:txBody>
        </p:sp>
        <p:sp>
          <p:nvSpPr>
            <p:cNvPr id="49"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p>
              <a:endParaRPr lang="zh-CN" altLang="en-US"/>
            </a:p>
          </p:txBody>
        </p:sp>
        <p:sp>
          <p:nvSpPr>
            <p:cNvPr id="50"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p>
              <a:endParaRPr lang="zh-CN" altLang="en-US"/>
            </a:p>
          </p:txBody>
        </p:sp>
        <p:sp>
          <p:nvSpPr>
            <p:cNvPr id="51"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p>
              <a:endParaRPr lang="zh-CN" altLang="en-US"/>
            </a:p>
          </p:txBody>
        </p:sp>
        <p:sp>
          <p:nvSpPr>
            <p:cNvPr id="52"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p>
              <a:endParaRPr lang="zh-CN" altLang="en-US"/>
            </a:p>
          </p:txBody>
        </p:sp>
        <p:sp>
          <p:nvSpPr>
            <p:cNvPr id="53"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p>
              <a:endParaRPr lang="zh-CN" altLang="en-US"/>
            </a:p>
          </p:txBody>
        </p:sp>
        <p:sp>
          <p:nvSpPr>
            <p:cNvPr id="31"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p>
              <a:endParaRPr lang="zh-CN" altLang="en-US"/>
            </a:p>
          </p:txBody>
        </p:sp>
        <p:sp>
          <p:nvSpPr>
            <p:cNvPr id="55"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p>
              <a:endParaRPr lang="zh-CN" altLang="en-US"/>
            </a:p>
          </p:txBody>
        </p:sp>
      </p:grpSp>
      <p:cxnSp>
        <p:nvCxnSpPr>
          <p:cNvPr id="56" name="直线连接符 55"/>
          <p:cNvCxnSpPr/>
          <p:nvPr/>
        </p:nvCxnSpPr>
        <p:spPr>
          <a:xfrm>
            <a:off x="943429" y="163284"/>
            <a:ext cx="3641" cy="447449"/>
          </a:xfrm>
          <a:prstGeom prst="line">
            <a:avLst/>
          </a:prstGeom>
          <a:ln>
            <a:solidFill>
              <a:schemeClr val="accent2">
                <a:lumMod val="5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2" name="文本框 31"/>
          <p:cNvSpPr txBox="1"/>
          <p:nvPr/>
        </p:nvSpPr>
        <p:spPr>
          <a:xfrm>
            <a:off x="6892925" y="2056130"/>
            <a:ext cx="4334510" cy="3041015"/>
          </a:xfrm>
          <a:prstGeom prst="rect">
            <a:avLst/>
          </a:prstGeom>
          <a:noFill/>
        </p:spPr>
        <p:txBody>
          <a:bodyPr wrap="square" rtlCol="0" anchor="t">
            <a:spAutoFit/>
          </a:bodyPr>
          <a:p>
            <a:pPr algn="just">
              <a:lnSpc>
                <a:spcPct val="120000"/>
              </a:lnSpc>
            </a:pPr>
            <a:r>
              <a:rPr lang="zh-CN" altLang="en-US" sz="1600">
                <a:solidFill>
                  <a:srgbClr val="843C0B"/>
                </a:solidFill>
                <a:latin typeface="等线" panose="02010600030101010101" charset="-122"/>
                <a:ea typeface="等线" panose="02010600030101010101" charset="-122"/>
              </a:rPr>
              <a:t>陶瓷雕塑 </a:t>
            </a:r>
            <a:endParaRPr lang="zh-CN" altLang="en-US" sz="1600">
              <a:solidFill>
                <a:srgbClr val="843C0B"/>
              </a:solidFill>
              <a:latin typeface="等线" panose="02010600030101010101" charset="-122"/>
              <a:ea typeface="等线" panose="02010600030101010101" charset="-122"/>
            </a:endParaRPr>
          </a:p>
          <a:p>
            <a:pPr algn="just">
              <a:lnSpc>
                <a:spcPct val="120000"/>
              </a:lnSpc>
            </a:pPr>
            <a:r>
              <a:rPr lang="zh-CN" altLang="en-US" sz="1600">
                <a:solidFill>
                  <a:srgbClr val="843C0B"/>
                </a:solidFill>
                <a:latin typeface="等线" panose="02010600030101010101" charset="-122"/>
                <a:ea typeface="等线" panose="02010600030101010101" charset="-122"/>
              </a:rPr>
              <a:t>陶瓷装饰的一种。历史悠久，约始自秦、汉，盛于明、清时期的德化窑、石湾窑和景德镇窑等。一般系指具有独立性的立体陶瓷雕塑制品，需经模印、镶嵌、手工雕镂、捏、堆塑、雕刻等成型过程并经高温烧成。按制作方法可分圆雕、浮雕、镂雕、捏雕等数种。按制品可分素雕和彩雕两种，包括陈列美术品、日用生活器皿及玩具等。制作时必须考虑到干燥和烧成收缩，防止翘扁变形及裂纹斑疵等。</a:t>
            </a:r>
            <a:endParaRPr lang="zh-CN" altLang="en-US" sz="1600">
              <a:solidFill>
                <a:srgbClr val="843C0B"/>
              </a:solidFill>
              <a:latin typeface="等线" panose="02010600030101010101" charset="-122"/>
              <a:ea typeface="等线" panose="02010600030101010101" charset="-122"/>
            </a:endParaRPr>
          </a:p>
        </p:txBody>
      </p:sp>
      <p:pic>
        <p:nvPicPr>
          <p:cNvPr id="2" name="图片 1"/>
          <p:cNvPicPr>
            <a:picLocks noChangeAspect="1"/>
          </p:cNvPicPr>
          <p:nvPr/>
        </p:nvPicPr>
        <p:blipFill>
          <a:blip r:embed="rId1"/>
          <a:stretch>
            <a:fillRect/>
          </a:stretch>
        </p:blipFill>
        <p:spPr>
          <a:xfrm>
            <a:off x="1757045" y="583565"/>
            <a:ext cx="4173220" cy="6033770"/>
          </a:xfrm>
          <a:prstGeom prst="rect">
            <a:avLst/>
          </a:prstGeom>
        </p:spPr>
      </p:pic>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4"/>
          <p:cNvGrpSpPr>
            <a:grpSpLocks noChangeAspect="1"/>
          </p:cNvGrpSpPr>
          <p:nvPr/>
        </p:nvGrpSpPr>
        <p:grpSpPr bwMode="auto">
          <a:xfrm>
            <a:off x="3802210" y="3432491"/>
            <a:ext cx="9576521" cy="5350562"/>
            <a:chOff x="605" y="70"/>
            <a:chExt cx="6259" cy="3497"/>
          </a:xfrm>
          <a:solidFill>
            <a:schemeClr val="accent2">
              <a:lumMod val="50000"/>
              <a:alpha val="7000"/>
            </a:schemeClr>
          </a:solidFill>
        </p:grpSpPr>
        <p:sp>
          <p:nvSpPr>
            <p:cNvPr id="37"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38"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39"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40"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42"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43"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44"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45"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46"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47"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48"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sp>
        <p:nvSpPr>
          <p:cNvPr id="8" name="矩形 7"/>
          <p:cNvSpPr/>
          <p:nvPr/>
        </p:nvSpPr>
        <p:spPr>
          <a:xfrm>
            <a:off x="494665" y="583565"/>
            <a:ext cx="904875" cy="572897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0" name="矩形 9"/>
          <p:cNvSpPr/>
          <p:nvPr/>
        </p:nvSpPr>
        <p:spPr>
          <a:xfrm>
            <a:off x="660400" y="1338580"/>
            <a:ext cx="613410" cy="3759200"/>
          </a:xfrm>
          <a:prstGeom prst="rect">
            <a:avLst/>
          </a:prstGeom>
        </p:spPr>
        <p:txBody>
          <a:bodyPr vert="eaVert" wrap="square">
            <a:spAutoFit/>
          </a:bodyPr>
          <a:p>
            <a:pPr algn="ctr"/>
            <a:r>
              <a:rPr 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竹编</a:t>
            </a:r>
            <a:r>
              <a:rPr lang="en-US" alt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a:t>
            </a: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花衣</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grpSp>
        <p:nvGrpSpPr>
          <p:cNvPr id="11" name="Group 4"/>
          <p:cNvGrpSpPr>
            <a:grpSpLocks noChangeAspect="1"/>
          </p:cNvGrpSpPr>
          <p:nvPr/>
        </p:nvGrpSpPr>
        <p:grpSpPr bwMode="auto">
          <a:xfrm>
            <a:off x="682020" y="1060933"/>
            <a:ext cx="503230" cy="281163"/>
            <a:chOff x="605" y="70"/>
            <a:chExt cx="6259" cy="3497"/>
          </a:xfrm>
          <a:solidFill>
            <a:schemeClr val="bg1"/>
          </a:solidFill>
        </p:grpSpPr>
        <p:sp>
          <p:nvSpPr>
            <p:cNvPr id="25"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p>
              <a:endParaRPr lang="zh-CN" altLang="en-US"/>
            </a:p>
          </p:txBody>
        </p:sp>
        <p:sp>
          <p:nvSpPr>
            <p:cNvPr id="26"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p>
              <a:endParaRPr lang="zh-CN" altLang="en-US"/>
            </a:p>
          </p:txBody>
        </p:sp>
        <p:sp>
          <p:nvSpPr>
            <p:cNvPr id="27"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p>
              <a:endParaRPr lang="zh-CN" altLang="en-US"/>
            </a:p>
          </p:txBody>
        </p:sp>
        <p:sp>
          <p:nvSpPr>
            <p:cNvPr id="29"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p>
              <a:endParaRPr lang="zh-CN" altLang="en-US"/>
            </a:p>
          </p:txBody>
        </p:sp>
        <p:sp>
          <p:nvSpPr>
            <p:cNvPr id="30"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p>
              <a:endParaRPr lang="zh-CN" altLang="en-US"/>
            </a:p>
          </p:txBody>
        </p:sp>
        <p:sp>
          <p:nvSpPr>
            <p:cNvPr id="49"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p>
              <a:endParaRPr lang="zh-CN" altLang="en-US"/>
            </a:p>
          </p:txBody>
        </p:sp>
        <p:sp>
          <p:nvSpPr>
            <p:cNvPr id="50"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p>
              <a:endParaRPr lang="zh-CN" altLang="en-US"/>
            </a:p>
          </p:txBody>
        </p:sp>
        <p:sp>
          <p:nvSpPr>
            <p:cNvPr id="51"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p>
              <a:endParaRPr lang="zh-CN" altLang="en-US"/>
            </a:p>
          </p:txBody>
        </p:sp>
        <p:sp>
          <p:nvSpPr>
            <p:cNvPr id="52"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p>
              <a:endParaRPr lang="zh-CN" altLang="en-US"/>
            </a:p>
          </p:txBody>
        </p:sp>
        <p:sp>
          <p:nvSpPr>
            <p:cNvPr id="53"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p>
              <a:endParaRPr lang="zh-CN" altLang="en-US"/>
            </a:p>
          </p:txBody>
        </p:sp>
        <p:sp>
          <p:nvSpPr>
            <p:cNvPr id="31"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p>
              <a:endParaRPr lang="zh-CN" altLang="en-US"/>
            </a:p>
          </p:txBody>
        </p:sp>
        <p:sp>
          <p:nvSpPr>
            <p:cNvPr id="55"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p>
              <a:endParaRPr lang="zh-CN" altLang="en-US"/>
            </a:p>
          </p:txBody>
        </p:sp>
      </p:grpSp>
      <p:cxnSp>
        <p:nvCxnSpPr>
          <p:cNvPr id="56" name="直线连接符 55"/>
          <p:cNvCxnSpPr/>
          <p:nvPr/>
        </p:nvCxnSpPr>
        <p:spPr>
          <a:xfrm>
            <a:off x="943429" y="163284"/>
            <a:ext cx="3641" cy="447449"/>
          </a:xfrm>
          <a:prstGeom prst="line">
            <a:avLst/>
          </a:prstGeom>
          <a:ln>
            <a:solidFill>
              <a:schemeClr val="accent2">
                <a:lumMod val="5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2" name="文本框 31"/>
          <p:cNvSpPr txBox="1"/>
          <p:nvPr/>
        </p:nvSpPr>
        <p:spPr>
          <a:xfrm>
            <a:off x="2004695" y="1680845"/>
            <a:ext cx="4554855" cy="3630930"/>
          </a:xfrm>
          <a:prstGeom prst="rect">
            <a:avLst/>
          </a:prstGeom>
          <a:noFill/>
        </p:spPr>
        <p:txBody>
          <a:bodyPr wrap="square" rtlCol="0" anchor="t">
            <a:spAutoFit/>
          </a:bodyPr>
          <a:p>
            <a:pPr algn="just">
              <a:lnSpc>
                <a:spcPct val="120000"/>
              </a:lnSpc>
            </a:pPr>
            <a:r>
              <a:rPr lang="zh-CN" altLang="en-US" sz="1600">
                <a:solidFill>
                  <a:srgbClr val="843C0B"/>
                </a:solidFill>
                <a:latin typeface="等线" panose="02010600030101010101" charset="-122"/>
                <a:ea typeface="等线" panose="02010600030101010101" charset="-122"/>
              </a:rPr>
              <a:t>据考古资料证明，人类开始定居生活后，便从事简单的农业和畜牧业生产，所获的米粟和猎取的食物稍有剩余，为了不时之需，就把食物及饮水存放起来。这时候便就地取材，使用各种石斧、石刀等工具砍来植物的枝条编成篮、筐等器皿。在实践中，发现竹子干脆利落，开裂性强，富有弹性和韧性，而且能编易织，坚固耐用。于是，竹子便成了当时器皿编制的主要材料。</a:t>
            </a:r>
            <a:endParaRPr lang="zh-CN" altLang="en-US" sz="1600">
              <a:solidFill>
                <a:srgbClr val="843C0B"/>
              </a:solidFill>
              <a:latin typeface="等线" panose="02010600030101010101" charset="-122"/>
              <a:ea typeface="等线" panose="02010600030101010101" charset="-122"/>
            </a:endParaRPr>
          </a:p>
          <a:p>
            <a:pPr algn="just">
              <a:lnSpc>
                <a:spcPct val="120000"/>
              </a:lnSpc>
            </a:pPr>
            <a:endParaRPr lang="zh-CN" altLang="en-US" sz="1600">
              <a:solidFill>
                <a:srgbClr val="843C0B"/>
              </a:solidFill>
              <a:latin typeface="等线" panose="02010600030101010101" charset="-122"/>
              <a:ea typeface="等线" panose="02010600030101010101" charset="-122"/>
            </a:endParaRPr>
          </a:p>
          <a:p>
            <a:pPr algn="just">
              <a:lnSpc>
                <a:spcPct val="120000"/>
              </a:lnSpc>
            </a:pPr>
            <a:r>
              <a:rPr lang="zh-CN" altLang="en-US" sz="1600">
                <a:solidFill>
                  <a:srgbClr val="843C0B"/>
                </a:solidFill>
                <a:latin typeface="等线" panose="02010600030101010101" charset="-122"/>
                <a:ea typeface="等线" panose="02010600030101010101" charset="-122"/>
              </a:rPr>
              <a:t>传统竹编虽然算不上鬼斧神工，但是却更能体现中国传统造物观念"天人合一"所强调的人与自然和谐统一的思想和文化内涵。</a:t>
            </a:r>
            <a:endParaRPr lang="zh-CN" altLang="en-US" sz="1600">
              <a:solidFill>
                <a:srgbClr val="843C0B"/>
              </a:solidFill>
              <a:latin typeface="等线" panose="02010600030101010101" charset="-122"/>
              <a:ea typeface="等线" panose="02010600030101010101" charset="-122"/>
            </a:endParaRPr>
          </a:p>
        </p:txBody>
      </p:sp>
      <p:pic>
        <p:nvPicPr>
          <p:cNvPr id="5" name="图片 4"/>
          <p:cNvPicPr>
            <a:picLocks noChangeAspect="1"/>
          </p:cNvPicPr>
          <p:nvPr/>
        </p:nvPicPr>
        <p:blipFill>
          <a:blip r:embed="rId1"/>
          <a:stretch>
            <a:fillRect/>
          </a:stretch>
        </p:blipFill>
        <p:spPr>
          <a:xfrm>
            <a:off x="7157720" y="1894205"/>
            <a:ext cx="4805680" cy="3203575"/>
          </a:xfrm>
          <a:prstGeom prst="rect">
            <a:avLst/>
          </a:prstGeom>
        </p:spPr>
      </p:pic>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4"/>
          <p:cNvGrpSpPr>
            <a:grpSpLocks noChangeAspect="1"/>
          </p:cNvGrpSpPr>
          <p:nvPr/>
        </p:nvGrpSpPr>
        <p:grpSpPr bwMode="auto">
          <a:xfrm>
            <a:off x="3802210" y="3432491"/>
            <a:ext cx="9576521" cy="5350562"/>
            <a:chOff x="605" y="70"/>
            <a:chExt cx="6259" cy="3497"/>
          </a:xfrm>
          <a:solidFill>
            <a:schemeClr val="accent2">
              <a:lumMod val="50000"/>
              <a:alpha val="7000"/>
            </a:schemeClr>
          </a:solidFill>
        </p:grpSpPr>
        <p:sp>
          <p:nvSpPr>
            <p:cNvPr id="37"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38"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39"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40"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42"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43"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44"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45"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46"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47"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48"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sp>
        <p:nvSpPr>
          <p:cNvPr id="8" name="矩形 7"/>
          <p:cNvSpPr/>
          <p:nvPr/>
        </p:nvSpPr>
        <p:spPr>
          <a:xfrm>
            <a:off x="494665" y="583565"/>
            <a:ext cx="904875" cy="572897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0" name="矩形 9"/>
          <p:cNvSpPr/>
          <p:nvPr/>
        </p:nvSpPr>
        <p:spPr>
          <a:xfrm>
            <a:off x="660400" y="1338580"/>
            <a:ext cx="613410" cy="3759200"/>
          </a:xfrm>
          <a:prstGeom prst="rect">
            <a:avLst/>
          </a:prstGeom>
        </p:spPr>
        <p:txBody>
          <a:bodyPr vert="eaVert" wrap="square">
            <a:spAutoFit/>
          </a:bodyPr>
          <a:p>
            <a:pPr algn="ctr"/>
            <a:r>
              <a:rPr 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皮影</a:t>
            </a:r>
            <a:r>
              <a:rPr lang="en-US" alt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a:t>
            </a: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三顾茅庐</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grpSp>
        <p:nvGrpSpPr>
          <p:cNvPr id="11" name="Group 4"/>
          <p:cNvGrpSpPr>
            <a:grpSpLocks noChangeAspect="1"/>
          </p:cNvGrpSpPr>
          <p:nvPr/>
        </p:nvGrpSpPr>
        <p:grpSpPr bwMode="auto">
          <a:xfrm>
            <a:off x="682020" y="1060933"/>
            <a:ext cx="503230" cy="281163"/>
            <a:chOff x="605" y="70"/>
            <a:chExt cx="6259" cy="3497"/>
          </a:xfrm>
          <a:solidFill>
            <a:schemeClr val="bg1"/>
          </a:solidFill>
        </p:grpSpPr>
        <p:sp>
          <p:nvSpPr>
            <p:cNvPr id="25"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p>
              <a:endParaRPr lang="zh-CN" altLang="en-US"/>
            </a:p>
          </p:txBody>
        </p:sp>
        <p:sp>
          <p:nvSpPr>
            <p:cNvPr id="26"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p>
              <a:endParaRPr lang="zh-CN" altLang="en-US"/>
            </a:p>
          </p:txBody>
        </p:sp>
        <p:sp>
          <p:nvSpPr>
            <p:cNvPr id="27"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p>
              <a:endParaRPr lang="zh-CN" altLang="en-US"/>
            </a:p>
          </p:txBody>
        </p:sp>
        <p:sp>
          <p:nvSpPr>
            <p:cNvPr id="29"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p>
              <a:endParaRPr lang="zh-CN" altLang="en-US"/>
            </a:p>
          </p:txBody>
        </p:sp>
        <p:sp>
          <p:nvSpPr>
            <p:cNvPr id="30"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p>
              <a:endParaRPr lang="zh-CN" altLang="en-US"/>
            </a:p>
          </p:txBody>
        </p:sp>
        <p:sp>
          <p:nvSpPr>
            <p:cNvPr id="49"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p>
              <a:endParaRPr lang="zh-CN" altLang="en-US"/>
            </a:p>
          </p:txBody>
        </p:sp>
        <p:sp>
          <p:nvSpPr>
            <p:cNvPr id="50"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p>
              <a:endParaRPr lang="zh-CN" altLang="en-US"/>
            </a:p>
          </p:txBody>
        </p:sp>
        <p:sp>
          <p:nvSpPr>
            <p:cNvPr id="51"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p>
              <a:endParaRPr lang="zh-CN" altLang="en-US"/>
            </a:p>
          </p:txBody>
        </p:sp>
        <p:sp>
          <p:nvSpPr>
            <p:cNvPr id="52"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p>
              <a:endParaRPr lang="zh-CN" altLang="en-US"/>
            </a:p>
          </p:txBody>
        </p:sp>
        <p:sp>
          <p:nvSpPr>
            <p:cNvPr id="53"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p>
              <a:endParaRPr lang="zh-CN" altLang="en-US"/>
            </a:p>
          </p:txBody>
        </p:sp>
        <p:sp>
          <p:nvSpPr>
            <p:cNvPr id="31"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p>
              <a:endParaRPr lang="zh-CN" altLang="en-US"/>
            </a:p>
          </p:txBody>
        </p:sp>
        <p:sp>
          <p:nvSpPr>
            <p:cNvPr id="55"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p>
              <a:endParaRPr lang="zh-CN" altLang="en-US"/>
            </a:p>
          </p:txBody>
        </p:sp>
      </p:grpSp>
      <p:cxnSp>
        <p:nvCxnSpPr>
          <p:cNvPr id="56" name="直线连接符 55"/>
          <p:cNvCxnSpPr/>
          <p:nvPr/>
        </p:nvCxnSpPr>
        <p:spPr>
          <a:xfrm>
            <a:off x="943429" y="163284"/>
            <a:ext cx="3641" cy="447449"/>
          </a:xfrm>
          <a:prstGeom prst="line">
            <a:avLst/>
          </a:prstGeom>
          <a:ln>
            <a:solidFill>
              <a:schemeClr val="accent2">
                <a:lumMod val="5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2" name="文本框 31"/>
          <p:cNvSpPr txBox="1"/>
          <p:nvPr/>
        </p:nvSpPr>
        <p:spPr>
          <a:xfrm>
            <a:off x="7966075" y="1954530"/>
            <a:ext cx="3816985" cy="3335655"/>
          </a:xfrm>
          <a:prstGeom prst="rect">
            <a:avLst/>
          </a:prstGeom>
          <a:noFill/>
        </p:spPr>
        <p:txBody>
          <a:bodyPr wrap="square" rtlCol="0" anchor="t">
            <a:spAutoFit/>
          </a:bodyPr>
          <a:p>
            <a:pPr algn="just">
              <a:lnSpc>
                <a:spcPct val="120000"/>
              </a:lnSpc>
            </a:pPr>
            <a:r>
              <a:rPr lang="zh-CN" altLang="en-US" sz="1600">
                <a:solidFill>
                  <a:srgbClr val="843C0B"/>
                </a:solidFill>
                <a:latin typeface="等线" panose="02010600030101010101" charset="-122"/>
                <a:ea typeface="等线" panose="02010600030101010101" charset="-122"/>
              </a:rPr>
              <a:t>皮影戏，又称“影子戏”或“灯影戏”，是一种以兽皮或纸板做成的人物剪影，在灯光照射下用隔亮布进行演戏，是我国民间广为流传的傀儡戏之一。表演时，艺人们在白色幕布后面，一边操纵戏曲人物，一边用当地流行的曲调唱述故事，同时配以打击乐器和弦乐，有浓厚的乡土气息。皮影戏是中国汉族民间的一门古老传统艺术，老北京人都叫它“驴皮影”。</a:t>
            </a:r>
            <a:endParaRPr lang="zh-CN" altLang="en-US" sz="1600">
              <a:solidFill>
                <a:srgbClr val="843C0B"/>
              </a:solidFill>
              <a:latin typeface="等线" panose="02010600030101010101" charset="-122"/>
              <a:ea typeface="等线" panose="02010600030101010101" charset="-122"/>
            </a:endParaRPr>
          </a:p>
          <a:p>
            <a:pPr algn="just">
              <a:lnSpc>
                <a:spcPct val="120000"/>
              </a:lnSpc>
            </a:pPr>
            <a:endParaRPr lang="zh-CN" altLang="en-US" sz="1600">
              <a:solidFill>
                <a:srgbClr val="843C0B"/>
              </a:solidFill>
              <a:latin typeface="等线" panose="02010600030101010101" charset="-122"/>
              <a:ea typeface="等线" panose="02010600030101010101" charset="-122"/>
            </a:endParaRPr>
          </a:p>
          <a:p>
            <a:pPr algn="just">
              <a:lnSpc>
                <a:spcPct val="120000"/>
              </a:lnSpc>
            </a:pPr>
            <a:endParaRPr lang="zh-CN" altLang="en-US" sz="1600">
              <a:solidFill>
                <a:srgbClr val="843C0B"/>
              </a:solidFill>
              <a:latin typeface="等线" panose="02010600030101010101" charset="-122"/>
              <a:ea typeface="等线" panose="02010600030101010101" charset="-122"/>
            </a:endParaRPr>
          </a:p>
        </p:txBody>
      </p:sp>
      <p:pic>
        <p:nvPicPr>
          <p:cNvPr id="3" name="图片 2"/>
          <p:cNvPicPr>
            <a:picLocks noChangeAspect="1"/>
          </p:cNvPicPr>
          <p:nvPr/>
        </p:nvPicPr>
        <p:blipFill>
          <a:blip r:embed="rId1"/>
          <a:stretch>
            <a:fillRect/>
          </a:stretch>
        </p:blipFill>
        <p:spPr>
          <a:xfrm>
            <a:off x="1634490" y="1632585"/>
            <a:ext cx="6096000" cy="3657600"/>
          </a:xfrm>
          <a:prstGeom prst="rect">
            <a:avLst/>
          </a:prstGeom>
        </p:spPr>
      </p:pic>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4"/>
          <p:cNvGrpSpPr>
            <a:grpSpLocks noChangeAspect="1"/>
          </p:cNvGrpSpPr>
          <p:nvPr/>
        </p:nvGrpSpPr>
        <p:grpSpPr bwMode="auto">
          <a:xfrm>
            <a:off x="3802210" y="3432491"/>
            <a:ext cx="9576521" cy="5350562"/>
            <a:chOff x="605" y="70"/>
            <a:chExt cx="6259" cy="3497"/>
          </a:xfrm>
          <a:solidFill>
            <a:schemeClr val="accent2">
              <a:lumMod val="50000"/>
              <a:alpha val="7000"/>
            </a:schemeClr>
          </a:solidFill>
        </p:grpSpPr>
        <p:sp>
          <p:nvSpPr>
            <p:cNvPr id="37"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38"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39"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40"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42"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43"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44"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45"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46"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47"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48"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sp>
        <p:nvSpPr>
          <p:cNvPr id="8" name="矩形 7"/>
          <p:cNvSpPr/>
          <p:nvPr/>
        </p:nvSpPr>
        <p:spPr>
          <a:xfrm>
            <a:off x="494665" y="583565"/>
            <a:ext cx="904875" cy="572897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0" name="矩形 9"/>
          <p:cNvSpPr/>
          <p:nvPr/>
        </p:nvSpPr>
        <p:spPr>
          <a:xfrm>
            <a:off x="660400" y="1338580"/>
            <a:ext cx="613410" cy="3759200"/>
          </a:xfrm>
          <a:prstGeom prst="rect">
            <a:avLst/>
          </a:prstGeom>
        </p:spPr>
        <p:txBody>
          <a:bodyPr vert="eaVert" wrap="square">
            <a:spAutoFit/>
          </a:bodyPr>
          <a:p>
            <a:pPr algn="ct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剪纸</a:t>
            </a:r>
            <a:r>
              <a:rPr lang="en-US" alt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a:t>
            </a: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中国娃</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grpSp>
        <p:nvGrpSpPr>
          <p:cNvPr id="11" name="Group 4"/>
          <p:cNvGrpSpPr>
            <a:grpSpLocks noChangeAspect="1"/>
          </p:cNvGrpSpPr>
          <p:nvPr/>
        </p:nvGrpSpPr>
        <p:grpSpPr bwMode="auto">
          <a:xfrm>
            <a:off x="682020" y="1060933"/>
            <a:ext cx="503230" cy="281163"/>
            <a:chOff x="605" y="70"/>
            <a:chExt cx="6259" cy="3497"/>
          </a:xfrm>
          <a:solidFill>
            <a:schemeClr val="bg1"/>
          </a:solidFill>
        </p:grpSpPr>
        <p:sp>
          <p:nvSpPr>
            <p:cNvPr id="25"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p>
              <a:endParaRPr lang="zh-CN" altLang="en-US"/>
            </a:p>
          </p:txBody>
        </p:sp>
        <p:sp>
          <p:nvSpPr>
            <p:cNvPr id="26"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p>
              <a:endParaRPr lang="zh-CN" altLang="en-US"/>
            </a:p>
          </p:txBody>
        </p:sp>
        <p:sp>
          <p:nvSpPr>
            <p:cNvPr id="27"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p>
              <a:endParaRPr lang="zh-CN" altLang="en-US"/>
            </a:p>
          </p:txBody>
        </p:sp>
        <p:sp>
          <p:nvSpPr>
            <p:cNvPr id="29"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p>
              <a:endParaRPr lang="zh-CN" altLang="en-US"/>
            </a:p>
          </p:txBody>
        </p:sp>
        <p:sp>
          <p:nvSpPr>
            <p:cNvPr id="30"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p>
              <a:endParaRPr lang="zh-CN" altLang="en-US"/>
            </a:p>
          </p:txBody>
        </p:sp>
        <p:sp>
          <p:nvSpPr>
            <p:cNvPr id="49"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p>
              <a:endParaRPr lang="zh-CN" altLang="en-US"/>
            </a:p>
          </p:txBody>
        </p:sp>
        <p:sp>
          <p:nvSpPr>
            <p:cNvPr id="50"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p>
              <a:endParaRPr lang="zh-CN" altLang="en-US"/>
            </a:p>
          </p:txBody>
        </p:sp>
        <p:sp>
          <p:nvSpPr>
            <p:cNvPr id="51"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p>
              <a:endParaRPr lang="zh-CN" altLang="en-US"/>
            </a:p>
          </p:txBody>
        </p:sp>
        <p:sp>
          <p:nvSpPr>
            <p:cNvPr id="52"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p>
              <a:endParaRPr lang="zh-CN" altLang="en-US"/>
            </a:p>
          </p:txBody>
        </p:sp>
        <p:sp>
          <p:nvSpPr>
            <p:cNvPr id="53"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p>
              <a:endParaRPr lang="zh-CN" altLang="en-US"/>
            </a:p>
          </p:txBody>
        </p:sp>
        <p:sp>
          <p:nvSpPr>
            <p:cNvPr id="31"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p>
              <a:endParaRPr lang="zh-CN" altLang="en-US"/>
            </a:p>
          </p:txBody>
        </p:sp>
        <p:sp>
          <p:nvSpPr>
            <p:cNvPr id="55"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p>
              <a:endParaRPr lang="zh-CN" altLang="en-US"/>
            </a:p>
          </p:txBody>
        </p:sp>
      </p:grpSp>
      <p:cxnSp>
        <p:nvCxnSpPr>
          <p:cNvPr id="56" name="直线连接符 55"/>
          <p:cNvCxnSpPr/>
          <p:nvPr/>
        </p:nvCxnSpPr>
        <p:spPr>
          <a:xfrm>
            <a:off x="943429" y="163284"/>
            <a:ext cx="3641" cy="447449"/>
          </a:xfrm>
          <a:prstGeom prst="line">
            <a:avLst/>
          </a:prstGeom>
          <a:ln>
            <a:solidFill>
              <a:schemeClr val="accent2">
                <a:lumMod val="5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2" name="文本框 31"/>
          <p:cNvSpPr txBox="1"/>
          <p:nvPr/>
        </p:nvSpPr>
        <p:spPr>
          <a:xfrm>
            <a:off x="2127885" y="1061085"/>
            <a:ext cx="4963160" cy="5105400"/>
          </a:xfrm>
          <a:prstGeom prst="rect">
            <a:avLst/>
          </a:prstGeom>
          <a:noFill/>
        </p:spPr>
        <p:txBody>
          <a:bodyPr wrap="square" rtlCol="0" anchor="t">
            <a:spAutoFit/>
          </a:bodyPr>
          <a:p>
            <a:pPr algn="just">
              <a:lnSpc>
                <a:spcPct val="120000"/>
              </a:lnSpc>
            </a:pPr>
            <a:r>
              <a:rPr lang="zh-CN" altLang="en-US" sz="1600">
                <a:solidFill>
                  <a:srgbClr val="843C0B"/>
                </a:solidFill>
                <a:latin typeface="等线" panose="02010600030101010101" charset="-122"/>
                <a:ea typeface="等线" panose="02010600030101010101" charset="-122"/>
              </a:rPr>
              <a:t>剪纸，又叫刻纸，是一种镂空艺术。是中国汉族最古老的民间艺术之一。其在视觉上给人以透空的感觉和艺术享受。剪纸的载体可以是纸张、金银箔、树皮、树叶、布、皮革。</a:t>
            </a:r>
            <a:endParaRPr lang="zh-CN" altLang="en-US" sz="1600">
              <a:solidFill>
                <a:srgbClr val="843C0B"/>
              </a:solidFill>
              <a:latin typeface="等线" panose="02010600030101010101" charset="-122"/>
              <a:ea typeface="等线" panose="02010600030101010101" charset="-122"/>
            </a:endParaRPr>
          </a:p>
          <a:p>
            <a:pPr algn="just">
              <a:lnSpc>
                <a:spcPct val="120000"/>
              </a:lnSpc>
            </a:pPr>
            <a:endParaRPr lang="zh-CN" altLang="en-US" sz="1600">
              <a:solidFill>
                <a:srgbClr val="843C0B"/>
              </a:solidFill>
              <a:latin typeface="等线" panose="02010600030101010101" charset="-122"/>
              <a:ea typeface="等线" panose="02010600030101010101" charset="-122"/>
            </a:endParaRPr>
          </a:p>
          <a:p>
            <a:pPr algn="just">
              <a:lnSpc>
                <a:spcPct val="120000"/>
              </a:lnSpc>
            </a:pPr>
            <a:r>
              <a:rPr lang="zh-CN" altLang="en-US" sz="1600">
                <a:solidFill>
                  <a:srgbClr val="843C0B"/>
                </a:solidFill>
                <a:latin typeface="等线" panose="02010600030101010101" charset="-122"/>
                <a:ea typeface="等线" panose="02010600030101010101" charset="-122"/>
              </a:rPr>
              <a:t>剪纸在中国农村是历史悠久，并且流传很广的一种民间艺术形式。这种民俗艺术的产生和流传与中国农村的节日风俗有着密切关系，逢年过节亦或新婚喜庆，常常会贴"囍"这个字，人们把美丽鲜艳的剪纸贴在雪白的墙上或明亮的玻璃窗上、门上、灯笼上等，节日的气氛便被渲染得非常浓郁喜庆。</a:t>
            </a:r>
            <a:endParaRPr lang="zh-CN" altLang="en-US" sz="1600">
              <a:solidFill>
                <a:srgbClr val="843C0B"/>
              </a:solidFill>
              <a:latin typeface="等线" panose="02010600030101010101" charset="-122"/>
              <a:ea typeface="等线" panose="02010600030101010101" charset="-122"/>
            </a:endParaRPr>
          </a:p>
          <a:p>
            <a:pPr algn="just">
              <a:lnSpc>
                <a:spcPct val="120000"/>
              </a:lnSpc>
            </a:pPr>
            <a:endParaRPr lang="zh-CN" altLang="en-US" sz="1600">
              <a:solidFill>
                <a:srgbClr val="843C0B"/>
              </a:solidFill>
              <a:latin typeface="等线" panose="02010600030101010101" charset="-122"/>
              <a:ea typeface="等线" panose="02010600030101010101" charset="-122"/>
            </a:endParaRPr>
          </a:p>
          <a:p>
            <a:pPr algn="just">
              <a:lnSpc>
                <a:spcPct val="120000"/>
              </a:lnSpc>
            </a:pPr>
            <a:r>
              <a:rPr lang="zh-CN" altLang="en-US" sz="1600">
                <a:solidFill>
                  <a:srgbClr val="843C0B"/>
                </a:solidFill>
                <a:latin typeface="等线" panose="02010600030101010101" charset="-122"/>
                <a:ea typeface="等线" panose="02010600030101010101" charset="-122"/>
              </a:rPr>
              <a:t>剪纸艺术是汉族传统的民间工艺，它源远流长,经久不衰，是中国民间艺术中的瑰宝，已成为世界艺术宝库中的一种珍藏。那质朴、生动有趣的艺术造型，有着独特的艺术魅力。其特点主要表现在空间观念的二维性，刀味纸感，线条与装饰，写意与寓意等许多方面。</a:t>
            </a:r>
            <a:endParaRPr lang="zh-CN" altLang="en-US" sz="1600">
              <a:solidFill>
                <a:srgbClr val="843C0B"/>
              </a:solidFill>
              <a:latin typeface="等线" panose="02010600030101010101" charset="-122"/>
              <a:ea typeface="等线" panose="02010600030101010101" charset="-122"/>
            </a:endParaRPr>
          </a:p>
        </p:txBody>
      </p:sp>
      <p:pic>
        <p:nvPicPr>
          <p:cNvPr id="2" name="图片 1"/>
          <p:cNvPicPr>
            <a:picLocks noChangeAspect="1"/>
          </p:cNvPicPr>
          <p:nvPr/>
        </p:nvPicPr>
        <p:blipFill>
          <a:blip r:embed="rId1"/>
          <a:srcRect l="49879"/>
          <a:stretch>
            <a:fillRect/>
          </a:stretch>
        </p:blipFill>
        <p:spPr>
          <a:xfrm>
            <a:off x="7705090" y="985520"/>
            <a:ext cx="3814445" cy="5384800"/>
          </a:xfrm>
          <a:prstGeom prst="rect">
            <a:avLst/>
          </a:prstGeom>
        </p:spPr>
      </p:pic>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t="13416" b="50250"/>
          <a:stretch>
            <a:fillRect/>
          </a:stretch>
        </p:blipFill>
        <p:spPr>
          <a:xfrm flipH="1">
            <a:off x="-179582" y="4152153"/>
            <a:ext cx="12551164" cy="2692400"/>
          </a:xfrm>
          <a:prstGeom prst="rect">
            <a:avLst/>
          </a:prstGeom>
        </p:spPr>
      </p:pic>
      <p:pic>
        <p:nvPicPr>
          <p:cNvPr id="3" name="图片 2"/>
          <p:cNvPicPr>
            <a:picLocks noChangeAspect="1"/>
          </p:cNvPicPr>
          <p:nvPr/>
        </p:nvPicPr>
        <p:blipFill>
          <a:blip r:embed="rId3"/>
          <a:stretch>
            <a:fillRect/>
          </a:stretch>
        </p:blipFill>
        <p:spPr>
          <a:xfrm>
            <a:off x="1214120" y="140970"/>
            <a:ext cx="3011805" cy="3011805"/>
          </a:xfrm>
          <a:prstGeom prst="rect">
            <a:avLst/>
          </a:prstGeom>
        </p:spPr>
      </p:pic>
      <p:sp>
        <p:nvSpPr>
          <p:cNvPr id="7" name="文本框 6"/>
          <p:cNvSpPr txBox="1"/>
          <p:nvPr/>
        </p:nvSpPr>
        <p:spPr>
          <a:xfrm>
            <a:off x="8325485" y="788035"/>
            <a:ext cx="2785110" cy="5105400"/>
          </a:xfrm>
          <a:prstGeom prst="rect">
            <a:avLst/>
          </a:prstGeom>
          <a:noFill/>
        </p:spPr>
        <p:txBody>
          <a:bodyPr wrap="square" rtlCol="0" anchor="t">
            <a:spAutoFit/>
          </a:bodyPr>
          <a:p>
            <a:pPr algn="just">
              <a:lnSpc>
                <a:spcPct val="120000"/>
              </a:lnSpc>
            </a:pPr>
            <a:r>
              <a:rPr lang="zh-CN" altLang="en-US" sz="1600">
                <a:solidFill>
                  <a:schemeClr val="tx2"/>
                </a:solidFill>
                <a:latin typeface="等线" panose="02010600030101010101" charset="-122"/>
                <a:ea typeface="等线" panose="02010600030101010101" charset="-122"/>
                <a:cs typeface="等线" panose="02010600030101010101" charset="-122"/>
              </a:rPr>
              <a:t>在众多的山东淮坊风筝中，有一种性能最好，对全国影响最大，也最具代表性的风筝，那就是外形像一个</a:t>
            </a:r>
            <a:r>
              <a:rPr lang="zh-CN" altLang="en-US" sz="1600" b="1" u="sng">
                <a:solidFill>
                  <a:schemeClr val="tx2"/>
                </a:solidFill>
                <a:latin typeface="等线" panose="02010600030101010101" charset="-122"/>
                <a:ea typeface="等线" panose="02010600030101010101" charset="-122"/>
                <a:cs typeface="等线" panose="02010600030101010101" charset="-122"/>
              </a:rPr>
              <a:t>"大"</a:t>
            </a:r>
            <a:r>
              <a:rPr lang="zh-CN" altLang="en-US" sz="1600">
                <a:solidFill>
                  <a:schemeClr val="tx2"/>
                </a:solidFill>
                <a:latin typeface="等线" panose="02010600030101010101" charset="-122"/>
                <a:ea typeface="等线" panose="02010600030101010101" charset="-122"/>
                <a:cs typeface="等线" panose="02010600030101010101" charset="-122"/>
              </a:rPr>
              <a:t>字形的"沙燕儿"(或称"扎雁儿"、"沙雁儿"等)。</a:t>
            </a:r>
            <a:endParaRPr lang="zh-CN" altLang="en-US" sz="1600">
              <a:solidFill>
                <a:schemeClr val="tx2"/>
              </a:solidFill>
              <a:latin typeface="等线" panose="02010600030101010101" charset="-122"/>
              <a:ea typeface="等线" panose="02010600030101010101" charset="-122"/>
              <a:cs typeface="等线" panose="02010600030101010101" charset="-122"/>
            </a:endParaRPr>
          </a:p>
          <a:p>
            <a:pPr algn="just">
              <a:lnSpc>
                <a:spcPct val="120000"/>
              </a:lnSpc>
            </a:pPr>
            <a:endParaRPr lang="zh-CN" altLang="en-US" sz="1600">
              <a:solidFill>
                <a:schemeClr val="tx2"/>
              </a:solidFill>
              <a:latin typeface="等线" panose="02010600030101010101" charset="-122"/>
              <a:ea typeface="等线" panose="02010600030101010101" charset="-122"/>
              <a:cs typeface="等线" panose="02010600030101010101" charset="-122"/>
            </a:endParaRPr>
          </a:p>
          <a:p>
            <a:pPr algn="just">
              <a:lnSpc>
                <a:spcPct val="120000"/>
              </a:lnSpc>
            </a:pPr>
            <a:r>
              <a:rPr lang="zh-CN" altLang="en-US" sz="1600">
                <a:solidFill>
                  <a:schemeClr val="tx2"/>
                </a:solidFill>
                <a:latin typeface="等线" panose="02010600030101010101" charset="-122"/>
                <a:ea typeface="等线" panose="02010600030101010101" charset="-122"/>
                <a:cs typeface="等线" panose="02010600030101010101" charset="-122"/>
              </a:rPr>
              <a:t>"沙燕儿"的头是燕子头的平面变形，它的眉梢上挑，两眼有神，被赋予了人的感情，再加上那对剪刀尾巴，使人看上去就会想到燕子。它比真燕子更可爱，人们按照大家都喜欢的"大胖小子"，扎成了胖沙燕和雏燕;又按照亭亭玉立，苗条秀美的少女，扎成"瘦沙燕"。</a:t>
            </a:r>
            <a:endParaRPr lang="zh-CN" altLang="en-US" sz="1600">
              <a:solidFill>
                <a:schemeClr val="tx2"/>
              </a:solidFill>
              <a:latin typeface="等线" panose="02010600030101010101" charset="-122"/>
              <a:ea typeface="等线" panose="02010600030101010101" charset="-122"/>
              <a:cs typeface="等线" panose="02010600030101010101" charset="-122"/>
            </a:endParaRPr>
          </a:p>
        </p:txBody>
      </p:sp>
      <p:pic>
        <p:nvPicPr>
          <p:cNvPr id="10" name="图片 9"/>
          <p:cNvPicPr>
            <a:picLocks noChangeAspect="1"/>
          </p:cNvPicPr>
          <p:nvPr/>
        </p:nvPicPr>
        <p:blipFill>
          <a:blip r:embed="rId4"/>
          <a:stretch>
            <a:fillRect/>
          </a:stretch>
        </p:blipFill>
        <p:spPr>
          <a:xfrm>
            <a:off x="4427855" y="140970"/>
            <a:ext cx="3056890" cy="3056890"/>
          </a:xfrm>
          <a:prstGeom prst="rect">
            <a:avLst/>
          </a:prstGeom>
        </p:spPr>
      </p:pic>
      <p:pic>
        <p:nvPicPr>
          <p:cNvPr id="11" name="图片 10"/>
          <p:cNvPicPr>
            <a:picLocks noChangeAspect="1"/>
          </p:cNvPicPr>
          <p:nvPr/>
        </p:nvPicPr>
        <p:blipFill>
          <a:blip r:embed="rId5"/>
          <a:stretch>
            <a:fillRect/>
          </a:stretch>
        </p:blipFill>
        <p:spPr>
          <a:xfrm>
            <a:off x="4427855" y="3335020"/>
            <a:ext cx="3056890" cy="3105785"/>
          </a:xfrm>
          <a:prstGeom prst="rect">
            <a:avLst/>
          </a:prstGeom>
        </p:spPr>
      </p:pic>
      <p:pic>
        <p:nvPicPr>
          <p:cNvPr id="12" name="图片 11"/>
          <p:cNvPicPr>
            <a:picLocks noChangeAspect="1"/>
          </p:cNvPicPr>
          <p:nvPr/>
        </p:nvPicPr>
        <p:blipFill>
          <a:blip r:embed="rId6"/>
          <a:stretch>
            <a:fillRect/>
          </a:stretch>
        </p:blipFill>
        <p:spPr>
          <a:xfrm>
            <a:off x="1214120" y="3335020"/>
            <a:ext cx="3011805" cy="3100705"/>
          </a:xfrm>
          <a:prstGeom prst="rect">
            <a:avLst/>
          </a:prstGeom>
        </p:spPr>
      </p:pic>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4"/>
          <p:cNvGrpSpPr>
            <a:grpSpLocks noChangeAspect="1"/>
          </p:cNvGrpSpPr>
          <p:nvPr/>
        </p:nvGrpSpPr>
        <p:grpSpPr bwMode="auto">
          <a:xfrm>
            <a:off x="3802210" y="3432491"/>
            <a:ext cx="9576521" cy="5350562"/>
            <a:chOff x="605" y="70"/>
            <a:chExt cx="6259" cy="3497"/>
          </a:xfrm>
          <a:solidFill>
            <a:schemeClr val="accent2">
              <a:lumMod val="50000"/>
              <a:alpha val="7000"/>
            </a:schemeClr>
          </a:solidFill>
        </p:grpSpPr>
        <p:sp>
          <p:nvSpPr>
            <p:cNvPr id="37"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38"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39"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40"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42"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43"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44"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45"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46"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47"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48"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sp>
        <p:nvSpPr>
          <p:cNvPr id="8" name="矩形 7"/>
          <p:cNvSpPr/>
          <p:nvPr/>
        </p:nvSpPr>
        <p:spPr>
          <a:xfrm>
            <a:off x="494665" y="583565"/>
            <a:ext cx="904875" cy="572897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0" name="矩形 9"/>
          <p:cNvSpPr/>
          <p:nvPr/>
        </p:nvSpPr>
        <p:spPr>
          <a:xfrm>
            <a:off x="660400" y="1338580"/>
            <a:ext cx="613410" cy="3759200"/>
          </a:xfrm>
          <a:prstGeom prst="rect">
            <a:avLst/>
          </a:prstGeom>
        </p:spPr>
        <p:txBody>
          <a:bodyPr vert="eaVert" wrap="square">
            <a:spAutoFit/>
          </a:bodyPr>
          <a:p>
            <a:pPr algn="ctr"/>
            <a:r>
              <a:rPr 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织锦</a:t>
            </a:r>
            <a:r>
              <a:rPr lang="en-US" alt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a:t>
            </a: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西兰卡普</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grpSp>
        <p:nvGrpSpPr>
          <p:cNvPr id="11" name="Group 4"/>
          <p:cNvGrpSpPr>
            <a:grpSpLocks noChangeAspect="1"/>
          </p:cNvGrpSpPr>
          <p:nvPr/>
        </p:nvGrpSpPr>
        <p:grpSpPr bwMode="auto">
          <a:xfrm>
            <a:off x="682020" y="1060933"/>
            <a:ext cx="503230" cy="281163"/>
            <a:chOff x="605" y="70"/>
            <a:chExt cx="6259" cy="3497"/>
          </a:xfrm>
          <a:solidFill>
            <a:schemeClr val="bg1"/>
          </a:solidFill>
        </p:grpSpPr>
        <p:sp>
          <p:nvSpPr>
            <p:cNvPr id="25"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p>
              <a:endParaRPr lang="zh-CN" altLang="en-US"/>
            </a:p>
          </p:txBody>
        </p:sp>
        <p:sp>
          <p:nvSpPr>
            <p:cNvPr id="26"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p>
              <a:endParaRPr lang="zh-CN" altLang="en-US"/>
            </a:p>
          </p:txBody>
        </p:sp>
        <p:sp>
          <p:nvSpPr>
            <p:cNvPr id="27"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p>
              <a:endParaRPr lang="zh-CN" altLang="en-US"/>
            </a:p>
          </p:txBody>
        </p:sp>
        <p:sp>
          <p:nvSpPr>
            <p:cNvPr id="29"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p>
              <a:endParaRPr lang="zh-CN" altLang="en-US"/>
            </a:p>
          </p:txBody>
        </p:sp>
        <p:sp>
          <p:nvSpPr>
            <p:cNvPr id="30"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p>
              <a:endParaRPr lang="zh-CN" altLang="en-US"/>
            </a:p>
          </p:txBody>
        </p:sp>
        <p:sp>
          <p:nvSpPr>
            <p:cNvPr id="49"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p>
              <a:endParaRPr lang="zh-CN" altLang="en-US"/>
            </a:p>
          </p:txBody>
        </p:sp>
        <p:sp>
          <p:nvSpPr>
            <p:cNvPr id="50"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p>
              <a:endParaRPr lang="zh-CN" altLang="en-US"/>
            </a:p>
          </p:txBody>
        </p:sp>
        <p:sp>
          <p:nvSpPr>
            <p:cNvPr id="51"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p>
              <a:endParaRPr lang="zh-CN" altLang="en-US"/>
            </a:p>
          </p:txBody>
        </p:sp>
        <p:sp>
          <p:nvSpPr>
            <p:cNvPr id="52"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p>
              <a:endParaRPr lang="zh-CN" altLang="en-US"/>
            </a:p>
          </p:txBody>
        </p:sp>
        <p:sp>
          <p:nvSpPr>
            <p:cNvPr id="53"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p>
              <a:endParaRPr lang="zh-CN" altLang="en-US"/>
            </a:p>
          </p:txBody>
        </p:sp>
        <p:sp>
          <p:nvSpPr>
            <p:cNvPr id="31"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p>
              <a:endParaRPr lang="zh-CN" altLang="en-US"/>
            </a:p>
          </p:txBody>
        </p:sp>
        <p:sp>
          <p:nvSpPr>
            <p:cNvPr id="55"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p>
              <a:endParaRPr lang="zh-CN" altLang="en-US"/>
            </a:p>
          </p:txBody>
        </p:sp>
      </p:grpSp>
      <p:cxnSp>
        <p:nvCxnSpPr>
          <p:cNvPr id="56" name="直线连接符 55"/>
          <p:cNvCxnSpPr/>
          <p:nvPr/>
        </p:nvCxnSpPr>
        <p:spPr>
          <a:xfrm>
            <a:off x="943429" y="163284"/>
            <a:ext cx="3641" cy="447449"/>
          </a:xfrm>
          <a:prstGeom prst="line">
            <a:avLst/>
          </a:prstGeom>
          <a:ln>
            <a:solidFill>
              <a:schemeClr val="accent2">
                <a:lumMod val="5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2" name="文本框 31"/>
          <p:cNvSpPr txBox="1"/>
          <p:nvPr/>
        </p:nvSpPr>
        <p:spPr>
          <a:xfrm>
            <a:off x="7829550" y="1061085"/>
            <a:ext cx="3959860" cy="5105400"/>
          </a:xfrm>
          <a:prstGeom prst="rect">
            <a:avLst/>
          </a:prstGeom>
          <a:noFill/>
        </p:spPr>
        <p:txBody>
          <a:bodyPr wrap="square" rtlCol="0" anchor="t">
            <a:spAutoFit/>
          </a:bodyPr>
          <a:p>
            <a:pPr algn="just">
              <a:lnSpc>
                <a:spcPct val="120000"/>
              </a:lnSpc>
            </a:pPr>
            <a:r>
              <a:rPr lang="zh-CN" altLang="en-US" sz="1600">
                <a:solidFill>
                  <a:srgbClr val="843C0B"/>
                </a:solidFill>
                <a:latin typeface="等线" panose="02010600030101010101" charset="-122"/>
                <a:ea typeface="等线" panose="02010600030101010101" charset="-122"/>
              </a:rPr>
              <a:t>用染好颜色的彩色经纬线，经提花、织造工艺织出图案的织物。中国丝织提花技术起源久远。早在殷商时代中国已有丝织物。周代丝织物中出现织锦，花纹五色灿烂，技艺臻于成熟。汉代设有织室、锦署，专门织造织锦，供宫廷享用。</a:t>
            </a:r>
            <a:endParaRPr lang="zh-CN" altLang="en-US" sz="1600">
              <a:solidFill>
                <a:srgbClr val="843C0B"/>
              </a:solidFill>
              <a:latin typeface="等线" panose="02010600030101010101" charset="-122"/>
              <a:ea typeface="等线" panose="02010600030101010101" charset="-122"/>
            </a:endParaRPr>
          </a:p>
          <a:p>
            <a:pPr algn="just">
              <a:lnSpc>
                <a:spcPct val="120000"/>
              </a:lnSpc>
            </a:pPr>
            <a:endParaRPr lang="zh-CN" altLang="en-US" sz="1600">
              <a:solidFill>
                <a:srgbClr val="843C0B"/>
              </a:solidFill>
              <a:latin typeface="等线" panose="02010600030101010101" charset="-122"/>
              <a:ea typeface="等线" panose="02010600030101010101" charset="-122"/>
            </a:endParaRPr>
          </a:p>
          <a:p>
            <a:pPr algn="just">
              <a:lnSpc>
                <a:spcPct val="120000"/>
              </a:lnSpc>
            </a:pPr>
            <a:r>
              <a:rPr lang="zh-CN" altLang="en-US" sz="1600">
                <a:solidFill>
                  <a:srgbClr val="843C0B"/>
                </a:solidFill>
                <a:latin typeface="等线" panose="02010600030101010101" charset="-122"/>
                <a:ea typeface="等线" panose="02010600030101010101" charset="-122"/>
              </a:rPr>
              <a:t>中国织锦是中国技术水平最高的丝织物，用彩色的金缕线织成各种花纹的织品，织锦因此而得名。在中国七千多年养蚕缫丝的历史里，织锦作为丝绸中最美丽的部分，也曾随着路上丝绸之路的驼队和海上丝绸之路的团队，走遍当时的世界。</a:t>
            </a:r>
            <a:endParaRPr lang="zh-CN" altLang="en-US" sz="1600">
              <a:solidFill>
                <a:srgbClr val="843C0B"/>
              </a:solidFill>
              <a:latin typeface="等线" panose="02010600030101010101" charset="-122"/>
              <a:ea typeface="等线" panose="02010600030101010101" charset="-122"/>
            </a:endParaRPr>
          </a:p>
          <a:p>
            <a:pPr algn="just">
              <a:lnSpc>
                <a:spcPct val="120000"/>
              </a:lnSpc>
            </a:pPr>
            <a:endParaRPr lang="zh-CN" altLang="en-US" sz="1600">
              <a:solidFill>
                <a:srgbClr val="843C0B"/>
              </a:solidFill>
              <a:latin typeface="等线" panose="02010600030101010101" charset="-122"/>
              <a:ea typeface="等线" panose="02010600030101010101" charset="-122"/>
            </a:endParaRPr>
          </a:p>
          <a:p>
            <a:pPr algn="just">
              <a:lnSpc>
                <a:spcPct val="120000"/>
              </a:lnSpc>
            </a:pPr>
            <a:r>
              <a:rPr lang="zh-CN" altLang="en-US" sz="1600">
                <a:solidFill>
                  <a:srgbClr val="843C0B"/>
                </a:solidFill>
                <a:latin typeface="等线" panose="02010600030101010101" charset="-122"/>
                <a:ea typeface="等线" panose="02010600030101010101" charset="-122"/>
              </a:rPr>
              <a:t>西兰卡普是土家人勤劳与智慧的结晶，其纹样在发展过程中融合了土家人的宗教信仰、审美心理、民俗文化等多方面因素。</a:t>
            </a:r>
            <a:endParaRPr lang="zh-CN" altLang="en-US" sz="1600">
              <a:solidFill>
                <a:srgbClr val="843C0B"/>
              </a:solidFill>
              <a:latin typeface="等线" panose="02010600030101010101" charset="-122"/>
              <a:ea typeface="等线" panose="02010600030101010101" charset="-122"/>
            </a:endParaRPr>
          </a:p>
        </p:txBody>
      </p:sp>
      <p:pic>
        <p:nvPicPr>
          <p:cNvPr id="2" name="图片 1"/>
          <p:cNvPicPr>
            <a:picLocks noChangeAspect="1"/>
          </p:cNvPicPr>
          <p:nvPr/>
        </p:nvPicPr>
        <p:blipFill>
          <a:blip r:embed="rId1"/>
          <a:stretch>
            <a:fillRect/>
          </a:stretch>
        </p:blipFill>
        <p:spPr>
          <a:xfrm>
            <a:off x="1771650" y="1596390"/>
            <a:ext cx="5715000" cy="3800475"/>
          </a:xfrm>
          <a:prstGeom prst="rect">
            <a:avLst/>
          </a:prstGeom>
        </p:spPr>
      </p:pic>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4"/>
          <p:cNvGrpSpPr>
            <a:grpSpLocks noChangeAspect="1"/>
          </p:cNvGrpSpPr>
          <p:nvPr/>
        </p:nvGrpSpPr>
        <p:grpSpPr bwMode="auto">
          <a:xfrm>
            <a:off x="3802210" y="3432491"/>
            <a:ext cx="9576521" cy="5350562"/>
            <a:chOff x="605" y="70"/>
            <a:chExt cx="6259" cy="3497"/>
          </a:xfrm>
          <a:solidFill>
            <a:schemeClr val="accent2">
              <a:lumMod val="50000"/>
              <a:alpha val="7000"/>
            </a:schemeClr>
          </a:solidFill>
        </p:grpSpPr>
        <p:sp>
          <p:nvSpPr>
            <p:cNvPr id="37"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38"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39"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40"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42"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43"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44"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45"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46"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47"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48"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sp>
        <p:nvSpPr>
          <p:cNvPr id="8" name="矩形 7"/>
          <p:cNvSpPr/>
          <p:nvPr/>
        </p:nvSpPr>
        <p:spPr>
          <a:xfrm>
            <a:off x="494665" y="583565"/>
            <a:ext cx="904875" cy="572897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0" name="矩形 9"/>
          <p:cNvSpPr/>
          <p:nvPr/>
        </p:nvSpPr>
        <p:spPr>
          <a:xfrm>
            <a:off x="660400" y="1338580"/>
            <a:ext cx="613410" cy="3759200"/>
          </a:xfrm>
          <a:prstGeom prst="rect">
            <a:avLst/>
          </a:prstGeom>
        </p:spPr>
        <p:txBody>
          <a:bodyPr vert="eaVert" wrap="square">
            <a:spAutoFit/>
          </a:bodyPr>
          <a:p>
            <a:pPr algn="ct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棕编</a:t>
            </a:r>
            <a:r>
              <a:rPr lang="en-US" alt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a:t>
            </a: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蚂蚱</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grpSp>
        <p:nvGrpSpPr>
          <p:cNvPr id="11" name="Group 4"/>
          <p:cNvGrpSpPr>
            <a:grpSpLocks noChangeAspect="1"/>
          </p:cNvGrpSpPr>
          <p:nvPr/>
        </p:nvGrpSpPr>
        <p:grpSpPr bwMode="auto">
          <a:xfrm>
            <a:off x="682020" y="1060933"/>
            <a:ext cx="503230" cy="281163"/>
            <a:chOff x="605" y="70"/>
            <a:chExt cx="6259" cy="3497"/>
          </a:xfrm>
          <a:solidFill>
            <a:schemeClr val="bg1"/>
          </a:solidFill>
        </p:grpSpPr>
        <p:sp>
          <p:nvSpPr>
            <p:cNvPr id="25"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p>
              <a:endParaRPr lang="zh-CN" altLang="en-US"/>
            </a:p>
          </p:txBody>
        </p:sp>
        <p:sp>
          <p:nvSpPr>
            <p:cNvPr id="26"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p>
              <a:endParaRPr lang="zh-CN" altLang="en-US"/>
            </a:p>
          </p:txBody>
        </p:sp>
        <p:sp>
          <p:nvSpPr>
            <p:cNvPr id="27"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p>
              <a:endParaRPr lang="zh-CN" altLang="en-US"/>
            </a:p>
          </p:txBody>
        </p:sp>
        <p:sp>
          <p:nvSpPr>
            <p:cNvPr id="29"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p>
              <a:endParaRPr lang="zh-CN" altLang="en-US"/>
            </a:p>
          </p:txBody>
        </p:sp>
        <p:sp>
          <p:nvSpPr>
            <p:cNvPr id="30"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p>
              <a:endParaRPr lang="zh-CN" altLang="en-US"/>
            </a:p>
          </p:txBody>
        </p:sp>
        <p:sp>
          <p:nvSpPr>
            <p:cNvPr id="49"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p>
              <a:endParaRPr lang="zh-CN" altLang="en-US"/>
            </a:p>
          </p:txBody>
        </p:sp>
        <p:sp>
          <p:nvSpPr>
            <p:cNvPr id="50"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p>
              <a:endParaRPr lang="zh-CN" altLang="en-US"/>
            </a:p>
          </p:txBody>
        </p:sp>
        <p:sp>
          <p:nvSpPr>
            <p:cNvPr id="51"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p>
              <a:endParaRPr lang="zh-CN" altLang="en-US"/>
            </a:p>
          </p:txBody>
        </p:sp>
        <p:sp>
          <p:nvSpPr>
            <p:cNvPr id="52"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p>
              <a:endParaRPr lang="zh-CN" altLang="en-US"/>
            </a:p>
          </p:txBody>
        </p:sp>
        <p:sp>
          <p:nvSpPr>
            <p:cNvPr id="53"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p>
              <a:endParaRPr lang="zh-CN" altLang="en-US"/>
            </a:p>
          </p:txBody>
        </p:sp>
        <p:sp>
          <p:nvSpPr>
            <p:cNvPr id="31"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p>
              <a:endParaRPr lang="zh-CN" altLang="en-US"/>
            </a:p>
          </p:txBody>
        </p:sp>
        <p:sp>
          <p:nvSpPr>
            <p:cNvPr id="55"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p>
              <a:endParaRPr lang="zh-CN" altLang="en-US"/>
            </a:p>
          </p:txBody>
        </p:sp>
      </p:grpSp>
      <p:cxnSp>
        <p:nvCxnSpPr>
          <p:cNvPr id="56" name="直线连接符 55"/>
          <p:cNvCxnSpPr/>
          <p:nvPr/>
        </p:nvCxnSpPr>
        <p:spPr>
          <a:xfrm>
            <a:off x="943429" y="163284"/>
            <a:ext cx="3641" cy="447449"/>
          </a:xfrm>
          <a:prstGeom prst="line">
            <a:avLst/>
          </a:prstGeom>
          <a:ln>
            <a:solidFill>
              <a:schemeClr val="accent2">
                <a:lumMod val="5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2" name="文本框 31"/>
          <p:cNvSpPr txBox="1"/>
          <p:nvPr/>
        </p:nvSpPr>
        <p:spPr>
          <a:xfrm>
            <a:off x="2375535" y="1061085"/>
            <a:ext cx="3959860" cy="4810760"/>
          </a:xfrm>
          <a:prstGeom prst="rect">
            <a:avLst/>
          </a:prstGeom>
          <a:noFill/>
        </p:spPr>
        <p:txBody>
          <a:bodyPr wrap="square" rtlCol="0" anchor="t">
            <a:spAutoFit/>
          </a:bodyPr>
          <a:p>
            <a:pPr algn="just">
              <a:lnSpc>
                <a:spcPct val="120000"/>
              </a:lnSpc>
            </a:pPr>
            <a:r>
              <a:rPr lang="zh-CN" altLang="en-US" sz="1600">
                <a:solidFill>
                  <a:srgbClr val="843C0B"/>
                </a:solidFill>
                <a:latin typeface="等线" panose="02010600030101010101" charset="-122"/>
                <a:ea typeface="等线" panose="02010600030101010101" charset="-122"/>
              </a:rPr>
              <a:t>又说，上古时，虞尧为种田人出生，他登位时无衣可穿，就剥来毛棕编成蓑衣，穿着接受百姓的祝贺。后来蓑衣就成为圣服而受到山里人的崇拜和爱 戴，人们出入皆披之，一避风雨、二防凶兽。相传明代君王朱元璋小时放牛割草，也曾穿过"蓑衣 "，可见人们利用棕制品的历史久已。</a:t>
            </a:r>
            <a:endParaRPr lang="zh-CN" altLang="en-US" sz="1600">
              <a:solidFill>
                <a:srgbClr val="843C0B"/>
              </a:solidFill>
              <a:latin typeface="等线" panose="02010600030101010101" charset="-122"/>
              <a:ea typeface="等线" panose="02010600030101010101" charset="-122"/>
            </a:endParaRPr>
          </a:p>
          <a:p>
            <a:pPr algn="just">
              <a:lnSpc>
                <a:spcPct val="120000"/>
              </a:lnSpc>
            </a:pPr>
            <a:endParaRPr lang="zh-CN" altLang="en-US" sz="1600">
              <a:solidFill>
                <a:srgbClr val="843C0B"/>
              </a:solidFill>
              <a:latin typeface="等线" panose="02010600030101010101" charset="-122"/>
              <a:ea typeface="等线" panose="02010600030101010101" charset="-122"/>
            </a:endParaRPr>
          </a:p>
          <a:p>
            <a:pPr algn="just">
              <a:lnSpc>
                <a:spcPct val="120000"/>
              </a:lnSpc>
            </a:pPr>
            <a:r>
              <a:rPr lang="zh-CN" altLang="en-US" sz="1600">
                <a:solidFill>
                  <a:srgbClr val="843C0B"/>
                </a:solidFill>
                <a:latin typeface="等线" panose="02010600030101010101" charset="-122"/>
                <a:ea typeface="等线" panose="02010600030101010101" charset="-122"/>
              </a:rPr>
              <a:t>棕编是汉族传统手工技艺之一，是以棕榈树叶为原料编制的工艺品。棕草制品，古来有之。长江流域的棕编主要产于陕西南部的汉中。四川、贵州、湖南和江南等地，以四川新繁棕编和湖南棕编玩具最负盛名。 此外，贵州塘头棕编提篮、浙江武义棕绷亦很有名。 四川新繁棕编是新都县新繁镇传统产品，有200多年历史。</a:t>
            </a:r>
            <a:endParaRPr lang="zh-CN" altLang="en-US" sz="1600">
              <a:solidFill>
                <a:srgbClr val="843C0B"/>
              </a:solidFill>
              <a:latin typeface="等线" panose="02010600030101010101" charset="-122"/>
              <a:ea typeface="等线" panose="02010600030101010101" charset="-122"/>
            </a:endParaRPr>
          </a:p>
        </p:txBody>
      </p:sp>
      <p:pic>
        <p:nvPicPr>
          <p:cNvPr id="3" name="图片 2"/>
          <p:cNvPicPr>
            <a:picLocks noChangeAspect="1"/>
          </p:cNvPicPr>
          <p:nvPr/>
        </p:nvPicPr>
        <p:blipFill>
          <a:blip r:embed="rId1"/>
          <a:stretch>
            <a:fillRect/>
          </a:stretch>
        </p:blipFill>
        <p:spPr>
          <a:xfrm>
            <a:off x="7354570" y="702310"/>
            <a:ext cx="4120515" cy="5496560"/>
          </a:xfrm>
          <a:prstGeom prst="rect">
            <a:avLst/>
          </a:prstGeom>
        </p:spPr>
      </p:pic>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4"/>
          <p:cNvGrpSpPr>
            <a:grpSpLocks noChangeAspect="1"/>
          </p:cNvGrpSpPr>
          <p:nvPr/>
        </p:nvGrpSpPr>
        <p:grpSpPr bwMode="auto">
          <a:xfrm>
            <a:off x="3802210" y="3432491"/>
            <a:ext cx="9576521" cy="5350562"/>
            <a:chOff x="605" y="70"/>
            <a:chExt cx="6259" cy="3497"/>
          </a:xfrm>
          <a:solidFill>
            <a:schemeClr val="accent2">
              <a:lumMod val="50000"/>
              <a:alpha val="7000"/>
            </a:schemeClr>
          </a:solidFill>
        </p:grpSpPr>
        <p:sp>
          <p:nvSpPr>
            <p:cNvPr id="37"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38"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39"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40"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42"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43"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44"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45"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46"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47"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48"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sp>
        <p:nvSpPr>
          <p:cNvPr id="8" name="矩形 7"/>
          <p:cNvSpPr/>
          <p:nvPr/>
        </p:nvSpPr>
        <p:spPr>
          <a:xfrm>
            <a:off x="494665" y="583565"/>
            <a:ext cx="904875" cy="572897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0" name="矩形 9"/>
          <p:cNvSpPr/>
          <p:nvPr/>
        </p:nvSpPr>
        <p:spPr>
          <a:xfrm>
            <a:off x="640715" y="1549400"/>
            <a:ext cx="613410" cy="3759200"/>
          </a:xfrm>
          <a:prstGeom prst="rect">
            <a:avLst/>
          </a:prstGeom>
        </p:spPr>
        <p:txBody>
          <a:bodyPr vert="eaVert" wrap="square">
            <a:spAutoFit/>
          </a:bodyPr>
          <a:p>
            <a:pPr algn="ct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家具</a:t>
            </a:r>
            <a:r>
              <a:rPr lang="en-US" altLang="zh-CN"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a:t>
            </a: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黄花梨木床</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grpSp>
        <p:nvGrpSpPr>
          <p:cNvPr id="11" name="Group 4"/>
          <p:cNvGrpSpPr>
            <a:grpSpLocks noChangeAspect="1"/>
          </p:cNvGrpSpPr>
          <p:nvPr/>
        </p:nvGrpSpPr>
        <p:grpSpPr bwMode="auto">
          <a:xfrm>
            <a:off x="682020" y="1060933"/>
            <a:ext cx="503230" cy="281163"/>
            <a:chOff x="605" y="70"/>
            <a:chExt cx="6259" cy="3497"/>
          </a:xfrm>
          <a:solidFill>
            <a:schemeClr val="bg1"/>
          </a:solidFill>
        </p:grpSpPr>
        <p:sp>
          <p:nvSpPr>
            <p:cNvPr id="25"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p>
              <a:endParaRPr lang="zh-CN" altLang="en-US"/>
            </a:p>
          </p:txBody>
        </p:sp>
        <p:sp>
          <p:nvSpPr>
            <p:cNvPr id="26"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p>
              <a:endParaRPr lang="zh-CN" altLang="en-US"/>
            </a:p>
          </p:txBody>
        </p:sp>
        <p:sp>
          <p:nvSpPr>
            <p:cNvPr id="27"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p>
              <a:endParaRPr lang="zh-CN" altLang="en-US"/>
            </a:p>
          </p:txBody>
        </p:sp>
        <p:sp>
          <p:nvSpPr>
            <p:cNvPr id="29"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p>
              <a:endParaRPr lang="zh-CN" altLang="en-US"/>
            </a:p>
          </p:txBody>
        </p:sp>
        <p:sp>
          <p:nvSpPr>
            <p:cNvPr id="30"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p>
              <a:endParaRPr lang="zh-CN" altLang="en-US"/>
            </a:p>
          </p:txBody>
        </p:sp>
        <p:sp>
          <p:nvSpPr>
            <p:cNvPr id="49"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p>
              <a:endParaRPr lang="zh-CN" altLang="en-US"/>
            </a:p>
          </p:txBody>
        </p:sp>
        <p:sp>
          <p:nvSpPr>
            <p:cNvPr id="50"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p>
              <a:endParaRPr lang="zh-CN" altLang="en-US"/>
            </a:p>
          </p:txBody>
        </p:sp>
        <p:sp>
          <p:nvSpPr>
            <p:cNvPr id="51"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p>
              <a:endParaRPr lang="zh-CN" altLang="en-US"/>
            </a:p>
          </p:txBody>
        </p:sp>
        <p:sp>
          <p:nvSpPr>
            <p:cNvPr id="52"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p>
              <a:endParaRPr lang="zh-CN" altLang="en-US"/>
            </a:p>
          </p:txBody>
        </p:sp>
        <p:sp>
          <p:nvSpPr>
            <p:cNvPr id="53"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p>
              <a:endParaRPr lang="zh-CN" altLang="en-US"/>
            </a:p>
          </p:txBody>
        </p:sp>
        <p:sp>
          <p:nvSpPr>
            <p:cNvPr id="31"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p>
              <a:endParaRPr lang="zh-CN" altLang="en-US"/>
            </a:p>
          </p:txBody>
        </p:sp>
        <p:sp>
          <p:nvSpPr>
            <p:cNvPr id="55"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p>
              <a:endParaRPr lang="zh-CN" altLang="en-US"/>
            </a:p>
          </p:txBody>
        </p:sp>
      </p:grpSp>
      <p:cxnSp>
        <p:nvCxnSpPr>
          <p:cNvPr id="56" name="直线连接符 55"/>
          <p:cNvCxnSpPr/>
          <p:nvPr/>
        </p:nvCxnSpPr>
        <p:spPr>
          <a:xfrm>
            <a:off x="943429" y="163284"/>
            <a:ext cx="3641" cy="447449"/>
          </a:xfrm>
          <a:prstGeom prst="line">
            <a:avLst/>
          </a:prstGeom>
          <a:ln>
            <a:solidFill>
              <a:schemeClr val="accent2">
                <a:lumMod val="5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2" name="文本框 31"/>
          <p:cNvSpPr txBox="1"/>
          <p:nvPr/>
        </p:nvSpPr>
        <p:spPr>
          <a:xfrm>
            <a:off x="7829550" y="1137920"/>
            <a:ext cx="3959860" cy="4810760"/>
          </a:xfrm>
          <a:prstGeom prst="rect">
            <a:avLst/>
          </a:prstGeom>
          <a:noFill/>
        </p:spPr>
        <p:txBody>
          <a:bodyPr wrap="square" rtlCol="0" anchor="t">
            <a:spAutoFit/>
          </a:bodyPr>
          <a:p>
            <a:pPr algn="just">
              <a:lnSpc>
                <a:spcPct val="120000"/>
              </a:lnSpc>
            </a:pPr>
            <a:r>
              <a:rPr lang="zh-CN" altLang="en-US" sz="1600">
                <a:solidFill>
                  <a:srgbClr val="843C0B"/>
                </a:solidFill>
                <a:latin typeface="等线" panose="02010600030101010101" charset="-122"/>
                <a:ea typeface="等线" panose="02010600030101010101" charset="-122"/>
              </a:rPr>
              <a:t>中国家具起源于夏朝，在古代家具主要是席、床、屏风、镜台、桌、椅、柜等。其中席子是最古老的，最原始的家具，成语席地而坐就是指席这件家具。随着历史的更替，不同朝代有不同朝代的特点，凝聚出其在特定环境里形成的不同艺术风格。夏商周阶段，特点原始古拙，质朴浑厚。这个时期的家具主要有青铜家具、石质家具和漆木镶嵌家具，由于当时人们思想封建，相信鬼神存在，所以家具表面纹饰多为凶猛的饕鬄纹，以求震慑鬼神，来保护自身平安，到了商代已出现了比较成熟的髹漆技术，并被运用到床、案类家具的装饰上。并且商周时期开始有使用屏风的记载，用来分割空间，美化环境以及保护个人隐私。</a:t>
            </a:r>
            <a:endParaRPr lang="zh-CN" altLang="en-US" sz="1600">
              <a:solidFill>
                <a:srgbClr val="843C0B"/>
              </a:solidFill>
              <a:latin typeface="等线" panose="02010600030101010101" charset="-122"/>
              <a:ea typeface="等线" panose="02010600030101010101" charset="-122"/>
            </a:endParaRPr>
          </a:p>
        </p:txBody>
      </p:sp>
      <p:pic>
        <p:nvPicPr>
          <p:cNvPr id="3" name="图片 2"/>
          <p:cNvPicPr>
            <a:picLocks noChangeAspect="1"/>
          </p:cNvPicPr>
          <p:nvPr/>
        </p:nvPicPr>
        <p:blipFill>
          <a:blip r:embed="rId1"/>
          <a:stretch>
            <a:fillRect/>
          </a:stretch>
        </p:blipFill>
        <p:spPr>
          <a:xfrm>
            <a:off x="2182495" y="1028065"/>
            <a:ext cx="5114290" cy="5155565"/>
          </a:xfrm>
          <a:prstGeom prst="rect">
            <a:avLst/>
          </a:prstGeom>
        </p:spPr>
      </p:pic>
    </p:spTree>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t="13416" b="50250"/>
          <a:stretch>
            <a:fillRect/>
          </a:stretch>
        </p:blipFill>
        <p:spPr>
          <a:xfrm flipH="1">
            <a:off x="-179582" y="4152153"/>
            <a:ext cx="12551164" cy="2692400"/>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00000">
            <a:off x="5361139" y="1940257"/>
            <a:ext cx="1718565" cy="583205"/>
          </a:xfrm>
          <a:prstGeom prst="rect">
            <a:avLst/>
          </a:prstGeom>
        </p:spPr>
      </p:pic>
      <p:sp>
        <p:nvSpPr>
          <p:cNvPr id="9" name="矩形 8"/>
          <p:cNvSpPr/>
          <p:nvPr/>
        </p:nvSpPr>
        <p:spPr>
          <a:xfrm>
            <a:off x="2475361" y="3427097"/>
            <a:ext cx="6888480" cy="829945"/>
          </a:xfrm>
          <a:prstGeom prst="rect">
            <a:avLst/>
          </a:prstGeom>
        </p:spPr>
        <p:txBody>
          <a:bodyPr vert="horz" wrap="none">
            <a:spAutoFit/>
          </a:bodyPr>
          <a:lstStyle/>
          <a:p>
            <a:r>
              <a:rPr lang="zh-CN" altLang="en-US" sz="4800" dirty="0" smtClean="0">
                <a:solidFill>
                  <a:schemeClr val="accent4">
                    <a:lumMod val="50000"/>
                  </a:schemeClr>
                </a:solidFill>
                <a:latin typeface="南构王天喜行书简" panose="00020600040101010101" charset="-122"/>
                <a:ea typeface="南构王天喜行书简" panose="00020600040101010101" charset="-122"/>
                <a:cs typeface="Adobe 楷体 Std R"/>
                <a:sym typeface="字魂36号-正文宋楷" panose="02000000000000000000" pitchFamily="2" charset="-122"/>
              </a:rPr>
              <a:t>民间美术的独特艺术语言</a:t>
            </a:r>
            <a:endParaRPr lang="zh-CN" altLang="en-US" sz="4800" dirty="0" smtClean="0">
              <a:solidFill>
                <a:schemeClr val="accent4">
                  <a:lumMod val="50000"/>
                </a:schemeClr>
              </a:solidFill>
              <a:latin typeface="南构王天喜行书简" panose="00020600040101010101" charset="-122"/>
              <a:ea typeface="南构王天喜行书简" panose="00020600040101010101" charset="-122"/>
              <a:cs typeface="Adobe 楷体 Std R"/>
              <a:sym typeface="字魂36号-正文宋楷" panose="02000000000000000000" pitchFamily="2" charset="-122"/>
            </a:endParaRPr>
          </a:p>
        </p:txBody>
      </p:sp>
      <p:sp>
        <p:nvSpPr>
          <p:cNvPr id="10" name="矩形 9"/>
          <p:cNvSpPr/>
          <p:nvPr/>
        </p:nvSpPr>
        <p:spPr>
          <a:xfrm>
            <a:off x="5355376" y="2692637"/>
            <a:ext cx="184666" cy="584776"/>
          </a:xfrm>
          <a:prstGeom prst="rect">
            <a:avLst/>
          </a:prstGeom>
        </p:spPr>
        <p:txBody>
          <a:bodyPr wrap="none">
            <a:spAutoFit/>
          </a:bodyPr>
          <a:lstStyle/>
          <a:p>
            <a:endParaRPr lang="zh-CN" altLang="en-US" sz="3200" dirty="0">
              <a:solidFill>
                <a:srgbClr val="C00000"/>
              </a:solidFill>
              <a:latin typeface="Adobe 楷体 Std R"/>
              <a:ea typeface="Adobe 楷体 Std R"/>
              <a:cs typeface="Adobe 楷体 Std R"/>
              <a:sym typeface="字魂36号-正文宋楷" panose="02000000000000000000" pitchFamily="2" charset="-122"/>
            </a:endParaRPr>
          </a:p>
        </p:txBody>
      </p:sp>
      <p:sp>
        <p:nvSpPr>
          <p:cNvPr id="2" name="椭圆 1"/>
          <p:cNvSpPr/>
          <p:nvPr/>
        </p:nvSpPr>
        <p:spPr>
          <a:xfrm>
            <a:off x="5448609" y="1971419"/>
            <a:ext cx="942891" cy="942891"/>
          </a:xfrm>
          <a:prstGeom prst="ellipse">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5496997" y="3057176"/>
            <a:ext cx="896399" cy="369332"/>
          </a:xfrm>
          <a:prstGeom prst="rect">
            <a:avLst/>
          </a:prstGeom>
        </p:spPr>
        <p:txBody>
          <a:bodyPr wrap="none">
            <a:spAutoFit/>
          </a:bodyPr>
          <a:lstStyle/>
          <a:p>
            <a:r>
              <a:rPr lang="zh-CN" altLang="en-US" b="1" dirty="0" smtClean="0">
                <a:solidFill>
                  <a:srgbClr val="000000"/>
                </a:solidFill>
                <a:latin typeface="Adobe 楷体 Std R"/>
                <a:ea typeface="Adobe 楷体 Std R"/>
                <a:cs typeface="Adobe 楷体 Std R"/>
                <a:sym typeface="字魂36号-正文宋楷" panose="02000000000000000000" pitchFamily="2" charset="-122"/>
              </a:rPr>
              <a:t>第二章</a:t>
            </a:r>
            <a:endParaRPr lang="zh-CN" altLang="en-US" b="1" dirty="0"/>
          </a:p>
        </p:txBody>
      </p:sp>
      <p:grpSp>
        <p:nvGrpSpPr>
          <p:cNvPr id="33" name="Group 4"/>
          <p:cNvGrpSpPr>
            <a:grpSpLocks noChangeAspect="1"/>
          </p:cNvGrpSpPr>
          <p:nvPr/>
        </p:nvGrpSpPr>
        <p:grpSpPr bwMode="auto">
          <a:xfrm>
            <a:off x="5695263" y="2218073"/>
            <a:ext cx="449583" cy="449583"/>
            <a:chOff x="2" y="0"/>
            <a:chExt cx="1469" cy="1469"/>
          </a:xfrm>
          <a:solidFill>
            <a:schemeClr val="accent4">
              <a:lumMod val="75000"/>
            </a:schemeClr>
          </a:solidFill>
        </p:grpSpPr>
        <p:sp>
          <p:nvSpPr>
            <p:cNvPr id="34" name="Freeform 5"/>
            <p:cNvSpPr>
              <a:spLocks noEditPoints="1"/>
            </p:cNvSpPr>
            <p:nvPr/>
          </p:nvSpPr>
          <p:spPr bwMode="auto">
            <a:xfrm>
              <a:off x="57" y="0"/>
              <a:ext cx="1359" cy="658"/>
            </a:xfrm>
            <a:custGeom>
              <a:avLst/>
              <a:gdLst>
                <a:gd name="T0" fmla="*/ 124 w 124"/>
                <a:gd name="T1" fmla="*/ 0 h 60"/>
                <a:gd name="T2" fmla="*/ 84 w 124"/>
                <a:gd name="T3" fmla="*/ 11 h 60"/>
                <a:gd name="T4" fmla="*/ 62 w 124"/>
                <a:gd name="T5" fmla="*/ 23 h 60"/>
                <a:gd name="T6" fmla="*/ 40 w 124"/>
                <a:gd name="T7" fmla="*/ 11 h 60"/>
                <a:gd name="T8" fmla="*/ 0 w 124"/>
                <a:gd name="T9" fmla="*/ 0 h 60"/>
                <a:gd name="T10" fmla="*/ 62 w 124"/>
                <a:gd name="T11" fmla="*/ 60 h 60"/>
                <a:gd name="T12" fmla="*/ 124 w 124"/>
                <a:gd name="T13" fmla="*/ 0 h 60"/>
                <a:gd name="T14" fmla="*/ 54 w 124"/>
                <a:gd name="T15" fmla="*/ 32 h 60"/>
                <a:gd name="T16" fmla="*/ 62 w 124"/>
                <a:gd name="T17" fmla="*/ 37 h 60"/>
                <a:gd name="T18" fmla="*/ 70 w 124"/>
                <a:gd name="T19" fmla="*/ 32 h 60"/>
                <a:gd name="T20" fmla="*/ 62 w 124"/>
                <a:gd name="T21" fmla="*/ 51 h 60"/>
                <a:gd name="T22" fmla="*/ 54 w 124"/>
                <a:gd name="T2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0">
                  <a:moveTo>
                    <a:pt x="124" y="0"/>
                  </a:moveTo>
                  <a:cubicBezTo>
                    <a:pt x="124" y="0"/>
                    <a:pt x="109" y="7"/>
                    <a:pt x="84" y="11"/>
                  </a:cubicBezTo>
                  <a:cubicBezTo>
                    <a:pt x="74" y="12"/>
                    <a:pt x="65" y="17"/>
                    <a:pt x="62" y="23"/>
                  </a:cubicBezTo>
                  <a:cubicBezTo>
                    <a:pt x="58" y="17"/>
                    <a:pt x="49" y="12"/>
                    <a:pt x="40" y="11"/>
                  </a:cubicBezTo>
                  <a:cubicBezTo>
                    <a:pt x="15" y="7"/>
                    <a:pt x="0" y="0"/>
                    <a:pt x="0" y="0"/>
                  </a:cubicBezTo>
                  <a:cubicBezTo>
                    <a:pt x="62" y="60"/>
                    <a:pt x="62" y="60"/>
                    <a:pt x="62" y="60"/>
                  </a:cubicBezTo>
                  <a:lnTo>
                    <a:pt x="124" y="0"/>
                  </a:lnTo>
                  <a:close/>
                  <a:moveTo>
                    <a:pt x="54" y="32"/>
                  </a:moveTo>
                  <a:cubicBezTo>
                    <a:pt x="57" y="33"/>
                    <a:pt x="61" y="35"/>
                    <a:pt x="62" y="37"/>
                  </a:cubicBezTo>
                  <a:cubicBezTo>
                    <a:pt x="63" y="35"/>
                    <a:pt x="67" y="33"/>
                    <a:pt x="70" y="32"/>
                  </a:cubicBezTo>
                  <a:cubicBezTo>
                    <a:pt x="80" y="31"/>
                    <a:pt x="62" y="51"/>
                    <a:pt x="62" y="51"/>
                  </a:cubicBezTo>
                  <a:cubicBezTo>
                    <a:pt x="62" y="51"/>
                    <a:pt x="44" y="31"/>
                    <a:pt x="54"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5" name="Freeform 6"/>
            <p:cNvSpPr>
              <a:spLocks noEditPoints="1"/>
            </p:cNvSpPr>
            <p:nvPr/>
          </p:nvSpPr>
          <p:spPr bwMode="auto">
            <a:xfrm>
              <a:off x="57" y="800"/>
              <a:ext cx="1359" cy="669"/>
            </a:xfrm>
            <a:custGeom>
              <a:avLst/>
              <a:gdLst>
                <a:gd name="T0" fmla="*/ 0 w 124"/>
                <a:gd name="T1" fmla="*/ 61 h 61"/>
                <a:gd name="T2" fmla="*/ 40 w 124"/>
                <a:gd name="T3" fmla="*/ 50 h 61"/>
                <a:gd name="T4" fmla="*/ 62 w 124"/>
                <a:gd name="T5" fmla="*/ 37 h 61"/>
                <a:gd name="T6" fmla="*/ 84 w 124"/>
                <a:gd name="T7" fmla="*/ 50 h 61"/>
                <a:gd name="T8" fmla="*/ 124 w 124"/>
                <a:gd name="T9" fmla="*/ 61 h 61"/>
                <a:gd name="T10" fmla="*/ 62 w 124"/>
                <a:gd name="T11" fmla="*/ 0 h 61"/>
                <a:gd name="T12" fmla="*/ 0 w 124"/>
                <a:gd name="T13" fmla="*/ 61 h 61"/>
                <a:gd name="T14" fmla="*/ 70 w 124"/>
                <a:gd name="T15" fmla="*/ 28 h 61"/>
                <a:gd name="T16" fmla="*/ 62 w 124"/>
                <a:gd name="T17" fmla="*/ 24 h 61"/>
                <a:gd name="T18" fmla="*/ 54 w 124"/>
                <a:gd name="T19" fmla="*/ 28 h 61"/>
                <a:gd name="T20" fmla="*/ 62 w 124"/>
                <a:gd name="T21" fmla="*/ 10 h 61"/>
                <a:gd name="T22" fmla="*/ 70 w 124"/>
                <a:gd name="T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1">
                  <a:moveTo>
                    <a:pt x="0" y="61"/>
                  </a:moveTo>
                  <a:cubicBezTo>
                    <a:pt x="0" y="61"/>
                    <a:pt x="15" y="53"/>
                    <a:pt x="40" y="50"/>
                  </a:cubicBezTo>
                  <a:cubicBezTo>
                    <a:pt x="49" y="49"/>
                    <a:pt x="58" y="44"/>
                    <a:pt x="62" y="37"/>
                  </a:cubicBezTo>
                  <a:cubicBezTo>
                    <a:pt x="65" y="44"/>
                    <a:pt x="74" y="49"/>
                    <a:pt x="84" y="50"/>
                  </a:cubicBezTo>
                  <a:cubicBezTo>
                    <a:pt x="109" y="53"/>
                    <a:pt x="124" y="61"/>
                    <a:pt x="124" y="61"/>
                  </a:cubicBezTo>
                  <a:cubicBezTo>
                    <a:pt x="62" y="0"/>
                    <a:pt x="62" y="0"/>
                    <a:pt x="62" y="0"/>
                  </a:cubicBezTo>
                  <a:lnTo>
                    <a:pt x="0" y="61"/>
                  </a:lnTo>
                  <a:close/>
                  <a:moveTo>
                    <a:pt x="70" y="28"/>
                  </a:moveTo>
                  <a:cubicBezTo>
                    <a:pt x="67" y="28"/>
                    <a:pt x="63" y="26"/>
                    <a:pt x="62" y="24"/>
                  </a:cubicBezTo>
                  <a:cubicBezTo>
                    <a:pt x="61" y="26"/>
                    <a:pt x="57" y="28"/>
                    <a:pt x="54" y="28"/>
                  </a:cubicBezTo>
                  <a:cubicBezTo>
                    <a:pt x="44" y="30"/>
                    <a:pt x="62" y="10"/>
                    <a:pt x="62" y="10"/>
                  </a:cubicBezTo>
                  <a:cubicBezTo>
                    <a:pt x="62" y="10"/>
                    <a:pt x="80" y="30"/>
                    <a:pt x="70" y="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6" name="Freeform 7"/>
            <p:cNvSpPr>
              <a:spLocks noEditPoints="1"/>
            </p:cNvSpPr>
            <p:nvPr/>
          </p:nvSpPr>
          <p:spPr bwMode="auto">
            <a:xfrm>
              <a:off x="813" y="55"/>
              <a:ext cx="658" cy="1348"/>
            </a:xfrm>
            <a:custGeom>
              <a:avLst/>
              <a:gdLst>
                <a:gd name="T0" fmla="*/ 49 w 60"/>
                <a:gd name="T1" fmla="*/ 40 h 123"/>
                <a:gd name="T2" fmla="*/ 60 w 60"/>
                <a:gd name="T3" fmla="*/ 0 h 123"/>
                <a:gd name="T4" fmla="*/ 0 w 60"/>
                <a:gd name="T5" fmla="*/ 61 h 123"/>
                <a:gd name="T6" fmla="*/ 60 w 60"/>
                <a:gd name="T7" fmla="*/ 123 h 123"/>
                <a:gd name="T8" fmla="*/ 49 w 60"/>
                <a:gd name="T9" fmla="*/ 83 h 123"/>
                <a:gd name="T10" fmla="*/ 37 w 60"/>
                <a:gd name="T11" fmla="*/ 61 h 123"/>
                <a:gd name="T12" fmla="*/ 49 w 60"/>
                <a:gd name="T13" fmla="*/ 40 h 123"/>
                <a:gd name="T14" fmla="*/ 9 w 60"/>
                <a:gd name="T15" fmla="*/ 61 h 123"/>
                <a:gd name="T16" fmla="*/ 27 w 60"/>
                <a:gd name="T17" fmla="*/ 53 h 123"/>
                <a:gd name="T18" fmla="*/ 23 w 60"/>
                <a:gd name="T19" fmla="*/ 61 h 123"/>
                <a:gd name="T20" fmla="*/ 27 w 60"/>
                <a:gd name="T21" fmla="*/ 70 h 123"/>
                <a:gd name="T22" fmla="*/ 9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49" y="40"/>
                  </a:moveTo>
                  <a:cubicBezTo>
                    <a:pt x="52" y="14"/>
                    <a:pt x="60" y="0"/>
                    <a:pt x="60" y="0"/>
                  </a:cubicBezTo>
                  <a:cubicBezTo>
                    <a:pt x="0" y="61"/>
                    <a:pt x="0" y="61"/>
                    <a:pt x="0" y="61"/>
                  </a:cubicBezTo>
                  <a:cubicBezTo>
                    <a:pt x="60" y="123"/>
                    <a:pt x="60" y="123"/>
                    <a:pt x="60" y="123"/>
                  </a:cubicBezTo>
                  <a:cubicBezTo>
                    <a:pt x="60" y="123"/>
                    <a:pt x="53" y="109"/>
                    <a:pt x="49" y="83"/>
                  </a:cubicBezTo>
                  <a:cubicBezTo>
                    <a:pt x="48" y="74"/>
                    <a:pt x="43" y="65"/>
                    <a:pt x="37" y="61"/>
                  </a:cubicBezTo>
                  <a:cubicBezTo>
                    <a:pt x="43" y="58"/>
                    <a:pt x="48" y="49"/>
                    <a:pt x="49" y="40"/>
                  </a:cubicBezTo>
                  <a:close/>
                  <a:moveTo>
                    <a:pt x="9" y="61"/>
                  </a:moveTo>
                  <a:cubicBezTo>
                    <a:pt x="9" y="61"/>
                    <a:pt x="29" y="44"/>
                    <a:pt x="27" y="53"/>
                  </a:cubicBezTo>
                  <a:cubicBezTo>
                    <a:pt x="27" y="57"/>
                    <a:pt x="25" y="60"/>
                    <a:pt x="23" y="61"/>
                  </a:cubicBezTo>
                  <a:cubicBezTo>
                    <a:pt x="25" y="63"/>
                    <a:pt x="27" y="66"/>
                    <a:pt x="27" y="70"/>
                  </a:cubicBezTo>
                  <a:cubicBezTo>
                    <a:pt x="29" y="79"/>
                    <a:pt x="9" y="61"/>
                    <a:pt x="9" y="61"/>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7" name="Freeform 8"/>
            <p:cNvSpPr>
              <a:spLocks noEditPoints="1"/>
            </p:cNvSpPr>
            <p:nvPr/>
          </p:nvSpPr>
          <p:spPr bwMode="auto">
            <a:xfrm>
              <a:off x="2" y="55"/>
              <a:ext cx="658" cy="1348"/>
            </a:xfrm>
            <a:custGeom>
              <a:avLst/>
              <a:gdLst>
                <a:gd name="T0" fmla="*/ 11 w 60"/>
                <a:gd name="T1" fmla="*/ 83 h 123"/>
                <a:gd name="T2" fmla="*/ 0 w 60"/>
                <a:gd name="T3" fmla="*/ 123 h 123"/>
                <a:gd name="T4" fmla="*/ 60 w 60"/>
                <a:gd name="T5" fmla="*/ 61 h 123"/>
                <a:gd name="T6" fmla="*/ 0 w 60"/>
                <a:gd name="T7" fmla="*/ 0 h 123"/>
                <a:gd name="T8" fmla="*/ 11 w 60"/>
                <a:gd name="T9" fmla="*/ 40 h 123"/>
                <a:gd name="T10" fmla="*/ 23 w 60"/>
                <a:gd name="T11" fmla="*/ 61 h 123"/>
                <a:gd name="T12" fmla="*/ 11 w 60"/>
                <a:gd name="T13" fmla="*/ 83 h 123"/>
                <a:gd name="T14" fmla="*/ 51 w 60"/>
                <a:gd name="T15" fmla="*/ 61 h 123"/>
                <a:gd name="T16" fmla="*/ 32 w 60"/>
                <a:gd name="T17" fmla="*/ 70 h 123"/>
                <a:gd name="T18" fmla="*/ 37 w 60"/>
                <a:gd name="T19" fmla="*/ 61 h 123"/>
                <a:gd name="T20" fmla="*/ 32 w 60"/>
                <a:gd name="T21" fmla="*/ 53 h 123"/>
                <a:gd name="T22" fmla="*/ 51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11" y="83"/>
                  </a:moveTo>
                  <a:cubicBezTo>
                    <a:pt x="7" y="109"/>
                    <a:pt x="0" y="123"/>
                    <a:pt x="0" y="123"/>
                  </a:cubicBezTo>
                  <a:cubicBezTo>
                    <a:pt x="60" y="61"/>
                    <a:pt x="60" y="61"/>
                    <a:pt x="60" y="61"/>
                  </a:cubicBezTo>
                  <a:cubicBezTo>
                    <a:pt x="0" y="0"/>
                    <a:pt x="0" y="0"/>
                    <a:pt x="0" y="0"/>
                  </a:cubicBezTo>
                  <a:cubicBezTo>
                    <a:pt x="0" y="0"/>
                    <a:pt x="7" y="14"/>
                    <a:pt x="11" y="40"/>
                  </a:cubicBezTo>
                  <a:cubicBezTo>
                    <a:pt x="12" y="49"/>
                    <a:pt x="17" y="58"/>
                    <a:pt x="23" y="61"/>
                  </a:cubicBezTo>
                  <a:cubicBezTo>
                    <a:pt x="17" y="65"/>
                    <a:pt x="12" y="74"/>
                    <a:pt x="11" y="83"/>
                  </a:cubicBezTo>
                  <a:close/>
                  <a:moveTo>
                    <a:pt x="51" y="61"/>
                  </a:moveTo>
                  <a:cubicBezTo>
                    <a:pt x="51" y="61"/>
                    <a:pt x="31" y="79"/>
                    <a:pt x="32" y="70"/>
                  </a:cubicBezTo>
                  <a:cubicBezTo>
                    <a:pt x="33" y="66"/>
                    <a:pt x="35" y="63"/>
                    <a:pt x="37" y="61"/>
                  </a:cubicBezTo>
                  <a:cubicBezTo>
                    <a:pt x="35" y="60"/>
                    <a:pt x="33" y="57"/>
                    <a:pt x="32" y="53"/>
                  </a:cubicBezTo>
                  <a:cubicBezTo>
                    <a:pt x="31" y="44"/>
                    <a:pt x="51" y="61"/>
                    <a:pt x="51" y="61"/>
                  </a:cubicBez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3" name="矩形 2"/>
          <p:cNvSpPr/>
          <p:nvPr/>
        </p:nvSpPr>
        <p:spPr>
          <a:xfrm>
            <a:off x="2426122" y="4257088"/>
            <a:ext cx="7037596" cy="368300"/>
          </a:xfrm>
          <a:prstGeom prst="rect">
            <a:avLst/>
          </a:prstGeom>
        </p:spPr>
        <p:txBody>
          <a:bodyPr wrap="square">
            <a:spAutoFit/>
          </a:bodyPr>
          <a:p>
            <a:pPr algn="ctr">
              <a:lnSpc>
                <a:spcPct val="150000"/>
              </a:lnSpc>
            </a:pPr>
            <a:r>
              <a:rPr lang="zh-CN" altLang="en-US" sz="1200" dirty="0">
                <a:latin typeface="Adobe 楷体 Std R"/>
                <a:ea typeface="Adobe 楷体 Std R"/>
                <a:cs typeface="Adobe 楷体 Std R"/>
                <a:sym typeface="字魂36号-正文宋楷" panose="02000000000000000000" pitchFamily="2" charset="-122"/>
              </a:rPr>
              <a:t>认识民间美术所具有的审美价值与社会价值，思考民间美术在现代社会中的保护和作用</a:t>
            </a:r>
            <a:endParaRPr lang="zh-CN" altLang="en-US" sz="1200" dirty="0">
              <a:latin typeface="Adobe 楷体 Std R"/>
              <a:ea typeface="Adobe 楷体 Std R"/>
              <a:cs typeface="Adobe 楷体 Std R"/>
              <a:sym typeface="字魂36号-正文宋楷" panose="02000000000000000000" pitchFamily="2" charset="-122"/>
            </a:endParaRPr>
          </a:p>
        </p:txBody>
      </p:sp>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407410" y="552450"/>
            <a:ext cx="7975600" cy="6305550"/>
          </a:xfrm>
        </p:spPr>
        <p:txBody>
          <a:bodyPr>
            <a:noAutofit/>
          </a:bodyPr>
          <a:p>
            <a:pPr>
              <a:lnSpc>
                <a:spcPct val="140000"/>
              </a:lnSpc>
            </a:pPr>
            <a:r>
              <a:rPr lang="zh-CN" altLang="en-US" sz="1800" b="1" dirty="0">
                <a:solidFill>
                  <a:srgbClr val="843C0B"/>
                </a:solidFill>
                <a:latin typeface="等线" panose="02010600030101010101" charset="-122"/>
                <a:ea typeface="等线" panose="02010600030101010101" charset="-122"/>
                <a:cs typeface="等线" panose="02010600030101010101" charset="-122"/>
              </a:rPr>
              <a:t>民间美术的特征</a:t>
            </a:r>
            <a:endParaRPr lang="zh-CN" altLang="en-US" sz="1800" b="1" dirty="0">
              <a:solidFill>
                <a:srgbClr val="843C0B"/>
              </a:solidFill>
              <a:latin typeface="等线" panose="02010600030101010101" charset="-122"/>
              <a:ea typeface="等线" panose="02010600030101010101" charset="-122"/>
              <a:cs typeface="等线" panose="02010600030101010101" charset="-122"/>
            </a:endParaRPr>
          </a:p>
          <a:p>
            <a:pPr>
              <a:lnSpc>
                <a:spcPct val="140000"/>
              </a:lnSpc>
            </a:pPr>
            <a:r>
              <a:rPr lang="zh-CN" altLang="en-US" sz="1600" dirty="0">
                <a:solidFill>
                  <a:srgbClr val="843C0B"/>
                </a:solidFill>
                <a:latin typeface="等线" panose="02010600030101010101" charset="-122"/>
                <a:ea typeface="等线" panose="02010600030101010101" charset="-122"/>
                <a:cs typeface="等线" panose="02010600030101010101" charset="-122"/>
              </a:rPr>
              <a:t>独创性</a:t>
            </a:r>
            <a:endParaRPr lang="zh-CN" altLang="en-US" sz="1600" dirty="0">
              <a:solidFill>
                <a:srgbClr val="843C0B"/>
              </a:solidFill>
              <a:latin typeface="等线" panose="02010600030101010101" charset="-122"/>
              <a:ea typeface="等线" panose="02010600030101010101" charset="-122"/>
              <a:cs typeface="等线" panose="02010600030101010101" charset="-122"/>
            </a:endParaRPr>
          </a:p>
          <a:p>
            <a:pPr>
              <a:lnSpc>
                <a:spcPct val="140000"/>
              </a:lnSpc>
            </a:pPr>
            <a:r>
              <a:rPr lang="zh-CN" altLang="en-US" sz="1600" dirty="0">
                <a:solidFill>
                  <a:srgbClr val="843C0B"/>
                </a:solidFill>
                <a:latin typeface="等线" panose="02010600030101010101" charset="-122"/>
                <a:ea typeface="等线" panose="02010600030101010101" charset="-122"/>
                <a:cs typeface="等线" panose="02010600030101010101" charset="-122"/>
              </a:rPr>
              <a:t>实用性</a:t>
            </a:r>
            <a:endParaRPr lang="zh-CN" altLang="en-US" sz="1600" dirty="0">
              <a:solidFill>
                <a:srgbClr val="843C0B"/>
              </a:solidFill>
              <a:latin typeface="等线" panose="02010600030101010101" charset="-122"/>
              <a:ea typeface="等线" panose="02010600030101010101" charset="-122"/>
              <a:cs typeface="等线" panose="02010600030101010101" charset="-122"/>
            </a:endParaRPr>
          </a:p>
          <a:p>
            <a:pPr>
              <a:lnSpc>
                <a:spcPct val="140000"/>
              </a:lnSpc>
            </a:pPr>
            <a:r>
              <a:rPr lang="zh-CN" altLang="en-US" sz="1600" dirty="0">
                <a:solidFill>
                  <a:srgbClr val="843C0B"/>
                </a:solidFill>
                <a:latin typeface="等线" panose="02010600030101010101" charset="-122"/>
                <a:ea typeface="等线" panose="02010600030101010101" charset="-122"/>
                <a:cs typeface="等线" panose="02010600030101010101" charset="-122"/>
              </a:rPr>
              <a:t>装饰性</a:t>
            </a:r>
            <a:endParaRPr lang="zh-CN" altLang="en-US" sz="1600" dirty="0">
              <a:solidFill>
                <a:srgbClr val="843C0B"/>
              </a:solidFill>
              <a:latin typeface="等线" panose="02010600030101010101" charset="-122"/>
              <a:ea typeface="等线" panose="02010600030101010101" charset="-122"/>
              <a:cs typeface="等线" panose="02010600030101010101" charset="-122"/>
            </a:endParaRPr>
          </a:p>
          <a:p>
            <a:pPr>
              <a:lnSpc>
                <a:spcPct val="140000"/>
              </a:lnSpc>
            </a:pPr>
            <a:r>
              <a:rPr lang="zh-CN" altLang="en-US" sz="1600" dirty="0">
                <a:solidFill>
                  <a:srgbClr val="843C0B"/>
                </a:solidFill>
                <a:latin typeface="等线" panose="02010600030101010101" charset="-122"/>
                <a:ea typeface="等线" panose="02010600030101010101" charset="-122"/>
                <a:cs typeface="等线" panose="02010600030101010101" charset="-122"/>
              </a:rPr>
              <a:t>区域性</a:t>
            </a:r>
            <a:endParaRPr lang="zh-CN" altLang="en-US" sz="1600" dirty="0">
              <a:solidFill>
                <a:srgbClr val="843C0B"/>
              </a:solidFill>
              <a:latin typeface="等线" panose="02010600030101010101" charset="-122"/>
              <a:ea typeface="等线" panose="02010600030101010101" charset="-122"/>
              <a:cs typeface="等线" panose="02010600030101010101" charset="-122"/>
            </a:endParaRPr>
          </a:p>
          <a:p>
            <a:pPr>
              <a:lnSpc>
                <a:spcPct val="140000"/>
              </a:lnSpc>
            </a:pPr>
            <a:endParaRPr lang="zh-CN" altLang="en-US" sz="1600" dirty="0">
              <a:solidFill>
                <a:srgbClr val="843C0B"/>
              </a:solidFill>
              <a:latin typeface="等线" panose="02010600030101010101" charset="-122"/>
              <a:ea typeface="等线" panose="02010600030101010101" charset="-122"/>
              <a:cs typeface="等线" panose="02010600030101010101" charset="-122"/>
            </a:endParaRPr>
          </a:p>
          <a:p>
            <a:pPr>
              <a:lnSpc>
                <a:spcPct val="140000"/>
              </a:lnSpc>
            </a:pPr>
            <a:endParaRPr lang="zh-CN" altLang="en-US" sz="1600" dirty="0">
              <a:solidFill>
                <a:srgbClr val="843C0B"/>
              </a:solidFill>
              <a:latin typeface="等线" panose="02010600030101010101" charset="-122"/>
              <a:ea typeface="等线" panose="02010600030101010101" charset="-122"/>
              <a:cs typeface="等线" panose="02010600030101010101" charset="-122"/>
            </a:endParaRPr>
          </a:p>
          <a:p>
            <a:pPr>
              <a:lnSpc>
                <a:spcPct val="140000"/>
              </a:lnSpc>
            </a:pPr>
            <a:r>
              <a:rPr lang="zh-CN" altLang="en-US" sz="2000" b="1" dirty="0">
                <a:solidFill>
                  <a:srgbClr val="843C0B"/>
                </a:solidFill>
                <a:latin typeface="等线" panose="02010600030101010101" charset="-122"/>
                <a:ea typeface="等线" panose="02010600030101010101" charset="-122"/>
                <a:cs typeface="等线" panose="02010600030101010101" charset="-122"/>
              </a:rPr>
              <a:t>民间美术的独特艺术语言</a:t>
            </a:r>
            <a:endParaRPr lang="zh-CN" altLang="en-US" sz="2000" b="1" dirty="0">
              <a:solidFill>
                <a:srgbClr val="843C0B"/>
              </a:solidFill>
              <a:latin typeface="等线" panose="02010600030101010101" charset="-122"/>
              <a:ea typeface="等线" panose="02010600030101010101" charset="-122"/>
              <a:cs typeface="等线" panose="02010600030101010101" charset="-122"/>
            </a:endParaRPr>
          </a:p>
          <a:p>
            <a:r>
              <a:rPr lang="zh-CN" sz="1600" dirty="0" smtClean="0">
                <a:solidFill>
                  <a:srgbClr val="843C0B"/>
                </a:solidFill>
                <a:latin typeface="等线" panose="02010600030101010101" charset="-122"/>
                <a:ea typeface="等线" panose="02010600030101010101" charset="-122"/>
                <a:cs typeface="等线" panose="02010600030101010101" charset="-122"/>
                <a:sym typeface="+mn-ea"/>
              </a:rPr>
              <a:t>寓意</a:t>
            </a:r>
            <a:endParaRPr lang="zh-CN" sz="1600" b="1" dirty="0" smtClean="0">
              <a:solidFill>
                <a:srgbClr val="843C0B"/>
              </a:solidFill>
              <a:latin typeface="等线" panose="02010600030101010101" charset="-122"/>
              <a:ea typeface="等线" panose="02010600030101010101" charset="-122"/>
              <a:cs typeface="等线" panose="02010600030101010101" charset="-122"/>
              <a:sym typeface="+mn-ea"/>
            </a:endParaRPr>
          </a:p>
          <a:p>
            <a:r>
              <a:rPr lang="zh-CN" sz="1600" dirty="0" smtClean="0">
                <a:solidFill>
                  <a:srgbClr val="843C0B"/>
                </a:solidFill>
                <a:latin typeface="等线" panose="02010600030101010101" charset="-122"/>
                <a:ea typeface="等线" panose="02010600030101010101" charset="-122"/>
                <a:cs typeface="等线" panose="02010600030101010101" charset="-122"/>
              </a:rPr>
              <a:t>谐音</a:t>
            </a:r>
            <a:endParaRPr lang="zh-CN" sz="1600" dirty="0" smtClean="0">
              <a:solidFill>
                <a:srgbClr val="843C0B"/>
              </a:solidFill>
              <a:latin typeface="等线" panose="02010600030101010101" charset="-122"/>
              <a:ea typeface="等线" panose="02010600030101010101" charset="-122"/>
              <a:cs typeface="等线" panose="02010600030101010101" charset="-122"/>
            </a:endParaRPr>
          </a:p>
          <a:p>
            <a:r>
              <a:rPr lang="zh-CN" sz="1600" dirty="0" smtClean="0">
                <a:solidFill>
                  <a:srgbClr val="843C0B"/>
                </a:solidFill>
                <a:latin typeface="等线" panose="02010600030101010101" charset="-122"/>
                <a:ea typeface="等线" panose="02010600030101010101" charset="-122"/>
                <a:cs typeface="等线" panose="02010600030101010101" charset="-122"/>
              </a:rPr>
              <a:t>符号</a:t>
            </a:r>
            <a:endParaRPr lang="zh-CN" sz="1600" dirty="0" smtClean="0">
              <a:solidFill>
                <a:srgbClr val="843C0B"/>
              </a:solidFill>
              <a:latin typeface="等线" panose="02010600030101010101" charset="-122"/>
              <a:ea typeface="等线" panose="02010600030101010101" charset="-122"/>
              <a:cs typeface="等线" panose="02010600030101010101" charset="-122"/>
            </a:endParaRPr>
          </a:p>
        </p:txBody>
      </p:sp>
      <p:cxnSp>
        <p:nvCxnSpPr>
          <p:cNvPr id="23" name="直接连接符 22"/>
          <p:cNvCxnSpPr/>
          <p:nvPr/>
        </p:nvCxnSpPr>
        <p:spPr>
          <a:xfrm>
            <a:off x="983196" y="3428922"/>
            <a:ext cx="7069455" cy="0"/>
          </a:xfrm>
          <a:prstGeom prst="line">
            <a:avLst/>
          </a:prstGeom>
          <a:ln>
            <a:solidFill>
              <a:srgbClr val="843C0B"/>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4"/>
          <p:cNvGrpSpPr>
            <a:grpSpLocks noChangeAspect="1"/>
          </p:cNvGrpSpPr>
          <p:nvPr/>
        </p:nvGrpSpPr>
        <p:grpSpPr bwMode="auto">
          <a:xfrm>
            <a:off x="7478611" y="2945314"/>
            <a:ext cx="5502126" cy="5502126"/>
            <a:chOff x="2" y="0"/>
            <a:chExt cx="1469" cy="1469"/>
          </a:xfrm>
          <a:solidFill>
            <a:schemeClr val="accent4">
              <a:lumMod val="75000"/>
              <a:alpha val="10000"/>
            </a:schemeClr>
          </a:solidFill>
        </p:grpSpPr>
        <p:sp>
          <p:nvSpPr>
            <p:cNvPr id="34" name="Freeform 5"/>
            <p:cNvSpPr>
              <a:spLocks noEditPoints="1"/>
            </p:cNvSpPr>
            <p:nvPr/>
          </p:nvSpPr>
          <p:spPr bwMode="auto">
            <a:xfrm>
              <a:off x="57" y="0"/>
              <a:ext cx="1359" cy="658"/>
            </a:xfrm>
            <a:custGeom>
              <a:avLst/>
              <a:gdLst>
                <a:gd name="T0" fmla="*/ 124 w 124"/>
                <a:gd name="T1" fmla="*/ 0 h 60"/>
                <a:gd name="T2" fmla="*/ 84 w 124"/>
                <a:gd name="T3" fmla="*/ 11 h 60"/>
                <a:gd name="T4" fmla="*/ 62 w 124"/>
                <a:gd name="T5" fmla="*/ 23 h 60"/>
                <a:gd name="T6" fmla="*/ 40 w 124"/>
                <a:gd name="T7" fmla="*/ 11 h 60"/>
                <a:gd name="T8" fmla="*/ 0 w 124"/>
                <a:gd name="T9" fmla="*/ 0 h 60"/>
                <a:gd name="T10" fmla="*/ 62 w 124"/>
                <a:gd name="T11" fmla="*/ 60 h 60"/>
                <a:gd name="T12" fmla="*/ 124 w 124"/>
                <a:gd name="T13" fmla="*/ 0 h 60"/>
                <a:gd name="T14" fmla="*/ 54 w 124"/>
                <a:gd name="T15" fmla="*/ 32 h 60"/>
                <a:gd name="T16" fmla="*/ 62 w 124"/>
                <a:gd name="T17" fmla="*/ 37 h 60"/>
                <a:gd name="T18" fmla="*/ 70 w 124"/>
                <a:gd name="T19" fmla="*/ 32 h 60"/>
                <a:gd name="T20" fmla="*/ 62 w 124"/>
                <a:gd name="T21" fmla="*/ 51 h 60"/>
                <a:gd name="T22" fmla="*/ 54 w 124"/>
                <a:gd name="T2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0">
                  <a:moveTo>
                    <a:pt x="124" y="0"/>
                  </a:moveTo>
                  <a:cubicBezTo>
                    <a:pt x="124" y="0"/>
                    <a:pt x="109" y="7"/>
                    <a:pt x="84" y="11"/>
                  </a:cubicBezTo>
                  <a:cubicBezTo>
                    <a:pt x="74" y="12"/>
                    <a:pt x="65" y="17"/>
                    <a:pt x="62" y="23"/>
                  </a:cubicBezTo>
                  <a:cubicBezTo>
                    <a:pt x="58" y="17"/>
                    <a:pt x="49" y="12"/>
                    <a:pt x="40" y="11"/>
                  </a:cubicBezTo>
                  <a:cubicBezTo>
                    <a:pt x="15" y="7"/>
                    <a:pt x="0" y="0"/>
                    <a:pt x="0" y="0"/>
                  </a:cubicBezTo>
                  <a:cubicBezTo>
                    <a:pt x="62" y="60"/>
                    <a:pt x="62" y="60"/>
                    <a:pt x="62" y="60"/>
                  </a:cubicBezTo>
                  <a:lnTo>
                    <a:pt x="124" y="0"/>
                  </a:lnTo>
                  <a:close/>
                  <a:moveTo>
                    <a:pt x="54" y="32"/>
                  </a:moveTo>
                  <a:cubicBezTo>
                    <a:pt x="57" y="33"/>
                    <a:pt x="61" y="35"/>
                    <a:pt x="62" y="37"/>
                  </a:cubicBezTo>
                  <a:cubicBezTo>
                    <a:pt x="63" y="35"/>
                    <a:pt x="67" y="33"/>
                    <a:pt x="70" y="32"/>
                  </a:cubicBezTo>
                  <a:cubicBezTo>
                    <a:pt x="80" y="31"/>
                    <a:pt x="62" y="51"/>
                    <a:pt x="62" y="51"/>
                  </a:cubicBezTo>
                  <a:cubicBezTo>
                    <a:pt x="62" y="51"/>
                    <a:pt x="44" y="31"/>
                    <a:pt x="54"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5" name="Freeform 6"/>
            <p:cNvSpPr>
              <a:spLocks noEditPoints="1"/>
            </p:cNvSpPr>
            <p:nvPr/>
          </p:nvSpPr>
          <p:spPr bwMode="auto">
            <a:xfrm>
              <a:off x="57" y="800"/>
              <a:ext cx="1359" cy="669"/>
            </a:xfrm>
            <a:custGeom>
              <a:avLst/>
              <a:gdLst>
                <a:gd name="T0" fmla="*/ 0 w 124"/>
                <a:gd name="T1" fmla="*/ 61 h 61"/>
                <a:gd name="T2" fmla="*/ 40 w 124"/>
                <a:gd name="T3" fmla="*/ 50 h 61"/>
                <a:gd name="T4" fmla="*/ 62 w 124"/>
                <a:gd name="T5" fmla="*/ 37 h 61"/>
                <a:gd name="T6" fmla="*/ 84 w 124"/>
                <a:gd name="T7" fmla="*/ 50 h 61"/>
                <a:gd name="T8" fmla="*/ 124 w 124"/>
                <a:gd name="T9" fmla="*/ 61 h 61"/>
                <a:gd name="T10" fmla="*/ 62 w 124"/>
                <a:gd name="T11" fmla="*/ 0 h 61"/>
                <a:gd name="T12" fmla="*/ 0 w 124"/>
                <a:gd name="T13" fmla="*/ 61 h 61"/>
                <a:gd name="T14" fmla="*/ 70 w 124"/>
                <a:gd name="T15" fmla="*/ 28 h 61"/>
                <a:gd name="T16" fmla="*/ 62 w 124"/>
                <a:gd name="T17" fmla="*/ 24 h 61"/>
                <a:gd name="T18" fmla="*/ 54 w 124"/>
                <a:gd name="T19" fmla="*/ 28 h 61"/>
                <a:gd name="T20" fmla="*/ 62 w 124"/>
                <a:gd name="T21" fmla="*/ 10 h 61"/>
                <a:gd name="T22" fmla="*/ 70 w 124"/>
                <a:gd name="T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1">
                  <a:moveTo>
                    <a:pt x="0" y="61"/>
                  </a:moveTo>
                  <a:cubicBezTo>
                    <a:pt x="0" y="61"/>
                    <a:pt x="15" y="53"/>
                    <a:pt x="40" y="50"/>
                  </a:cubicBezTo>
                  <a:cubicBezTo>
                    <a:pt x="49" y="49"/>
                    <a:pt x="58" y="44"/>
                    <a:pt x="62" y="37"/>
                  </a:cubicBezTo>
                  <a:cubicBezTo>
                    <a:pt x="65" y="44"/>
                    <a:pt x="74" y="49"/>
                    <a:pt x="84" y="50"/>
                  </a:cubicBezTo>
                  <a:cubicBezTo>
                    <a:pt x="109" y="53"/>
                    <a:pt x="124" y="61"/>
                    <a:pt x="124" y="61"/>
                  </a:cubicBezTo>
                  <a:cubicBezTo>
                    <a:pt x="62" y="0"/>
                    <a:pt x="62" y="0"/>
                    <a:pt x="62" y="0"/>
                  </a:cubicBezTo>
                  <a:lnTo>
                    <a:pt x="0" y="61"/>
                  </a:lnTo>
                  <a:close/>
                  <a:moveTo>
                    <a:pt x="70" y="28"/>
                  </a:moveTo>
                  <a:cubicBezTo>
                    <a:pt x="67" y="28"/>
                    <a:pt x="63" y="26"/>
                    <a:pt x="62" y="24"/>
                  </a:cubicBezTo>
                  <a:cubicBezTo>
                    <a:pt x="61" y="26"/>
                    <a:pt x="57" y="28"/>
                    <a:pt x="54" y="28"/>
                  </a:cubicBezTo>
                  <a:cubicBezTo>
                    <a:pt x="44" y="30"/>
                    <a:pt x="62" y="10"/>
                    <a:pt x="62" y="10"/>
                  </a:cubicBezTo>
                  <a:cubicBezTo>
                    <a:pt x="62" y="10"/>
                    <a:pt x="80" y="30"/>
                    <a:pt x="70" y="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6" name="Freeform 7"/>
            <p:cNvSpPr>
              <a:spLocks noEditPoints="1"/>
            </p:cNvSpPr>
            <p:nvPr/>
          </p:nvSpPr>
          <p:spPr bwMode="auto">
            <a:xfrm>
              <a:off x="813" y="55"/>
              <a:ext cx="658" cy="1348"/>
            </a:xfrm>
            <a:custGeom>
              <a:avLst/>
              <a:gdLst>
                <a:gd name="T0" fmla="*/ 49 w 60"/>
                <a:gd name="T1" fmla="*/ 40 h 123"/>
                <a:gd name="T2" fmla="*/ 60 w 60"/>
                <a:gd name="T3" fmla="*/ 0 h 123"/>
                <a:gd name="T4" fmla="*/ 0 w 60"/>
                <a:gd name="T5" fmla="*/ 61 h 123"/>
                <a:gd name="T6" fmla="*/ 60 w 60"/>
                <a:gd name="T7" fmla="*/ 123 h 123"/>
                <a:gd name="T8" fmla="*/ 49 w 60"/>
                <a:gd name="T9" fmla="*/ 83 h 123"/>
                <a:gd name="T10" fmla="*/ 37 w 60"/>
                <a:gd name="T11" fmla="*/ 61 h 123"/>
                <a:gd name="T12" fmla="*/ 49 w 60"/>
                <a:gd name="T13" fmla="*/ 40 h 123"/>
                <a:gd name="T14" fmla="*/ 9 w 60"/>
                <a:gd name="T15" fmla="*/ 61 h 123"/>
                <a:gd name="T16" fmla="*/ 27 w 60"/>
                <a:gd name="T17" fmla="*/ 53 h 123"/>
                <a:gd name="T18" fmla="*/ 23 w 60"/>
                <a:gd name="T19" fmla="*/ 61 h 123"/>
                <a:gd name="T20" fmla="*/ 27 w 60"/>
                <a:gd name="T21" fmla="*/ 70 h 123"/>
                <a:gd name="T22" fmla="*/ 9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49" y="40"/>
                  </a:moveTo>
                  <a:cubicBezTo>
                    <a:pt x="52" y="14"/>
                    <a:pt x="60" y="0"/>
                    <a:pt x="60" y="0"/>
                  </a:cubicBezTo>
                  <a:cubicBezTo>
                    <a:pt x="0" y="61"/>
                    <a:pt x="0" y="61"/>
                    <a:pt x="0" y="61"/>
                  </a:cubicBezTo>
                  <a:cubicBezTo>
                    <a:pt x="60" y="123"/>
                    <a:pt x="60" y="123"/>
                    <a:pt x="60" y="123"/>
                  </a:cubicBezTo>
                  <a:cubicBezTo>
                    <a:pt x="60" y="123"/>
                    <a:pt x="53" y="109"/>
                    <a:pt x="49" y="83"/>
                  </a:cubicBezTo>
                  <a:cubicBezTo>
                    <a:pt x="48" y="74"/>
                    <a:pt x="43" y="65"/>
                    <a:pt x="37" y="61"/>
                  </a:cubicBezTo>
                  <a:cubicBezTo>
                    <a:pt x="43" y="58"/>
                    <a:pt x="48" y="49"/>
                    <a:pt x="49" y="40"/>
                  </a:cubicBezTo>
                  <a:close/>
                  <a:moveTo>
                    <a:pt x="9" y="61"/>
                  </a:moveTo>
                  <a:cubicBezTo>
                    <a:pt x="9" y="61"/>
                    <a:pt x="29" y="44"/>
                    <a:pt x="27" y="53"/>
                  </a:cubicBezTo>
                  <a:cubicBezTo>
                    <a:pt x="27" y="57"/>
                    <a:pt x="25" y="60"/>
                    <a:pt x="23" y="61"/>
                  </a:cubicBezTo>
                  <a:cubicBezTo>
                    <a:pt x="25" y="63"/>
                    <a:pt x="27" y="66"/>
                    <a:pt x="27" y="70"/>
                  </a:cubicBezTo>
                  <a:cubicBezTo>
                    <a:pt x="29" y="79"/>
                    <a:pt x="9" y="61"/>
                    <a:pt x="9" y="61"/>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7" name="Freeform 8"/>
            <p:cNvSpPr>
              <a:spLocks noEditPoints="1"/>
            </p:cNvSpPr>
            <p:nvPr/>
          </p:nvSpPr>
          <p:spPr bwMode="auto">
            <a:xfrm>
              <a:off x="2" y="55"/>
              <a:ext cx="658" cy="1348"/>
            </a:xfrm>
            <a:custGeom>
              <a:avLst/>
              <a:gdLst>
                <a:gd name="T0" fmla="*/ 11 w 60"/>
                <a:gd name="T1" fmla="*/ 83 h 123"/>
                <a:gd name="T2" fmla="*/ 0 w 60"/>
                <a:gd name="T3" fmla="*/ 123 h 123"/>
                <a:gd name="T4" fmla="*/ 60 w 60"/>
                <a:gd name="T5" fmla="*/ 61 h 123"/>
                <a:gd name="T6" fmla="*/ 0 w 60"/>
                <a:gd name="T7" fmla="*/ 0 h 123"/>
                <a:gd name="T8" fmla="*/ 11 w 60"/>
                <a:gd name="T9" fmla="*/ 40 h 123"/>
                <a:gd name="T10" fmla="*/ 23 w 60"/>
                <a:gd name="T11" fmla="*/ 61 h 123"/>
                <a:gd name="T12" fmla="*/ 11 w 60"/>
                <a:gd name="T13" fmla="*/ 83 h 123"/>
                <a:gd name="T14" fmla="*/ 51 w 60"/>
                <a:gd name="T15" fmla="*/ 61 h 123"/>
                <a:gd name="T16" fmla="*/ 32 w 60"/>
                <a:gd name="T17" fmla="*/ 70 h 123"/>
                <a:gd name="T18" fmla="*/ 37 w 60"/>
                <a:gd name="T19" fmla="*/ 61 h 123"/>
                <a:gd name="T20" fmla="*/ 32 w 60"/>
                <a:gd name="T21" fmla="*/ 53 h 123"/>
                <a:gd name="T22" fmla="*/ 51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11" y="83"/>
                  </a:moveTo>
                  <a:cubicBezTo>
                    <a:pt x="7" y="109"/>
                    <a:pt x="0" y="123"/>
                    <a:pt x="0" y="123"/>
                  </a:cubicBezTo>
                  <a:cubicBezTo>
                    <a:pt x="60" y="61"/>
                    <a:pt x="60" y="61"/>
                    <a:pt x="60" y="61"/>
                  </a:cubicBezTo>
                  <a:cubicBezTo>
                    <a:pt x="0" y="0"/>
                    <a:pt x="0" y="0"/>
                    <a:pt x="0" y="0"/>
                  </a:cubicBezTo>
                  <a:cubicBezTo>
                    <a:pt x="0" y="0"/>
                    <a:pt x="7" y="14"/>
                    <a:pt x="11" y="40"/>
                  </a:cubicBezTo>
                  <a:cubicBezTo>
                    <a:pt x="12" y="49"/>
                    <a:pt x="17" y="58"/>
                    <a:pt x="23" y="61"/>
                  </a:cubicBezTo>
                  <a:cubicBezTo>
                    <a:pt x="17" y="65"/>
                    <a:pt x="12" y="74"/>
                    <a:pt x="11" y="83"/>
                  </a:cubicBezTo>
                  <a:close/>
                  <a:moveTo>
                    <a:pt x="51" y="61"/>
                  </a:moveTo>
                  <a:cubicBezTo>
                    <a:pt x="51" y="61"/>
                    <a:pt x="31" y="79"/>
                    <a:pt x="32" y="70"/>
                  </a:cubicBezTo>
                  <a:cubicBezTo>
                    <a:pt x="33" y="66"/>
                    <a:pt x="35" y="63"/>
                    <a:pt x="37" y="61"/>
                  </a:cubicBezTo>
                  <a:cubicBezTo>
                    <a:pt x="35" y="60"/>
                    <a:pt x="33" y="57"/>
                    <a:pt x="32" y="53"/>
                  </a:cubicBezTo>
                  <a:cubicBezTo>
                    <a:pt x="31" y="44"/>
                    <a:pt x="51" y="61"/>
                    <a:pt x="51" y="61"/>
                  </a:cubicBez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10" name="矩形 9"/>
          <p:cNvSpPr/>
          <p:nvPr/>
        </p:nvSpPr>
        <p:spPr>
          <a:xfrm>
            <a:off x="494632" y="583520"/>
            <a:ext cx="904875" cy="3121442"/>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1" name="矩形 10"/>
          <p:cNvSpPr/>
          <p:nvPr/>
        </p:nvSpPr>
        <p:spPr>
          <a:xfrm>
            <a:off x="229130" y="1338750"/>
            <a:ext cx="1044575" cy="2045077"/>
          </a:xfrm>
          <a:prstGeom prst="rect">
            <a:avLst/>
          </a:prstGeom>
        </p:spPr>
        <p:txBody>
          <a:bodyPr vert="eaVert" wrap="square">
            <a:spAutoFit/>
          </a:bodyPr>
          <a:lstStyle/>
          <a:p>
            <a:pPr algn="ct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独创性</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a:p>
            <a:pPr algn="ct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cxnSp>
        <p:nvCxnSpPr>
          <p:cNvPr id="27" name="直线连接符 26"/>
          <p:cNvCxnSpPr/>
          <p:nvPr/>
        </p:nvCxnSpPr>
        <p:spPr>
          <a:xfrm>
            <a:off x="943429" y="163284"/>
            <a:ext cx="3641" cy="447449"/>
          </a:xfrm>
          <a:prstGeom prst="line">
            <a:avLst/>
          </a:prstGeom>
          <a:ln>
            <a:solidFill>
              <a:schemeClr val="accent4">
                <a:lumMod val="75000"/>
              </a:schemeClr>
            </a:soli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28" name="Group 4"/>
          <p:cNvGrpSpPr>
            <a:grpSpLocks noChangeAspect="1"/>
          </p:cNvGrpSpPr>
          <p:nvPr/>
        </p:nvGrpSpPr>
        <p:grpSpPr bwMode="auto">
          <a:xfrm>
            <a:off x="735579" y="961441"/>
            <a:ext cx="414105" cy="414105"/>
            <a:chOff x="2" y="0"/>
            <a:chExt cx="1469" cy="1469"/>
          </a:xfrm>
          <a:solidFill>
            <a:schemeClr val="bg1"/>
          </a:solidFill>
        </p:grpSpPr>
        <p:sp>
          <p:nvSpPr>
            <p:cNvPr id="29" name="Freeform 5"/>
            <p:cNvSpPr>
              <a:spLocks noEditPoints="1"/>
            </p:cNvSpPr>
            <p:nvPr/>
          </p:nvSpPr>
          <p:spPr bwMode="auto">
            <a:xfrm>
              <a:off x="57" y="0"/>
              <a:ext cx="1359" cy="658"/>
            </a:xfrm>
            <a:custGeom>
              <a:avLst/>
              <a:gdLst>
                <a:gd name="T0" fmla="*/ 124 w 124"/>
                <a:gd name="T1" fmla="*/ 0 h 60"/>
                <a:gd name="T2" fmla="*/ 84 w 124"/>
                <a:gd name="T3" fmla="*/ 11 h 60"/>
                <a:gd name="T4" fmla="*/ 62 w 124"/>
                <a:gd name="T5" fmla="*/ 23 h 60"/>
                <a:gd name="T6" fmla="*/ 40 w 124"/>
                <a:gd name="T7" fmla="*/ 11 h 60"/>
                <a:gd name="T8" fmla="*/ 0 w 124"/>
                <a:gd name="T9" fmla="*/ 0 h 60"/>
                <a:gd name="T10" fmla="*/ 62 w 124"/>
                <a:gd name="T11" fmla="*/ 60 h 60"/>
                <a:gd name="T12" fmla="*/ 124 w 124"/>
                <a:gd name="T13" fmla="*/ 0 h 60"/>
                <a:gd name="T14" fmla="*/ 54 w 124"/>
                <a:gd name="T15" fmla="*/ 32 h 60"/>
                <a:gd name="T16" fmla="*/ 62 w 124"/>
                <a:gd name="T17" fmla="*/ 37 h 60"/>
                <a:gd name="T18" fmla="*/ 70 w 124"/>
                <a:gd name="T19" fmla="*/ 32 h 60"/>
                <a:gd name="T20" fmla="*/ 62 w 124"/>
                <a:gd name="T21" fmla="*/ 51 h 60"/>
                <a:gd name="T22" fmla="*/ 54 w 124"/>
                <a:gd name="T2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0">
                  <a:moveTo>
                    <a:pt x="124" y="0"/>
                  </a:moveTo>
                  <a:cubicBezTo>
                    <a:pt x="124" y="0"/>
                    <a:pt x="109" y="7"/>
                    <a:pt x="84" y="11"/>
                  </a:cubicBezTo>
                  <a:cubicBezTo>
                    <a:pt x="74" y="12"/>
                    <a:pt x="65" y="17"/>
                    <a:pt x="62" y="23"/>
                  </a:cubicBezTo>
                  <a:cubicBezTo>
                    <a:pt x="58" y="17"/>
                    <a:pt x="49" y="12"/>
                    <a:pt x="40" y="11"/>
                  </a:cubicBezTo>
                  <a:cubicBezTo>
                    <a:pt x="15" y="7"/>
                    <a:pt x="0" y="0"/>
                    <a:pt x="0" y="0"/>
                  </a:cubicBezTo>
                  <a:cubicBezTo>
                    <a:pt x="62" y="60"/>
                    <a:pt x="62" y="60"/>
                    <a:pt x="62" y="60"/>
                  </a:cubicBezTo>
                  <a:lnTo>
                    <a:pt x="124" y="0"/>
                  </a:lnTo>
                  <a:close/>
                  <a:moveTo>
                    <a:pt x="54" y="32"/>
                  </a:moveTo>
                  <a:cubicBezTo>
                    <a:pt x="57" y="33"/>
                    <a:pt x="61" y="35"/>
                    <a:pt x="62" y="37"/>
                  </a:cubicBezTo>
                  <a:cubicBezTo>
                    <a:pt x="63" y="35"/>
                    <a:pt x="67" y="33"/>
                    <a:pt x="70" y="32"/>
                  </a:cubicBezTo>
                  <a:cubicBezTo>
                    <a:pt x="80" y="31"/>
                    <a:pt x="62" y="51"/>
                    <a:pt x="62" y="51"/>
                  </a:cubicBezTo>
                  <a:cubicBezTo>
                    <a:pt x="62" y="51"/>
                    <a:pt x="44" y="31"/>
                    <a:pt x="54"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0" name="Freeform 6"/>
            <p:cNvSpPr>
              <a:spLocks noEditPoints="1"/>
            </p:cNvSpPr>
            <p:nvPr/>
          </p:nvSpPr>
          <p:spPr bwMode="auto">
            <a:xfrm>
              <a:off x="57" y="800"/>
              <a:ext cx="1359" cy="669"/>
            </a:xfrm>
            <a:custGeom>
              <a:avLst/>
              <a:gdLst>
                <a:gd name="T0" fmla="*/ 0 w 124"/>
                <a:gd name="T1" fmla="*/ 61 h 61"/>
                <a:gd name="T2" fmla="*/ 40 w 124"/>
                <a:gd name="T3" fmla="*/ 50 h 61"/>
                <a:gd name="T4" fmla="*/ 62 w 124"/>
                <a:gd name="T5" fmla="*/ 37 h 61"/>
                <a:gd name="T6" fmla="*/ 84 w 124"/>
                <a:gd name="T7" fmla="*/ 50 h 61"/>
                <a:gd name="T8" fmla="*/ 124 w 124"/>
                <a:gd name="T9" fmla="*/ 61 h 61"/>
                <a:gd name="T10" fmla="*/ 62 w 124"/>
                <a:gd name="T11" fmla="*/ 0 h 61"/>
                <a:gd name="T12" fmla="*/ 0 w 124"/>
                <a:gd name="T13" fmla="*/ 61 h 61"/>
                <a:gd name="T14" fmla="*/ 70 w 124"/>
                <a:gd name="T15" fmla="*/ 28 h 61"/>
                <a:gd name="T16" fmla="*/ 62 w 124"/>
                <a:gd name="T17" fmla="*/ 24 h 61"/>
                <a:gd name="T18" fmla="*/ 54 w 124"/>
                <a:gd name="T19" fmla="*/ 28 h 61"/>
                <a:gd name="T20" fmla="*/ 62 w 124"/>
                <a:gd name="T21" fmla="*/ 10 h 61"/>
                <a:gd name="T22" fmla="*/ 70 w 124"/>
                <a:gd name="T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1">
                  <a:moveTo>
                    <a:pt x="0" y="61"/>
                  </a:moveTo>
                  <a:cubicBezTo>
                    <a:pt x="0" y="61"/>
                    <a:pt x="15" y="53"/>
                    <a:pt x="40" y="50"/>
                  </a:cubicBezTo>
                  <a:cubicBezTo>
                    <a:pt x="49" y="49"/>
                    <a:pt x="58" y="44"/>
                    <a:pt x="62" y="37"/>
                  </a:cubicBezTo>
                  <a:cubicBezTo>
                    <a:pt x="65" y="44"/>
                    <a:pt x="74" y="49"/>
                    <a:pt x="84" y="50"/>
                  </a:cubicBezTo>
                  <a:cubicBezTo>
                    <a:pt x="109" y="53"/>
                    <a:pt x="124" y="61"/>
                    <a:pt x="124" y="61"/>
                  </a:cubicBezTo>
                  <a:cubicBezTo>
                    <a:pt x="62" y="0"/>
                    <a:pt x="62" y="0"/>
                    <a:pt x="62" y="0"/>
                  </a:cubicBezTo>
                  <a:lnTo>
                    <a:pt x="0" y="61"/>
                  </a:lnTo>
                  <a:close/>
                  <a:moveTo>
                    <a:pt x="70" y="28"/>
                  </a:moveTo>
                  <a:cubicBezTo>
                    <a:pt x="67" y="28"/>
                    <a:pt x="63" y="26"/>
                    <a:pt x="62" y="24"/>
                  </a:cubicBezTo>
                  <a:cubicBezTo>
                    <a:pt x="61" y="26"/>
                    <a:pt x="57" y="28"/>
                    <a:pt x="54" y="28"/>
                  </a:cubicBezTo>
                  <a:cubicBezTo>
                    <a:pt x="44" y="30"/>
                    <a:pt x="62" y="10"/>
                    <a:pt x="62" y="10"/>
                  </a:cubicBezTo>
                  <a:cubicBezTo>
                    <a:pt x="62" y="10"/>
                    <a:pt x="80" y="30"/>
                    <a:pt x="70" y="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1" name="Freeform 7"/>
            <p:cNvSpPr>
              <a:spLocks noEditPoints="1"/>
            </p:cNvSpPr>
            <p:nvPr/>
          </p:nvSpPr>
          <p:spPr bwMode="auto">
            <a:xfrm>
              <a:off x="813" y="55"/>
              <a:ext cx="658" cy="1348"/>
            </a:xfrm>
            <a:custGeom>
              <a:avLst/>
              <a:gdLst>
                <a:gd name="T0" fmla="*/ 49 w 60"/>
                <a:gd name="T1" fmla="*/ 40 h 123"/>
                <a:gd name="T2" fmla="*/ 60 w 60"/>
                <a:gd name="T3" fmla="*/ 0 h 123"/>
                <a:gd name="T4" fmla="*/ 0 w 60"/>
                <a:gd name="T5" fmla="*/ 61 h 123"/>
                <a:gd name="T6" fmla="*/ 60 w 60"/>
                <a:gd name="T7" fmla="*/ 123 h 123"/>
                <a:gd name="T8" fmla="*/ 49 w 60"/>
                <a:gd name="T9" fmla="*/ 83 h 123"/>
                <a:gd name="T10" fmla="*/ 37 w 60"/>
                <a:gd name="T11" fmla="*/ 61 h 123"/>
                <a:gd name="T12" fmla="*/ 49 w 60"/>
                <a:gd name="T13" fmla="*/ 40 h 123"/>
                <a:gd name="T14" fmla="*/ 9 w 60"/>
                <a:gd name="T15" fmla="*/ 61 h 123"/>
                <a:gd name="T16" fmla="*/ 27 w 60"/>
                <a:gd name="T17" fmla="*/ 53 h 123"/>
                <a:gd name="T18" fmla="*/ 23 w 60"/>
                <a:gd name="T19" fmla="*/ 61 h 123"/>
                <a:gd name="T20" fmla="*/ 27 w 60"/>
                <a:gd name="T21" fmla="*/ 70 h 123"/>
                <a:gd name="T22" fmla="*/ 9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49" y="40"/>
                  </a:moveTo>
                  <a:cubicBezTo>
                    <a:pt x="52" y="14"/>
                    <a:pt x="60" y="0"/>
                    <a:pt x="60" y="0"/>
                  </a:cubicBezTo>
                  <a:cubicBezTo>
                    <a:pt x="0" y="61"/>
                    <a:pt x="0" y="61"/>
                    <a:pt x="0" y="61"/>
                  </a:cubicBezTo>
                  <a:cubicBezTo>
                    <a:pt x="60" y="123"/>
                    <a:pt x="60" y="123"/>
                    <a:pt x="60" y="123"/>
                  </a:cubicBezTo>
                  <a:cubicBezTo>
                    <a:pt x="60" y="123"/>
                    <a:pt x="53" y="109"/>
                    <a:pt x="49" y="83"/>
                  </a:cubicBezTo>
                  <a:cubicBezTo>
                    <a:pt x="48" y="74"/>
                    <a:pt x="43" y="65"/>
                    <a:pt x="37" y="61"/>
                  </a:cubicBezTo>
                  <a:cubicBezTo>
                    <a:pt x="43" y="58"/>
                    <a:pt x="48" y="49"/>
                    <a:pt x="49" y="40"/>
                  </a:cubicBezTo>
                  <a:close/>
                  <a:moveTo>
                    <a:pt x="9" y="61"/>
                  </a:moveTo>
                  <a:cubicBezTo>
                    <a:pt x="9" y="61"/>
                    <a:pt x="29" y="44"/>
                    <a:pt x="27" y="53"/>
                  </a:cubicBezTo>
                  <a:cubicBezTo>
                    <a:pt x="27" y="57"/>
                    <a:pt x="25" y="60"/>
                    <a:pt x="23" y="61"/>
                  </a:cubicBezTo>
                  <a:cubicBezTo>
                    <a:pt x="25" y="63"/>
                    <a:pt x="27" y="66"/>
                    <a:pt x="27" y="70"/>
                  </a:cubicBezTo>
                  <a:cubicBezTo>
                    <a:pt x="29" y="79"/>
                    <a:pt x="9" y="61"/>
                    <a:pt x="9" y="61"/>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2" name="Freeform 8"/>
            <p:cNvSpPr>
              <a:spLocks noEditPoints="1"/>
            </p:cNvSpPr>
            <p:nvPr/>
          </p:nvSpPr>
          <p:spPr bwMode="auto">
            <a:xfrm>
              <a:off x="2" y="55"/>
              <a:ext cx="658" cy="1348"/>
            </a:xfrm>
            <a:custGeom>
              <a:avLst/>
              <a:gdLst>
                <a:gd name="T0" fmla="*/ 11 w 60"/>
                <a:gd name="T1" fmla="*/ 83 h 123"/>
                <a:gd name="T2" fmla="*/ 0 w 60"/>
                <a:gd name="T3" fmla="*/ 123 h 123"/>
                <a:gd name="T4" fmla="*/ 60 w 60"/>
                <a:gd name="T5" fmla="*/ 61 h 123"/>
                <a:gd name="T6" fmla="*/ 0 w 60"/>
                <a:gd name="T7" fmla="*/ 0 h 123"/>
                <a:gd name="T8" fmla="*/ 11 w 60"/>
                <a:gd name="T9" fmla="*/ 40 h 123"/>
                <a:gd name="T10" fmla="*/ 23 w 60"/>
                <a:gd name="T11" fmla="*/ 61 h 123"/>
                <a:gd name="T12" fmla="*/ 11 w 60"/>
                <a:gd name="T13" fmla="*/ 83 h 123"/>
                <a:gd name="T14" fmla="*/ 51 w 60"/>
                <a:gd name="T15" fmla="*/ 61 h 123"/>
                <a:gd name="T16" fmla="*/ 32 w 60"/>
                <a:gd name="T17" fmla="*/ 70 h 123"/>
                <a:gd name="T18" fmla="*/ 37 w 60"/>
                <a:gd name="T19" fmla="*/ 61 h 123"/>
                <a:gd name="T20" fmla="*/ 32 w 60"/>
                <a:gd name="T21" fmla="*/ 53 h 123"/>
                <a:gd name="T22" fmla="*/ 51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11" y="83"/>
                  </a:moveTo>
                  <a:cubicBezTo>
                    <a:pt x="7" y="109"/>
                    <a:pt x="0" y="123"/>
                    <a:pt x="0" y="123"/>
                  </a:cubicBezTo>
                  <a:cubicBezTo>
                    <a:pt x="60" y="61"/>
                    <a:pt x="60" y="61"/>
                    <a:pt x="60" y="61"/>
                  </a:cubicBezTo>
                  <a:cubicBezTo>
                    <a:pt x="0" y="0"/>
                    <a:pt x="0" y="0"/>
                    <a:pt x="0" y="0"/>
                  </a:cubicBezTo>
                  <a:cubicBezTo>
                    <a:pt x="0" y="0"/>
                    <a:pt x="7" y="14"/>
                    <a:pt x="11" y="40"/>
                  </a:cubicBezTo>
                  <a:cubicBezTo>
                    <a:pt x="12" y="49"/>
                    <a:pt x="17" y="58"/>
                    <a:pt x="23" y="61"/>
                  </a:cubicBezTo>
                  <a:cubicBezTo>
                    <a:pt x="17" y="65"/>
                    <a:pt x="12" y="74"/>
                    <a:pt x="11" y="83"/>
                  </a:cubicBezTo>
                  <a:close/>
                  <a:moveTo>
                    <a:pt x="51" y="61"/>
                  </a:moveTo>
                  <a:cubicBezTo>
                    <a:pt x="51" y="61"/>
                    <a:pt x="31" y="79"/>
                    <a:pt x="32" y="70"/>
                  </a:cubicBezTo>
                  <a:cubicBezTo>
                    <a:pt x="33" y="66"/>
                    <a:pt x="35" y="63"/>
                    <a:pt x="37" y="61"/>
                  </a:cubicBezTo>
                  <a:cubicBezTo>
                    <a:pt x="35" y="60"/>
                    <a:pt x="33" y="57"/>
                    <a:pt x="32" y="53"/>
                  </a:cubicBezTo>
                  <a:cubicBezTo>
                    <a:pt x="31" y="44"/>
                    <a:pt x="51" y="61"/>
                    <a:pt x="51" y="61"/>
                  </a:cubicBez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4" name="矩形 3"/>
          <p:cNvSpPr/>
          <p:nvPr/>
        </p:nvSpPr>
        <p:spPr>
          <a:xfrm>
            <a:off x="1969770" y="4608195"/>
            <a:ext cx="5508625" cy="645160"/>
          </a:xfrm>
          <a:prstGeom prst="rect">
            <a:avLst/>
          </a:prstGeom>
        </p:spPr>
        <p:txBody>
          <a:bodyPr wrap="square">
            <a:spAutoFit/>
          </a:bodyPr>
          <a:p>
            <a:pPr algn="r"/>
            <a:r>
              <a:rPr lang="zh-CN" altLang="en-US" dirty="0">
                <a:solidFill>
                  <a:schemeClr val="accent4">
                    <a:lumMod val="50000"/>
                  </a:schemeClr>
                </a:solidFill>
                <a:latin typeface="等线" panose="02010600030101010101" charset="-122"/>
                <a:ea typeface="等线" panose="02010600030101010101" charset="-122"/>
              </a:rPr>
              <a:t>体现了中国劳动人民通过自己的智慧，创造出与其他艺术形式有异的只属于我国的独特创作。</a:t>
            </a:r>
            <a:endParaRPr lang="zh-CN" altLang="en-US" dirty="0">
              <a:solidFill>
                <a:schemeClr val="accent4">
                  <a:lumMod val="50000"/>
                </a:schemeClr>
              </a:solidFill>
              <a:latin typeface="等线" panose="02010600030101010101" charset="-122"/>
              <a:ea typeface="等线" panose="02010600030101010101" charset="-122"/>
            </a:endParaRPr>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47516" y="797304"/>
            <a:ext cx="3231108" cy="52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325" y="797804"/>
            <a:ext cx="4361040" cy="290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4"/>
          <p:cNvGrpSpPr>
            <a:grpSpLocks noChangeAspect="1"/>
          </p:cNvGrpSpPr>
          <p:nvPr/>
        </p:nvGrpSpPr>
        <p:grpSpPr bwMode="auto">
          <a:xfrm>
            <a:off x="7478611" y="2945314"/>
            <a:ext cx="5502126" cy="5502126"/>
            <a:chOff x="2" y="0"/>
            <a:chExt cx="1469" cy="1469"/>
          </a:xfrm>
          <a:solidFill>
            <a:schemeClr val="accent4">
              <a:lumMod val="75000"/>
              <a:alpha val="10000"/>
            </a:schemeClr>
          </a:solidFill>
        </p:grpSpPr>
        <p:sp>
          <p:nvSpPr>
            <p:cNvPr id="34" name="Freeform 5"/>
            <p:cNvSpPr>
              <a:spLocks noEditPoints="1"/>
            </p:cNvSpPr>
            <p:nvPr/>
          </p:nvSpPr>
          <p:spPr bwMode="auto">
            <a:xfrm>
              <a:off x="57" y="0"/>
              <a:ext cx="1359" cy="658"/>
            </a:xfrm>
            <a:custGeom>
              <a:avLst/>
              <a:gdLst>
                <a:gd name="T0" fmla="*/ 124 w 124"/>
                <a:gd name="T1" fmla="*/ 0 h 60"/>
                <a:gd name="T2" fmla="*/ 84 w 124"/>
                <a:gd name="T3" fmla="*/ 11 h 60"/>
                <a:gd name="T4" fmla="*/ 62 w 124"/>
                <a:gd name="T5" fmla="*/ 23 h 60"/>
                <a:gd name="T6" fmla="*/ 40 w 124"/>
                <a:gd name="T7" fmla="*/ 11 h 60"/>
                <a:gd name="T8" fmla="*/ 0 w 124"/>
                <a:gd name="T9" fmla="*/ 0 h 60"/>
                <a:gd name="T10" fmla="*/ 62 w 124"/>
                <a:gd name="T11" fmla="*/ 60 h 60"/>
                <a:gd name="T12" fmla="*/ 124 w 124"/>
                <a:gd name="T13" fmla="*/ 0 h 60"/>
                <a:gd name="T14" fmla="*/ 54 w 124"/>
                <a:gd name="T15" fmla="*/ 32 h 60"/>
                <a:gd name="T16" fmla="*/ 62 w 124"/>
                <a:gd name="T17" fmla="*/ 37 h 60"/>
                <a:gd name="T18" fmla="*/ 70 w 124"/>
                <a:gd name="T19" fmla="*/ 32 h 60"/>
                <a:gd name="T20" fmla="*/ 62 w 124"/>
                <a:gd name="T21" fmla="*/ 51 h 60"/>
                <a:gd name="T22" fmla="*/ 54 w 124"/>
                <a:gd name="T2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0">
                  <a:moveTo>
                    <a:pt x="124" y="0"/>
                  </a:moveTo>
                  <a:cubicBezTo>
                    <a:pt x="124" y="0"/>
                    <a:pt x="109" y="7"/>
                    <a:pt x="84" y="11"/>
                  </a:cubicBezTo>
                  <a:cubicBezTo>
                    <a:pt x="74" y="12"/>
                    <a:pt x="65" y="17"/>
                    <a:pt x="62" y="23"/>
                  </a:cubicBezTo>
                  <a:cubicBezTo>
                    <a:pt x="58" y="17"/>
                    <a:pt x="49" y="12"/>
                    <a:pt x="40" y="11"/>
                  </a:cubicBezTo>
                  <a:cubicBezTo>
                    <a:pt x="15" y="7"/>
                    <a:pt x="0" y="0"/>
                    <a:pt x="0" y="0"/>
                  </a:cubicBezTo>
                  <a:cubicBezTo>
                    <a:pt x="62" y="60"/>
                    <a:pt x="62" y="60"/>
                    <a:pt x="62" y="60"/>
                  </a:cubicBezTo>
                  <a:lnTo>
                    <a:pt x="124" y="0"/>
                  </a:lnTo>
                  <a:close/>
                  <a:moveTo>
                    <a:pt x="54" y="32"/>
                  </a:moveTo>
                  <a:cubicBezTo>
                    <a:pt x="57" y="33"/>
                    <a:pt x="61" y="35"/>
                    <a:pt x="62" y="37"/>
                  </a:cubicBezTo>
                  <a:cubicBezTo>
                    <a:pt x="63" y="35"/>
                    <a:pt x="67" y="33"/>
                    <a:pt x="70" y="32"/>
                  </a:cubicBezTo>
                  <a:cubicBezTo>
                    <a:pt x="80" y="31"/>
                    <a:pt x="62" y="51"/>
                    <a:pt x="62" y="51"/>
                  </a:cubicBezTo>
                  <a:cubicBezTo>
                    <a:pt x="62" y="51"/>
                    <a:pt x="44" y="31"/>
                    <a:pt x="54"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5" name="Freeform 6"/>
            <p:cNvSpPr>
              <a:spLocks noEditPoints="1"/>
            </p:cNvSpPr>
            <p:nvPr/>
          </p:nvSpPr>
          <p:spPr bwMode="auto">
            <a:xfrm>
              <a:off x="57" y="800"/>
              <a:ext cx="1359" cy="669"/>
            </a:xfrm>
            <a:custGeom>
              <a:avLst/>
              <a:gdLst>
                <a:gd name="T0" fmla="*/ 0 w 124"/>
                <a:gd name="T1" fmla="*/ 61 h 61"/>
                <a:gd name="T2" fmla="*/ 40 w 124"/>
                <a:gd name="T3" fmla="*/ 50 h 61"/>
                <a:gd name="T4" fmla="*/ 62 w 124"/>
                <a:gd name="T5" fmla="*/ 37 h 61"/>
                <a:gd name="T6" fmla="*/ 84 w 124"/>
                <a:gd name="T7" fmla="*/ 50 h 61"/>
                <a:gd name="T8" fmla="*/ 124 w 124"/>
                <a:gd name="T9" fmla="*/ 61 h 61"/>
                <a:gd name="T10" fmla="*/ 62 w 124"/>
                <a:gd name="T11" fmla="*/ 0 h 61"/>
                <a:gd name="T12" fmla="*/ 0 w 124"/>
                <a:gd name="T13" fmla="*/ 61 h 61"/>
                <a:gd name="T14" fmla="*/ 70 w 124"/>
                <a:gd name="T15" fmla="*/ 28 h 61"/>
                <a:gd name="T16" fmla="*/ 62 w 124"/>
                <a:gd name="T17" fmla="*/ 24 h 61"/>
                <a:gd name="T18" fmla="*/ 54 w 124"/>
                <a:gd name="T19" fmla="*/ 28 h 61"/>
                <a:gd name="T20" fmla="*/ 62 w 124"/>
                <a:gd name="T21" fmla="*/ 10 h 61"/>
                <a:gd name="T22" fmla="*/ 70 w 124"/>
                <a:gd name="T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1">
                  <a:moveTo>
                    <a:pt x="0" y="61"/>
                  </a:moveTo>
                  <a:cubicBezTo>
                    <a:pt x="0" y="61"/>
                    <a:pt x="15" y="53"/>
                    <a:pt x="40" y="50"/>
                  </a:cubicBezTo>
                  <a:cubicBezTo>
                    <a:pt x="49" y="49"/>
                    <a:pt x="58" y="44"/>
                    <a:pt x="62" y="37"/>
                  </a:cubicBezTo>
                  <a:cubicBezTo>
                    <a:pt x="65" y="44"/>
                    <a:pt x="74" y="49"/>
                    <a:pt x="84" y="50"/>
                  </a:cubicBezTo>
                  <a:cubicBezTo>
                    <a:pt x="109" y="53"/>
                    <a:pt x="124" y="61"/>
                    <a:pt x="124" y="61"/>
                  </a:cubicBezTo>
                  <a:cubicBezTo>
                    <a:pt x="62" y="0"/>
                    <a:pt x="62" y="0"/>
                    <a:pt x="62" y="0"/>
                  </a:cubicBezTo>
                  <a:lnTo>
                    <a:pt x="0" y="61"/>
                  </a:lnTo>
                  <a:close/>
                  <a:moveTo>
                    <a:pt x="70" y="28"/>
                  </a:moveTo>
                  <a:cubicBezTo>
                    <a:pt x="67" y="28"/>
                    <a:pt x="63" y="26"/>
                    <a:pt x="62" y="24"/>
                  </a:cubicBezTo>
                  <a:cubicBezTo>
                    <a:pt x="61" y="26"/>
                    <a:pt x="57" y="28"/>
                    <a:pt x="54" y="28"/>
                  </a:cubicBezTo>
                  <a:cubicBezTo>
                    <a:pt x="44" y="30"/>
                    <a:pt x="62" y="10"/>
                    <a:pt x="62" y="10"/>
                  </a:cubicBezTo>
                  <a:cubicBezTo>
                    <a:pt x="62" y="10"/>
                    <a:pt x="80" y="30"/>
                    <a:pt x="70" y="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6" name="Freeform 7"/>
            <p:cNvSpPr>
              <a:spLocks noEditPoints="1"/>
            </p:cNvSpPr>
            <p:nvPr/>
          </p:nvSpPr>
          <p:spPr bwMode="auto">
            <a:xfrm>
              <a:off x="813" y="55"/>
              <a:ext cx="658" cy="1348"/>
            </a:xfrm>
            <a:custGeom>
              <a:avLst/>
              <a:gdLst>
                <a:gd name="T0" fmla="*/ 49 w 60"/>
                <a:gd name="T1" fmla="*/ 40 h 123"/>
                <a:gd name="T2" fmla="*/ 60 w 60"/>
                <a:gd name="T3" fmla="*/ 0 h 123"/>
                <a:gd name="T4" fmla="*/ 0 w 60"/>
                <a:gd name="T5" fmla="*/ 61 h 123"/>
                <a:gd name="T6" fmla="*/ 60 w 60"/>
                <a:gd name="T7" fmla="*/ 123 h 123"/>
                <a:gd name="T8" fmla="*/ 49 w 60"/>
                <a:gd name="T9" fmla="*/ 83 h 123"/>
                <a:gd name="T10" fmla="*/ 37 w 60"/>
                <a:gd name="T11" fmla="*/ 61 h 123"/>
                <a:gd name="T12" fmla="*/ 49 w 60"/>
                <a:gd name="T13" fmla="*/ 40 h 123"/>
                <a:gd name="T14" fmla="*/ 9 w 60"/>
                <a:gd name="T15" fmla="*/ 61 h 123"/>
                <a:gd name="T16" fmla="*/ 27 w 60"/>
                <a:gd name="T17" fmla="*/ 53 h 123"/>
                <a:gd name="T18" fmla="*/ 23 w 60"/>
                <a:gd name="T19" fmla="*/ 61 h 123"/>
                <a:gd name="T20" fmla="*/ 27 w 60"/>
                <a:gd name="T21" fmla="*/ 70 h 123"/>
                <a:gd name="T22" fmla="*/ 9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49" y="40"/>
                  </a:moveTo>
                  <a:cubicBezTo>
                    <a:pt x="52" y="14"/>
                    <a:pt x="60" y="0"/>
                    <a:pt x="60" y="0"/>
                  </a:cubicBezTo>
                  <a:cubicBezTo>
                    <a:pt x="0" y="61"/>
                    <a:pt x="0" y="61"/>
                    <a:pt x="0" y="61"/>
                  </a:cubicBezTo>
                  <a:cubicBezTo>
                    <a:pt x="60" y="123"/>
                    <a:pt x="60" y="123"/>
                    <a:pt x="60" y="123"/>
                  </a:cubicBezTo>
                  <a:cubicBezTo>
                    <a:pt x="60" y="123"/>
                    <a:pt x="53" y="109"/>
                    <a:pt x="49" y="83"/>
                  </a:cubicBezTo>
                  <a:cubicBezTo>
                    <a:pt x="48" y="74"/>
                    <a:pt x="43" y="65"/>
                    <a:pt x="37" y="61"/>
                  </a:cubicBezTo>
                  <a:cubicBezTo>
                    <a:pt x="43" y="58"/>
                    <a:pt x="48" y="49"/>
                    <a:pt x="49" y="40"/>
                  </a:cubicBezTo>
                  <a:close/>
                  <a:moveTo>
                    <a:pt x="9" y="61"/>
                  </a:moveTo>
                  <a:cubicBezTo>
                    <a:pt x="9" y="61"/>
                    <a:pt x="29" y="44"/>
                    <a:pt x="27" y="53"/>
                  </a:cubicBezTo>
                  <a:cubicBezTo>
                    <a:pt x="27" y="57"/>
                    <a:pt x="25" y="60"/>
                    <a:pt x="23" y="61"/>
                  </a:cubicBezTo>
                  <a:cubicBezTo>
                    <a:pt x="25" y="63"/>
                    <a:pt x="27" y="66"/>
                    <a:pt x="27" y="70"/>
                  </a:cubicBezTo>
                  <a:cubicBezTo>
                    <a:pt x="29" y="79"/>
                    <a:pt x="9" y="61"/>
                    <a:pt x="9" y="61"/>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7" name="Freeform 8"/>
            <p:cNvSpPr>
              <a:spLocks noEditPoints="1"/>
            </p:cNvSpPr>
            <p:nvPr/>
          </p:nvSpPr>
          <p:spPr bwMode="auto">
            <a:xfrm>
              <a:off x="2" y="55"/>
              <a:ext cx="658" cy="1348"/>
            </a:xfrm>
            <a:custGeom>
              <a:avLst/>
              <a:gdLst>
                <a:gd name="T0" fmla="*/ 11 w 60"/>
                <a:gd name="T1" fmla="*/ 83 h 123"/>
                <a:gd name="T2" fmla="*/ 0 w 60"/>
                <a:gd name="T3" fmla="*/ 123 h 123"/>
                <a:gd name="T4" fmla="*/ 60 w 60"/>
                <a:gd name="T5" fmla="*/ 61 h 123"/>
                <a:gd name="T6" fmla="*/ 0 w 60"/>
                <a:gd name="T7" fmla="*/ 0 h 123"/>
                <a:gd name="T8" fmla="*/ 11 w 60"/>
                <a:gd name="T9" fmla="*/ 40 h 123"/>
                <a:gd name="T10" fmla="*/ 23 w 60"/>
                <a:gd name="T11" fmla="*/ 61 h 123"/>
                <a:gd name="T12" fmla="*/ 11 w 60"/>
                <a:gd name="T13" fmla="*/ 83 h 123"/>
                <a:gd name="T14" fmla="*/ 51 w 60"/>
                <a:gd name="T15" fmla="*/ 61 h 123"/>
                <a:gd name="T16" fmla="*/ 32 w 60"/>
                <a:gd name="T17" fmla="*/ 70 h 123"/>
                <a:gd name="T18" fmla="*/ 37 w 60"/>
                <a:gd name="T19" fmla="*/ 61 h 123"/>
                <a:gd name="T20" fmla="*/ 32 w 60"/>
                <a:gd name="T21" fmla="*/ 53 h 123"/>
                <a:gd name="T22" fmla="*/ 51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11" y="83"/>
                  </a:moveTo>
                  <a:cubicBezTo>
                    <a:pt x="7" y="109"/>
                    <a:pt x="0" y="123"/>
                    <a:pt x="0" y="123"/>
                  </a:cubicBezTo>
                  <a:cubicBezTo>
                    <a:pt x="60" y="61"/>
                    <a:pt x="60" y="61"/>
                    <a:pt x="60" y="61"/>
                  </a:cubicBezTo>
                  <a:cubicBezTo>
                    <a:pt x="0" y="0"/>
                    <a:pt x="0" y="0"/>
                    <a:pt x="0" y="0"/>
                  </a:cubicBezTo>
                  <a:cubicBezTo>
                    <a:pt x="0" y="0"/>
                    <a:pt x="7" y="14"/>
                    <a:pt x="11" y="40"/>
                  </a:cubicBezTo>
                  <a:cubicBezTo>
                    <a:pt x="12" y="49"/>
                    <a:pt x="17" y="58"/>
                    <a:pt x="23" y="61"/>
                  </a:cubicBezTo>
                  <a:cubicBezTo>
                    <a:pt x="17" y="65"/>
                    <a:pt x="12" y="74"/>
                    <a:pt x="11" y="83"/>
                  </a:cubicBezTo>
                  <a:close/>
                  <a:moveTo>
                    <a:pt x="51" y="61"/>
                  </a:moveTo>
                  <a:cubicBezTo>
                    <a:pt x="51" y="61"/>
                    <a:pt x="31" y="79"/>
                    <a:pt x="32" y="70"/>
                  </a:cubicBezTo>
                  <a:cubicBezTo>
                    <a:pt x="33" y="66"/>
                    <a:pt x="35" y="63"/>
                    <a:pt x="37" y="61"/>
                  </a:cubicBezTo>
                  <a:cubicBezTo>
                    <a:pt x="35" y="60"/>
                    <a:pt x="33" y="57"/>
                    <a:pt x="32" y="53"/>
                  </a:cubicBezTo>
                  <a:cubicBezTo>
                    <a:pt x="31" y="44"/>
                    <a:pt x="51" y="61"/>
                    <a:pt x="51" y="61"/>
                  </a:cubicBez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10" name="矩形 9"/>
          <p:cNvSpPr/>
          <p:nvPr/>
        </p:nvSpPr>
        <p:spPr>
          <a:xfrm>
            <a:off x="494632" y="583520"/>
            <a:ext cx="904875" cy="3121442"/>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1" name="矩形 10"/>
          <p:cNvSpPr/>
          <p:nvPr/>
        </p:nvSpPr>
        <p:spPr>
          <a:xfrm>
            <a:off x="229130" y="1338750"/>
            <a:ext cx="1044575" cy="2045077"/>
          </a:xfrm>
          <a:prstGeom prst="rect">
            <a:avLst/>
          </a:prstGeom>
        </p:spPr>
        <p:txBody>
          <a:bodyPr vert="eaVert" wrap="square">
            <a:spAutoFit/>
          </a:bodyPr>
          <a:lstStyle/>
          <a:p>
            <a:pPr algn="ct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实用性</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a:p>
            <a:pPr algn="ct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cxnSp>
        <p:nvCxnSpPr>
          <p:cNvPr id="27" name="直线连接符 26"/>
          <p:cNvCxnSpPr/>
          <p:nvPr/>
        </p:nvCxnSpPr>
        <p:spPr>
          <a:xfrm>
            <a:off x="943429" y="163284"/>
            <a:ext cx="3641" cy="447449"/>
          </a:xfrm>
          <a:prstGeom prst="line">
            <a:avLst/>
          </a:prstGeom>
          <a:ln>
            <a:solidFill>
              <a:schemeClr val="accent4">
                <a:lumMod val="75000"/>
              </a:schemeClr>
            </a:soli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28" name="Group 4"/>
          <p:cNvGrpSpPr>
            <a:grpSpLocks noChangeAspect="1"/>
          </p:cNvGrpSpPr>
          <p:nvPr/>
        </p:nvGrpSpPr>
        <p:grpSpPr bwMode="auto">
          <a:xfrm>
            <a:off x="735579" y="961441"/>
            <a:ext cx="414105" cy="414105"/>
            <a:chOff x="2" y="0"/>
            <a:chExt cx="1469" cy="1469"/>
          </a:xfrm>
          <a:solidFill>
            <a:schemeClr val="bg1"/>
          </a:solidFill>
        </p:grpSpPr>
        <p:sp>
          <p:nvSpPr>
            <p:cNvPr id="29" name="Freeform 5"/>
            <p:cNvSpPr>
              <a:spLocks noEditPoints="1"/>
            </p:cNvSpPr>
            <p:nvPr/>
          </p:nvSpPr>
          <p:spPr bwMode="auto">
            <a:xfrm>
              <a:off x="57" y="0"/>
              <a:ext cx="1359" cy="658"/>
            </a:xfrm>
            <a:custGeom>
              <a:avLst/>
              <a:gdLst>
                <a:gd name="T0" fmla="*/ 124 w 124"/>
                <a:gd name="T1" fmla="*/ 0 h 60"/>
                <a:gd name="T2" fmla="*/ 84 w 124"/>
                <a:gd name="T3" fmla="*/ 11 h 60"/>
                <a:gd name="T4" fmla="*/ 62 w 124"/>
                <a:gd name="T5" fmla="*/ 23 h 60"/>
                <a:gd name="T6" fmla="*/ 40 w 124"/>
                <a:gd name="T7" fmla="*/ 11 h 60"/>
                <a:gd name="T8" fmla="*/ 0 w 124"/>
                <a:gd name="T9" fmla="*/ 0 h 60"/>
                <a:gd name="T10" fmla="*/ 62 w 124"/>
                <a:gd name="T11" fmla="*/ 60 h 60"/>
                <a:gd name="T12" fmla="*/ 124 w 124"/>
                <a:gd name="T13" fmla="*/ 0 h 60"/>
                <a:gd name="T14" fmla="*/ 54 w 124"/>
                <a:gd name="T15" fmla="*/ 32 h 60"/>
                <a:gd name="T16" fmla="*/ 62 w 124"/>
                <a:gd name="T17" fmla="*/ 37 h 60"/>
                <a:gd name="T18" fmla="*/ 70 w 124"/>
                <a:gd name="T19" fmla="*/ 32 h 60"/>
                <a:gd name="T20" fmla="*/ 62 w 124"/>
                <a:gd name="T21" fmla="*/ 51 h 60"/>
                <a:gd name="T22" fmla="*/ 54 w 124"/>
                <a:gd name="T2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0">
                  <a:moveTo>
                    <a:pt x="124" y="0"/>
                  </a:moveTo>
                  <a:cubicBezTo>
                    <a:pt x="124" y="0"/>
                    <a:pt x="109" y="7"/>
                    <a:pt x="84" y="11"/>
                  </a:cubicBezTo>
                  <a:cubicBezTo>
                    <a:pt x="74" y="12"/>
                    <a:pt x="65" y="17"/>
                    <a:pt x="62" y="23"/>
                  </a:cubicBezTo>
                  <a:cubicBezTo>
                    <a:pt x="58" y="17"/>
                    <a:pt x="49" y="12"/>
                    <a:pt x="40" y="11"/>
                  </a:cubicBezTo>
                  <a:cubicBezTo>
                    <a:pt x="15" y="7"/>
                    <a:pt x="0" y="0"/>
                    <a:pt x="0" y="0"/>
                  </a:cubicBezTo>
                  <a:cubicBezTo>
                    <a:pt x="62" y="60"/>
                    <a:pt x="62" y="60"/>
                    <a:pt x="62" y="60"/>
                  </a:cubicBezTo>
                  <a:lnTo>
                    <a:pt x="124" y="0"/>
                  </a:lnTo>
                  <a:close/>
                  <a:moveTo>
                    <a:pt x="54" y="32"/>
                  </a:moveTo>
                  <a:cubicBezTo>
                    <a:pt x="57" y="33"/>
                    <a:pt x="61" y="35"/>
                    <a:pt x="62" y="37"/>
                  </a:cubicBezTo>
                  <a:cubicBezTo>
                    <a:pt x="63" y="35"/>
                    <a:pt x="67" y="33"/>
                    <a:pt x="70" y="32"/>
                  </a:cubicBezTo>
                  <a:cubicBezTo>
                    <a:pt x="80" y="31"/>
                    <a:pt x="62" y="51"/>
                    <a:pt x="62" y="51"/>
                  </a:cubicBezTo>
                  <a:cubicBezTo>
                    <a:pt x="62" y="51"/>
                    <a:pt x="44" y="31"/>
                    <a:pt x="54"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0" name="Freeform 6"/>
            <p:cNvSpPr>
              <a:spLocks noEditPoints="1"/>
            </p:cNvSpPr>
            <p:nvPr/>
          </p:nvSpPr>
          <p:spPr bwMode="auto">
            <a:xfrm>
              <a:off x="57" y="800"/>
              <a:ext cx="1359" cy="669"/>
            </a:xfrm>
            <a:custGeom>
              <a:avLst/>
              <a:gdLst>
                <a:gd name="T0" fmla="*/ 0 w 124"/>
                <a:gd name="T1" fmla="*/ 61 h 61"/>
                <a:gd name="T2" fmla="*/ 40 w 124"/>
                <a:gd name="T3" fmla="*/ 50 h 61"/>
                <a:gd name="T4" fmla="*/ 62 w 124"/>
                <a:gd name="T5" fmla="*/ 37 h 61"/>
                <a:gd name="T6" fmla="*/ 84 w 124"/>
                <a:gd name="T7" fmla="*/ 50 h 61"/>
                <a:gd name="T8" fmla="*/ 124 w 124"/>
                <a:gd name="T9" fmla="*/ 61 h 61"/>
                <a:gd name="T10" fmla="*/ 62 w 124"/>
                <a:gd name="T11" fmla="*/ 0 h 61"/>
                <a:gd name="T12" fmla="*/ 0 w 124"/>
                <a:gd name="T13" fmla="*/ 61 h 61"/>
                <a:gd name="T14" fmla="*/ 70 w 124"/>
                <a:gd name="T15" fmla="*/ 28 h 61"/>
                <a:gd name="T16" fmla="*/ 62 w 124"/>
                <a:gd name="T17" fmla="*/ 24 h 61"/>
                <a:gd name="T18" fmla="*/ 54 w 124"/>
                <a:gd name="T19" fmla="*/ 28 h 61"/>
                <a:gd name="T20" fmla="*/ 62 w 124"/>
                <a:gd name="T21" fmla="*/ 10 h 61"/>
                <a:gd name="T22" fmla="*/ 70 w 124"/>
                <a:gd name="T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1">
                  <a:moveTo>
                    <a:pt x="0" y="61"/>
                  </a:moveTo>
                  <a:cubicBezTo>
                    <a:pt x="0" y="61"/>
                    <a:pt x="15" y="53"/>
                    <a:pt x="40" y="50"/>
                  </a:cubicBezTo>
                  <a:cubicBezTo>
                    <a:pt x="49" y="49"/>
                    <a:pt x="58" y="44"/>
                    <a:pt x="62" y="37"/>
                  </a:cubicBezTo>
                  <a:cubicBezTo>
                    <a:pt x="65" y="44"/>
                    <a:pt x="74" y="49"/>
                    <a:pt x="84" y="50"/>
                  </a:cubicBezTo>
                  <a:cubicBezTo>
                    <a:pt x="109" y="53"/>
                    <a:pt x="124" y="61"/>
                    <a:pt x="124" y="61"/>
                  </a:cubicBezTo>
                  <a:cubicBezTo>
                    <a:pt x="62" y="0"/>
                    <a:pt x="62" y="0"/>
                    <a:pt x="62" y="0"/>
                  </a:cubicBezTo>
                  <a:lnTo>
                    <a:pt x="0" y="61"/>
                  </a:lnTo>
                  <a:close/>
                  <a:moveTo>
                    <a:pt x="70" y="28"/>
                  </a:moveTo>
                  <a:cubicBezTo>
                    <a:pt x="67" y="28"/>
                    <a:pt x="63" y="26"/>
                    <a:pt x="62" y="24"/>
                  </a:cubicBezTo>
                  <a:cubicBezTo>
                    <a:pt x="61" y="26"/>
                    <a:pt x="57" y="28"/>
                    <a:pt x="54" y="28"/>
                  </a:cubicBezTo>
                  <a:cubicBezTo>
                    <a:pt x="44" y="30"/>
                    <a:pt x="62" y="10"/>
                    <a:pt x="62" y="10"/>
                  </a:cubicBezTo>
                  <a:cubicBezTo>
                    <a:pt x="62" y="10"/>
                    <a:pt x="80" y="30"/>
                    <a:pt x="70" y="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1" name="Freeform 7"/>
            <p:cNvSpPr>
              <a:spLocks noEditPoints="1"/>
            </p:cNvSpPr>
            <p:nvPr/>
          </p:nvSpPr>
          <p:spPr bwMode="auto">
            <a:xfrm>
              <a:off x="813" y="55"/>
              <a:ext cx="658" cy="1348"/>
            </a:xfrm>
            <a:custGeom>
              <a:avLst/>
              <a:gdLst>
                <a:gd name="T0" fmla="*/ 49 w 60"/>
                <a:gd name="T1" fmla="*/ 40 h 123"/>
                <a:gd name="T2" fmla="*/ 60 w 60"/>
                <a:gd name="T3" fmla="*/ 0 h 123"/>
                <a:gd name="T4" fmla="*/ 0 w 60"/>
                <a:gd name="T5" fmla="*/ 61 h 123"/>
                <a:gd name="T6" fmla="*/ 60 w 60"/>
                <a:gd name="T7" fmla="*/ 123 h 123"/>
                <a:gd name="T8" fmla="*/ 49 w 60"/>
                <a:gd name="T9" fmla="*/ 83 h 123"/>
                <a:gd name="T10" fmla="*/ 37 w 60"/>
                <a:gd name="T11" fmla="*/ 61 h 123"/>
                <a:gd name="T12" fmla="*/ 49 w 60"/>
                <a:gd name="T13" fmla="*/ 40 h 123"/>
                <a:gd name="T14" fmla="*/ 9 w 60"/>
                <a:gd name="T15" fmla="*/ 61 h 123"/>
                <a:gd name="T16" fmla="*/ 27 w 60"/>
                <a:gd name="T17" fmla="*/ 53 h 123"/>
                <a:gd name="T18" fmla="*/ 23 w 60"/>
                <a:gd name="T19" fmla="*/ 61 h 123"/>
                <a:gd name="T20" fmla="*/ 27 w 60"/>
                <a:gd name="T21" fmla="*/ 70 h 123"/>
                <a:gd name="T22" fmla="*/ 9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49" y="40"/>
                  </a:moveTo>
                  <a:cubicBezTo>
                    <a:pt x="52" y="14"/>
                    <a:pt x="60" y="0"/>
                    <a:pt x="60" y="0"/>
                  </a:cubicBezTo>
                  <a:cubicBezTo>
                    <a:pt x="0" y="61"/>
                    <a:pt x="0" y="61"/>
                    <a:pt x="0" y="61"/>
                  </a:cubicBezTo>
                  <a:cubicBezTo>
                    <a:pt x="60" y="123"/>
                    <a:pt x="60" y="123"/>
                    <a:pt x="60" y="123"/>
                  </a:cubicBezTo>
                  <a:cubicBezTo>
                    <a:pt x="60" y="123"/>
                    <a:pt x="53" y="109"/>
                    <a:pt x="49" y="83"/>
                  </a:cubicBezTo>
                  <a:cubicBezTo>
                    <a:pt x="48" y="74"/>
                    <a:pt x="43" y="65"/>
                    <a:pt x="37" y="61"/>
                  </a:cubicBezTo>
                  <a:cubicBezTo>
                    <a:pt x="43" y="58"/>
                    <a:pt x="48" y="49"/>
                    <a:pt x="49" y="40"/>
                  </a:cubicBezTo>
                  <a:close/>
                  <a:moveTo>
                    <a:pt x="9" y="61"/>
                  </a:moveTo>
                  <a:cubicBezTo>
                    <a:pt x="9" y="61"/>
                    <a:pt x="29" y="44"/>
                    <a:pt x="27" y="53"/>
                  </a:cubicBezTo>
                  <a:cubicBezTo>
                    <a:pt x="27" y="57"/>
                    <a:pt x="25" y="60"/>
                    <a:pt x="23" y="61"/>
                  </a:cubicBezTo>
                  <a:cubicBezTo>
                    <a:pt x="25" y="63"/>
                    <a:pt x="27" y="66"/>
                    <a:pt x="27" y="70"/>
                  </a:cubicBezTo>
                  <a:cubicBezTo>
                    <a:pt x="29" y="79"/>
                    <a:pt x="9" y="61"/>
                    <a:pt x="9" y="61"/>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2" name="Freeform 8"/>
            <p:cNvSpPr>
              <a:spLocks noEditPoints="1"/>
            </p:cNvSpPr>
            <p:nvPr/>
          </p:nvSpPr>
          <p:spPr bwMode="auto">
            <a:xfrm>
              <a:off x="2" y="55"/>
              <a:ext cx="658" cy="1348"/>
            </a:xfrm>
            <a:custGeom>
              <a:avLst/>
              <a:gdLst>
                <a:gd name="T0" fmla="*/ 11 w 60"/>
                <a:gd name="T1" fmla="*/ 83 h 123"/>
                <a:gd name="T2" fmla="*/ 0 w 60"/>
                <a:gd name="T3" fmla="*/ 123 h 123"/>
                <a:gd name="T4" fmla="*/ 60 w 60"/>
                <a:gd name="T5" fmla="*/ 61 h 123"/>
                <a:gd name="T6" fmla="*/ 0 w 60"/>
                <a:gd name="T7" fmla="*/ 0 h 123"/>
                <a:gd name="T8" fmla="*/ 11 w 60"/>
                <a:gd name="T9" fmla="*/ 40 h 123"/>
                <a:gd name="T10" fmla="*/ 23 w 60"/>
                <a:gd name="T11" fmla="*/ 61 h 123"/>
                <a:gd name="T12" fmla="*/ 11 w 60"/>
                <a:gd name="T13" fmla="*/ 83 h 123"/>
                <a:gd name="T14" fmla="*/ 51 w 60"/>
                <a:gd name="T15" fmla="*/ 61 h 123"/>
                <a:gd name="T16" fmla="*/ 32 w 60"/>
                <a:gd name="T17" fmla="*/ 70 h 123"/>
                <a:gd name="T18" fmla="*/ 37 w 60"/>
                <a:gd name="T19" fmla="*/ 61 h 123"/>
                <a:gd name="T20" fmla="*/ 32 w 60"/>
                <a:gd name="T21" fmla="*/ 53 h 123"/>
                <a:gd name="T22" fmla="*/ 51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11" y="83"/>
                  </a:moveTo>
                  <a:cubicBezTo>
                    <a:pt x="7" y="109"/>
                    <a:pt x="0" y="123"/>
                    <a:pt x="0" y="123"/>
                  </a:cubicBezTo>
                  <a:cubicBezTo>
                    <a:pt x="60" y="61"/>
                    <a:pt x="60" y="61"/>
                    <a:pt x="60" y="61"/>
                  </a:cubicBezTo>
                  <a:cubicBezTo>
                    <a:pt x="0" y="0"/>
                    <a:pt x="0" y="0"/>
                    <a:pt x="0" y="0"/>
                  </a:cubicBezTo>
                  <a:cubicBezTo>
                    <a:pt x="0" y="0"/>
                    <a:pt x="7" y="14"/>
                    <a:pt x="11" y="40"/>
                  </a:cubicBezTo>
                  <a:cubicBezTo>
                    <a:pt x="12" y="49"/>
                    <a:pt x="17" y="58"/>
                    <a:pt x="23" y="61"/>
                  </a:cubicBezTo>
                  <a:cubicBezTo>
                    <a:pt x="17" y="65"/>
                    <a:pt x="12" y="74"/>
                    <a:pt x="11" y="83"/>
                  </a:cubicBezTo>
                  <a:close/>
                  <a:moveTo>
                    <a:pt x="51" y="61"/>
                  </a:moveTo>
                  <a:cubicBezTo>
                    <a:pt x="51" y="61"/>
                    <a:pt x="31" y="79"/>
                    <a:pt x="32" y="70"/>
                  </a:cubicBezTo>
                  <a:cubicBezTo>
                    <a:pt x="33" y="66"/>
                    <a:pt x="35" y="63"/>
                    <a:pt x="37" y="61"/>
                  </a:cubicBezTo>
                  <a:cubicBezTo>
                    <a:pt x="35" y="60"/>
                    <a:pt x="33" y="57"/>
                    <a:pt x="32" y="53"/>
                  </a:cubicBezTo>
                  <a:cubicBezTo>
                    <a:pt x="31" y="44"/>
                    <a:pt x="51" y="61"/>
                    <a:pt x="51" y="61"/>
                  </a:cubicBez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5" name="矩形 4"/>
          <p:cNvSpPr/>
          <p:nvPr/>
        </p:nvSpPr>
        <p:spPr>
          <a:xfrm>
            <a:off x="3301365" y="461645"/>
            <a:ext cx="7386320" cy="645160"/>
          </a:xfrm>
          <a:prstGeom prst="rect">
            <a:avLst/>
          </a:prstGeom>
        </p:spPr>
        <p:txBody>
          <a:bodyPr wrap="square">
            <a:spAutoFit/>
          </a:bodyPr>
          <a:p>
            <a:r>
              <a:rPr lang="zh-CN" altLang="en-US" dirty="0">
                <a:solidFill>
                  <a:schemeClr val="accent4">
                    <a:lumMod val="50000"/>
                  </a:schemeClr>
                </a:solidFill>
                <a:latin typeface="等线" panose="02010600030101010101" charset="-122"/>
                <a:ea typeface="等线" panose="02010600030101010101" charset="-122"/>
              </a:rPr>
              <a:t>包括生产、生活的基本必需品，涵盖节日、习俗、信仰、禁忌和艺术生活</a:t>
            </a:r>
            <a:endParaRPr lang="zh-CN" altLang="en-US" dirty="0">
              <a:solidFill>
                <a:schemeClr val="accent4">
                  <a:lumMod val="50000"/>
                </a:schemeClr>
              </a:solidFill>
              <a:latin typeface="等线" panose="02010600030101010101" charset="-122"/>
              <a:ea typeface="等线" panose="02010600030101010101" charset="-122"/>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18595" y="3606854"/>
            <a:ext cx="3526918" cy="3029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214" y="3370678"/>
            <a:ext cx="3224785" cy="326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8375" y="1338580"/>
            <a:ext cx="3527425" cy="226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1213" y="1341074"/>
            <a:ext cx="3224786" cy="2040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4"/>
          <p:cNvGrpSpPr>
            <a:grpSpLocks noChangeAspect="1"/>
          </p:cNvGrpSpPr>
          <p:nvPr/>
        </p:nvGrpSpPr>
        <p:grpSpPr bwMode="auto">
          <a:xfrm>
            <a:off x="7478611" y="2945314"/>
            <a:ext cx="5502126" cy="5502126"/>
            <a:chOff x="2" y="0"/>
            <a:chExt cx="1469" cy="1469"/>
          </a:xfrm>
          <a:solidFill>
            <a:schemeClr val="accent4">
              <a:lumMod val="75000"/>
              <a:alpha val="10000"/>
            </a:schemeClr>
          </a:solidFill>
        </p:grpSpPr>
        <p:sp>
          <p:nvSpPr>
            <p:cNvPr id="34" name="Freeform 5"/>
            <p:cNvSpPr>
              <a:spLocks noEditPoints="1"/>
            </p:cNvSpPr>
            <p:nvPr/>
          </p:nvSpPr>
          <p:spPr bwMode="auto">
            <a:xfrm>
              <a:off x="57" y="0"/>
              <a:ext cx="1359" cy="658"/>
            </a:xfrm>
            <a:custGeom>
              <a:avLst/>
              <a:gdLst>
                <a:gd name="T0" fmla="*/ 124 w 124"/>
                <a:gd name="T1" fmla="*/ 0 h 60"/>
                <a:gd name="T2" fmla="*/ 84 w 124"/>
                <a:gd name="T3" fmla="*/ 11 h 60"/>
                <a:gd name="T4" fmla="*/ 62 w 124"/>
                <a:gd name="T5" fmla="*/ 23 h 60"/>
                <a:gd name="T6" fmla="*/ 40 w 124"/>
                <a:gd name="T7" fmla="*/ 11 h 60"/>
                <a:gd name="T8" fmla="*/ 0 w 124"/>
                <a:gd name="T9" fmla="*/ 0 h 60"/>
                <a:gd name="T10" fmla="*/ 62 w 124"/>
                <a:gd name="T11" fmla="*/ 60 h 60"/>
                <a:gd name="T12" fmla="*/ 124 w 124"/>
                <a:gd name="T13" fmla="*/ 0 h 60"/>
                <a:gd name="T14" fmla="*/ 54 w 124"/>
                <a:gd name="T15" fmla="*/ 32 h 60"/>
                <a:gd name="T16" fmla="*/ 62 w 124"/>
                <a:gd name="T17" fmla="*/ 37 h 60"/>
                <a:gd name="T18" fmla="*/ 70 w 124"/>
                <a:gd name="T19" fmla="*/ 32 h 60"/>
                <a:gd name="T20" fmla="*/ 62 w 124"/>
                <a:gd name="T21" fmla="*/ 51 h 60"/>
                <a:gd name="T22" fmla="*/ 54 w 124"/>
                <a:gd name="T2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0">
                  <a:moveTo>
                    <a:pt x="124" y="0"/>
                  </a:moveTo>
                  <a:cubicBezTo>
                    <a:pt x="124" y="0"/>
                    <a:pt x="109" y="7"/>
                    <a:pt x="84" y="11"/>
                  </a:cubicBezTo>
                  <a:cubicBezTo>
                    <a:pt x="74" y="12"/>
                    <a:pt x="65" y="17"/>
                    <a:pt x="62" y="23"/>
                  </a:cubicBezTo>
                  <a:cubicBezTo>
                    <a:pt x="58" y="17"/>
                    <a:pt x="49" y="12"/>
                    <a:pt x="40" y="11"/>
                  </a:cubicBezTo>
                  <a:cubicBezTo>
                    <a:pt x="15" y="7"/>
                    <a:pt x="0" y="0"/>
                    <a:pt x="0" y="0"/>
                  </a:cubicBezTo>
                  <a:cubicBezTo>
                    <a:pt x="62" y="60"/>
                    <a:pt x="62" y="60"/>
                    <a:pt x="62" y="60"/>
                  </a:cubicBezTo>
                  <a:lnTo>
                    <a:pt x="124" y="0"/>
                  </a:lnTo>
                  <a:close/>
                  <a:moveTo>
                    <a:pt x="54" y="32"/>
                  </a:moveTo>
                  <a:cubicBezTo>
                    <a:pt x="57" y="33"/>
                    <a:pt x="61" y="35"/>
                    <a:pt x="62" y="37"/>
                  </a:cubicBezTo>
                  <a:cubicBezTo>
                    <a:pt x="63" y="35"/>
                    <a:pt x="67" y="33"/>
                    <a:pt x="70" y="32"/>
                  </a:cubicBezTo>
                  <a:cubicBezTo>
                    <a:pt x="80" y="31"/>
                    <a:pt x="62" y="51"/>
                    <a:pt x="62" y="51"/>
                  </a:cubicBezTo>
                  <a:cubicBezTo>
                    <a:pt x="62" y="51"/>
                    <a:pt x="44" y="31"/>
                    <a:pt x="54"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5" name="Freeform 6"/>
            <p:cNvSpPr>
              <a:spLocks noEditPoints="1"/>
            </p:cNvSpPr>
            <p:nvPr/>
          </p:nvSpPr>
          <p:spPr bwMode="auto">
            <a:xfrm>
              <a:off x="57" y="800"/>
              <a:ext cx="1359" cy="669"/>
            </a:xfrm>
            <a:custGeom>
              <a:avLst/>
              <a:gdLst>
                <a:gd name="T0" fmla="*/ 0 w 124"/>
                <a:gd name="T1" fmla="*/ 61 h 61"/>
                <a:gd name="T2" fmla="*/ 40 w 124"/>
                <a:gd name="T3" fmla="*/ 50 h 61"/>
                <a:gd name="T4" fmla="*/ 62 w 124"/>
                <a:gd name="T5" fmla="*/ 37 h 61"/>
                <a:gd name="T6" fmla="*/ 84 w 124"/>
                <a:gd name="T7" fmla="*/ 50 h 61"/>
                <a:gd name="T8" fmla="*/ 124 w 124"/>
                <a:gd name="T9" fmla="*/ 61 h 61"/>
                <a:gd name="T10" fmla="*/ 62 w 124"/>
                <a:gd name="T11" fmla="*/ 0 h 61"/>
                <a:gd name="T12" fmla="*/ 0 w 124"/>
                <a:gd name="T13" fmla="*/ 61 h 61"/>
                <a:gd name="T14" fmla="*/ 70 w 124"/>
                <a:gd name="T15" fmla="*/ 28 h 61"/>
                <a:gd name="T16" fmla="*/ 62 w 124"/>
                <a:gd name="T17" fmla="*/ 24 h 61"/>
                <a:gd name="T18" fmla="*/ 54 w 124"/>
                <a:gd name="T19" fmla="*/ 28 h 61"/>
                <a:gd name="T20" fmla="*/ 62 w 124"/>
                <a:gd name="T21" fmla="*/ 10 h 61"/>
                <a:gd name="T22" fmla="*/ 70 w 124"/>
                <a:gd name="T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1">
                  <a:moveTo>
                    <a:pt x="0" y="61"/>
                  </a:moveTo>
                  <a:cubicBezTo>
                    <a:pt x="0" y="61"/>
                    <a:pt x="15" y="53"/>
                    <a:pt x="40" y="50"/>
                  </a:cubicBezTo>
                  <a:cubicBezTo>
                    <a:pt x="49" y="49"/>
                    <a:pt x="58" y="44"/>
                    <a:pt x="62" y="37"/>
                  </a:cubicBezTo>
                  <a:cubicBezTo>
                    <a:pt x="65" y="44"/>
                    <a:pt x="74" y="49"/>
                    <a:pt x="84" y="50"/>
                  </a:cubicBezTo>
                  <a:cubicBezTo>
                    <a:pt x="109" y="53"/>
                    <a:pt x="124" y="61"/>
                    <a:pt x="124" y="61"/>
                  </a:cubicBezTo>
                  <a:cubicBezTo>
                    <a:pt x="62" y="0"/>
                    <a:pt x="62" y="0"/>
                    <a:pt x="62" y="0"/>
                  </a:cubicBezTo>
                  <a:lnTo>
                    <a:pt x="0" y="61"/>
                  </a:lnTo>
                  <a:close/>
                  <a:moveTo>
                    <a:pt x="70" y="28"/>
                  </a:moveTo>
                  <a:cubicBezTo>
                    <a:pt x="67" y="28"/>
                    <a:pt x="63" y="26"/>
                    <a:pt x="62" y="24"/>
                  </a:cubicBezTo>
                  <a:cubicBezTo>
                    <a:pt x="61" y="26"/>
                    <a:pt x="57" y="28"/>
                    <a:pt x="54" y="28"/>
                  </a:cubicBezTo>
                  <a:cubicBezTo>
                    <a:pt x="44" y="30"/>
                    <a:pt x="62" y="10"/>
                    <a:pt x="62" y="10"/>
                  </a:cubicBezTo>
                  <a:cubicBezTo>
                    <a:pt x="62" y="10"/>
                    <a:pt x="80" y="30"/>
                    <a:pt x="70" y="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6" name="Freeform 7"/>
            <p:cNvSpPr>
              <a:spLocks noEditPoints="1"/>
            </p:cNvSpPr>
            <p:nvPr/>
          </p:nvSpPr>
          <p:spPr bwMode="auto">
            <a:xfrm>
              <a:off x="813" y="55"/>
              <a:ext cx="658" cy="1348"/>
            </a:xfrm>
            <a:custGeom>
              <a:avLst/>
              <a:gdLst>
                <a:gd name="T0" fmla="*/ 49 w 60"/>
                <a:gd name="T1" fmla="*/ 40 h 123"/>
                <a:gd name="T2" fmla="*/ 60 w 60"/>
                <a:gd name="T3" fmla="*/ 0 h 123"/>
                <a:gd name="T4" fmla="*/ 0 w 60"/>
                <a:gd name="T5" fmla="*/ 61 h 123"/>
                <a:gd name="T6" fmla="*/ 60 w 60"/>
                <a:gd name="T7" fmla="*/ 123 h 123"/>
                <a:gd name="T8" fmla="*/ 49 w 60"/>
                <a:gd name="T9" fmla="*/ 83 h 123"/>
                <a:gd name="T10" fmla="*/ 37 w 60"/>
                <a:gd name="T11" fmla="*/ 61 h 123"/>
                <a:gd name="T12" fmla="*/ 49 w 60"/>
                <a:gd name="T13" fmla="*/ 40 h 123"/>
                <a:gd name="T14" fmla="*/ 9 w 60"/>
                <a:gd name="T15" fmla="*/ 61 h 123"/>
                <a:gd name="T16" fmla="*/ 27 w 60"/>
                <a:gd name="T17" fmla="*/ 53 h 123"/>
                <a:gd name="T18" fmla="*/ 23 w 60"/>
                <a:gd name="T19" fmla="*/ 61 h 123"/>
                <a:gd name="T20" fmla="*/ 27 w 60"/>
                <a:gd name="T21" fmla="*/ 70 h 123"/>
                <a:gd name="T22" fmla="*/ 9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49" y="40"/>
                  </a:moveTo>
                  <a:cubicBezTo>
                    <a:pt x="52" y="14"/>
                    <a:pt x="60" y="0"/>
                    <a:pt x="60" y="0"/>
                  </a:cubicBezTo>
                  <a:cubicBezTo>
                    <a:pt x="0" y="61"/>
                    <a:pt x="0" y="61"/>
                    <a:pt x="0" y="61"/>
                  </a:cubicBezTo>
                  <a:cubicBezTo>
                    <a:pt x="60" y="123"/>
                    <a:pt x="60" y="123"/>
                    <a:pt x="60" y="123"/>
                  </a:cubicBezTo>
                  <a:cubicBezTo>
                    <a:pt x="60" y="123"/>
                    <a:pt x="53" y="109"/>
                    <a:pt x="49" y="83"/>
                  </a:cubicBezTo>
                  <a:cubicBezTo>
                    <a:pt x="48" y="74"/>
                    <a:pt x="43" y="65"/>
                    <a:pt x="37" y="61"/>
                  </a:cubicBezTo>
                  <a:cubicBezTo>
                    <a:pt x="43" y="58"/>
                    <a:pt x="48" y="49"/>
                    <a:pt x="49" y="40"/>
                  </a:cubicBezTo>
                  <a:close/>
                  <a:moveTo>
                    <a:pt x="9" y="61"/>
                  </a:moveTo>
                  <a:cubicBezTo>
                    <a:pt x="9" y="61"/>
                    <a:pt x="29" y="44"/>
                    <a:pt x="27" y="53"/>
                  </a:cubicBezTo>
                  <a:cubicBezTo>
                    <a:pt x="27" y="57"/>
                    <a:pt x="25" y="60"/>
                    <a:pt x="23" y="61"/>
                  </a:cubicBezTo>
                  <a:cubicBezTo>
                    <a:pt x="25" y="63"/>
                    <a:pt x="27" y="66"/>
                    <a:pt x="27" y="70"/>
                  </a:cubicBezTo>
                  <a:cubicBezTo>
                    <a:pt x="29" y="79"/>
                    <a:pt x="9" y="61"/>
                    <a:pt x="9" y="61"/>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7" name="Freeform 8"/>
            <p:cNvSpPr>
              <a:spLocks noEditPoints="1"/>
            </p:cNvSpPr>
            <p:nvPr/>
          </p:nvSpPr>
          <p:spPr bwMode="auto">
            <a:xfrm>
              <a:off x="2" y="55"/>
              <a:ext cx="658" cy="1348"/>
            </a:xfrm>
            <a:custGeom>
              <a:avLst/>
              <a:gdLst>
                <a:gd name="T0" fmla="*/ 11 w 60"/>
                <a:gd name="T1" fmla="*/ 83 h 123"/>
                <a:gd name="T2" fmla="*/ 0 w 60"/>
                <a:gd name="T3" fmla="*/ 123 h 123"/>
                <a:gd name="T4" fmla="*/ 60 w 60"/>
                <a:gd name="T5" fmla="*/ 61 h 123"/>
                <a:gd name="T6" fmla="*/ 0 w 60"/>
                <a:gd name="T7" fmla="*/ 0 h 123"/>
                <a:gd name="T8" fmla="*/ 11 w 60"/>
                <a:gd name="T9" fmla="*/ 40 h 123"/>
                <a:gd name="T10" fmla="*/ 23 w 60"/>
                <a:gd name="T11" fmla="*/ 61 h 123"/>
                <a:gd name="T12" fmla="*/ 11 w 60"/>
                <a:gd name="T13" fmla="*/ 83 h 123"/>
                <a:gd name="T14" fmla="*/ 51 w 60"/>
                <a:gd name="T15" fmla="*/ 61 h 123"/>
                <a:gd name="T16" fmla="*/ 32 w 60"/>
                <a:gd name="T17" fmla="*/ 70 h 123"/>
                <a:gd name="T18" fmla="*/ 37 w 60"/>
                <a:gd name="T19" fmla="*/ 61 h 123"/>
                <a:gd name="T20" fmla="*/ 32 w 60"/>
                <a:gd name="T21" fmla="*/ 53 h 123"/>
                <a:gd name="T22" fmla="*/ 51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11" y="83"/>
                  </a:moveTo>
                  <a:cubicBezTo>
                    <a:pt x="7" y="109"/>
                    <a:pt x="0" y="123"/>
                    <a:pt x="0" y="123"/>
                  </a:cubicBezTo>
                  <a:cubicBezTo>
                    <a:pt x="60" y="61"/>
                    <a:pt x="60" y="61"/>
                    <a:pt x="60" y="61"/>
                  </a:cubicBezTo>
                  <a:cubicBezTo>
                    <a:pt x="0" y="0"/>
                    <a:pt x="0" y="0"/>
                    <a:pt x="0" y="0"/>
                  </a:cubicBezTo>
                  <a:cubicBezTo>
                    <a:pt x="0" y="0"/>
                    <a:pt x="7" y="14"/>
                    <a:pt x="11" y="40"/>
                  </a:cubicBezTo>
                  <a:cubicBezTo>
                    <a:pt x="12" y="49"/>
                    <a:pt x="17" y="58"/>
                    <a:pt x="23" y="61"/>
                  </a:cubicBezTo>
                  <a:cubicBezTo>
                    <a:pt x="17" y="65"/>
                    <a:pt x="12" y="74"/>
                    <a:pt x="11" y="83"/>
                  </a:cubicBezTo>
                  <a:close/>
                  <a:moveTo>
                    <a:pt x="51" y="61"/>
                  </a:moveTo>
                  <a:cubicBezTo>
                    <a:pt x="51" y="61"/>
                    <a:pt x="31" y="79"/>
                    <a:pt x="32" y="70"/>
                  </a:cubicBezTo>
                  <a:cubicBezTo>
                    <a:pt x="33" y="66"/>
                    <a:pt x="35" y="63"/>
                    <a:pt x="37" y="61"/>
                  </a:cubicBezTo>
                  <a:cubicBezTo>
                    <a:pt x="35" y="60"/>
                    <a:pt x="33" y="57"/>
                    <a:pt x="32" y="53"/>
                  </a:cubicBezTo>
                  <a:cubicBezTo>
                    <a:pt x="31" y="44"/>
                    <a:pt x="51" y="61"/>
                    <a:pt x="51" y="61"/>
                  </a:cubicBez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10" name="矩形 9"/>
          <p:cNvSpPr/>
          <p:nvPr/>
        </p:nvSpPr>
        <p:spPr>
          <a:xfrm>
            <a:off x="494632" y="583520"/>
            <a:ext cx="904875" cy="3121442"/>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1" name="矩形 10"/>
          <p:cNvSpPr/>
          <p:nvPr/>
        </p:nvSpPr>
        <p:spPr>
          <a:xfrm>
            <a:off x="229130" y="1338750"/>
            <a:ext cx="1044575" cy="2045077"/>
          </a:xfrm>
          <a:prstGeom prst="rect">
            <a:avLst/>
          </a:prstGeom>
        </p:spPr>
        <p:txBody>
          <a:bodyPr vert="eaVert" wrap="square">
            <a:spAutoFit/>
          </a:bodyPr>
          <a:lstStyle/>
          <a:p>
            <a:pPr algn="ct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装饰性</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a:p>
            <a:pPr algn="ct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cxnSp>
        <p:nvCxnSpPr>
          <p:cNvPr id="27" name="直线连接符 26"/>
          <p:cNvCxnSpPr/>
          <p:nvPr/>
        </p:nvCxnSpPr>
        <p:spPr>
          <a:xfrm>
            <a:off x="943429" y="163284"/>
            <a:ext cx="3641" cy="447449"/>
          </a:xfrm>
          <a:prstGeom prst="line">
            <a:avLst/>
          </a:prstGeom>
          <a:ln>
            <a:solidFill>
              <a:schemeClr val="accent4">
                <a:lumMod val="75000"/>
              </a:schemeClr>
            </a:soli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28" name="Group 4"/>
          <p:cNvGrpSpPr>
            <a:grpSpLocks noChangeAspect="1"/>
          </p:cNvGrpSpPr>
          <p:nvPr/>
        </p:nvGrpSpPr>
        <p:grpSpPr bwMode="auto">
          <a:xfrm>
            <a:off x="735579" y="961441"/>
            <a:ext cx="414105" cy="414105"/>
            <a:chOff x="2" y="0"/>
            <a:chExt cx="1469" cy="1469"/>
          </a:xfrm>
          <a:solidFill>
            <a:schemeClr val="bg1"/>
          </a:solidFill>
        </p:grpSpPr>
        <p:sp>
          <p:nvSpPr>
            <p:cNvPr id="29" name="Freeform 5"/>
            <p:cNvSpPr>
              <a:spLocks noEditPoints="1"/>
            </p:cNvSpPr>
            <p:nvPr/>
          </p:nvSpPr>
          <p:spPr bwMode="auto">
            <a:xfrm>
              <a:off x="57" y="0"/>
              <a:ext cx="1359" cy="658"/>
            </a:xfrm>
            <a:custGeom>
              <a:avLst/>
              <a:gdLst>
                <a:gd name="T0" fmla="*/ 124 w 124"/>
                <a:gd name="T1" fmla="*/ 0 h 60"/>
                <a:gd name="T2" fmla="*/ 84 w 124"/>
                <a:gd name="T3" fmla="*/ 11 h 60"/>
                <a:gd name="T4" fmla="*/ 62 w 124"/>
                <a:gd name="T5" fmla="*/ 23 h 60"/>
                <a:gd name="T6" fmla="*/ 40 w 124"/>
                <a:gd name="T7" fmla="*/ 11 h 60"/>
                <a:gd name="T8" fmla="*/ 0 w 124"/>
                <a:gd name="T9" fmla="*/ 0 h 60"/>
                <a:gd name="T10" fmla="*/ 62 w 124"/>
                <a:gd name="T11" fmla="*/ 60 h 60"/>
                <a:gd name="T12" fmla="*/ 124 w 124"/>
                <a:gd name="T13" fmla="*/ 0 h 60"/>
                <a:gd name="T14" fmla="*/ 54 w 124"/>
                <a:gd name="T15" fmla="*/ 32 h 60"/>
                <a:gd name="T16" fmla="*/ 62 w 124"/>
                <a:gd name="T17" fmla="*/ 37 h 60"/>
                <a:gd name="T18" fmla="*/ 70 w 124"/>
                <a:gd name="T19" fmla="*/ 32 h 60"/>
                <a:gd name="T20" fmla="*/ 62 w 124"/>
                <a:gd name="T21" fmla="*/ 51 h 60"/>
                <a:gd name="T22" fmla="*/ 54 w 124"/>
                <a:gd name="T2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0">
                  <a:moveTo>
                    <a:pt x="124" y="0"/>
                  </a:moveTo>
                  <a:cubicBezTo>
                    <a:pt x="124" y="0"/>
                    <a:pt x="109" y="7"/>
                    <a:pt x="84" y="11"/>
                  </a:cubicBezTo>
                  <a:cubicBezTo>
                    <a:pt x="74" y="12"/>
                    <a:pt x="65" y="17"/>
                    <a:pt x="62" y="23"/>
                  </a:cubicBezTo>
                  <a:cubicBezTo>
                    <a:pt x="58" y="17"/>
                    <a:pt x="49" y="12"/>
                    <a:pt x="40" y="11"/>
                  </a:cubicBezTo>
                  <a:cubicBezTo>
                    <a:pt x="15" y="7"/>
                    <a:pt x="0" y="0"/>
                    <a:pt x="0" y="0"/>
                  </a:cubicBezTo>
                  <a:cubicBezTo>
                    <a:pt x="62" y="60"/>
                    <a:pt x="62" y="60"/>
                    <a:pt x="62" y="60"/>
                  </a:cubicBezTo>
                  <a:lnTo>
                    <a:pt x="124" y="0"/>
                  </a:lnTo>
                  <a:close/>
                  <a:moveTo>
                    <a:pt x="54" y="32"/>
                  </a:moveTo>
                  <a:cubicBezTo>
                    <a:pt x="57" y="33"/>
                    <a:pt x="61" y="35"/>
                    <a:pt x="62" y="37"/>
                  </a:cubicBezTo>
                  <a:cubicBezTo>
                    <a:pt x="63" y="35"/>
                    <a:pt x="67" y="33"/>
                    <a:pt x="70" y="32"/>
                  </a:cubicBezTo>
                  <a:cubicBezTo>
                    <a:pt x="80" y="31"/>
                    <a:pt x="62" y="51"/>
                    <a:pt x="62" y="51"/>
                  </a:cubicBezTo>
                  <a:cubicBezTo>
                    <a:pt x="62" y="51"/>
                    <a:pt x="44" y="31"/>
                    <a:pt x="54"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0" name="Freeform 6"/>
            <p:cNvSpPr>
              <a:spLocks noEditPoints="1"/>
            </p:cNvSpPr>
            <p:nvPr/>
          </p:nvSpPr>
          <p:spPr bwMode="auto">
            <a:xfrm>
              <a:off x="57" y="800"/>
              <a:ext cx="1359" cy="669"/>
            </a:xfrm>
            <a:custGeom>
              <a:avLst/>
              <a:gdLst>
                <a:gd name="T0" fmla="*/ 0 w 124"/>
                <a:gd name="T1" fmla="*/ 61 h 61"/>
                <a:gd name="T2" fmla="*/ 40 w 124"/>
                <a:gd name="T3" fmla="*/ 50 h 61"/>
                <a:gd name="T4" fmla="*/ 62 w 124"/>
                <a:gd name="T5" fmla="*/ 37 h 61"/>
                <a:gd name="T6" fmla="*/ 84 w 124"/>
                <a:gd name="T7" fmla="*/ 50 h 61"/>
                <a:gd name="T8" fmla="*/ 124 w 124"/>
                <a:gd name="T9" fmla="*/ 61 h 61"/>
                <a:gd name="T10" fmla="*/ 62 w 124"/>
                <a:gd name="T11" fmla="*/ 0 h 61"/>
                <a:gd name="T12" fmla="*/ 0 w 124"/>
                <a:gd name="T13" fmla="*/ 61 h 61"/>
                <a:gd name="T14" fmla="*/ 70 w 124"/>
                <a:gd name="T15" fmla="*/ 28 h 61"/>
                <a:gd name="T16" fmla="*/ 62 w 124"/>
                <a:gd name="T17" fmla="*/ 24 h 61"/>
                <a:gd name="T18" fmla="*/ 54 w 124"/>
                <a:gd name="T19" fmla="*/ 28 h 61"/>
                <a:gd name="T20" fmla="*/ 62 w 124"/>
                <a:gd name="T21" fmla="*/ 10 h 61"/>
                <a:gd name="T22" fmla="*/ 70 w 124"/>
                <a:gd name="T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1">
                  <a:moveTo>
                    <a:pt x="0" y="61"/>
                  </a:moveTo>
                  <a:cubicBezTo>
                    <a:pt x="0" y="61"/>
                    <a:pt x="15" y="53"/>
                    <a:pt x="40" y="50"/>
                  </a:cubicBezTo>
                  <a:cubicBezTo>
                    <a:pt x="49" y="49"/>
                    <a:pt x="58" y="44"/>
                    <a:pt x="62" y="37"/>
                  </a:cubicBezTo>
                  <a:cubicBezTo>
                    <a:pt x="65" y="44"/>
                    <a:pt x="74" y="49"/>
                    <a:pt x="84" y="50"/>
                  </a:cubicBezTo>
                  <a:cubicBezTo>
                    <a:pt x="109" y="53"/>
                    <a:pt x="124" y="61"/>
                    <a:pt x="124" y="61"/>
                  </a:cubicBezTo>
                  <a:cubicBezTo>
                    <a:pt x="62" y="0"/>
                    <a:pt x="62" y="0"/>
                    <a:pt x="62" y="0"/>
                  </a:cubicBezTo>
                  <a:lnTo>
                    <a:pt x="0" y="61"/>
                  </a:lnTo>
                  <a:close/>
                  <a:moveTo>
                    <a:pt x="70" y="28"/>
                  </a:moveTo>
                  <a:cubicBezTo>
                    <a:pt x="67" y="28"/>
                    <a:pt x="63" y="26"/>
                    <a:pt x="62" y="24"/>
                  </a:cubicBezTo>
                  <a:cubicBezTo>
                    <a:pt x="61" y="26"/>
                    <a:pt x="57" y="28"/>
                    <a:pt x="54" y="28"/>
                  </a:cubicBezTo>
                  <a:cubicBezTo>
                    <a:pt x="44" y="30"/>
                    <a:pt x="62" y="10"/>
                    <a:pt x="62" y="10"/>
                  </a:cubicBezTo>
                  <a:cubicBezTo>
                    <a:pt x="62" y="10"/>
                    <a:pt x="80" y="30"/>
                    <a:pt x="70" y="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1" name="Freeform 7"/>
            <p:cNvSpPr>
              <a:spLocks noEditPoints="1"/>
            </p:cNvSpPr>
            <p:nvPr/>
          </p:nvSpPr>
          <p:spPr bwMode="auto">
            <a:xfrm>
              <a:off x="813" y="55"/>
              <a:ext cx="658" cy="1348"/>
            </a:xfrm>
            <a:custGeom>
              <a:avLst/>
              <a:gdLst>
                <a:gd name="T0" fmla="*/ 49 w 60"/>
                <a:gd name="T1" fmla="*/ 40 h 123"/>
                <a:gd name="T2" fmla="*/ 60 w 60"/>
                <a:gd name="T3" fmla="*/ 0 h 123"/>
                <a:gd name="T4" fmla="*/ 0 w 60"/>
                <a:gd name="T5" fmla="*/ 61 h 123"/>
                <a:gd name="T6" fmla="*/ 60 w 60"/>
                <a:gd name="T7" fmla="*/ 123 h 123"/>
                <a:gd name="T8" fmla="*/ 49 w 60"/>
                <a:gd name="T9" fmla="*/ 83 h 123"/>
                <a:gd name="T10" fmla="*/ 37 w 60"/>
                <a:gd name="T11" fmla="*/ 61 h 123"/>
                <a:gd name="T12" fmla="*/ 49 w 60"/>
                <a:gd name="T13" fmla="*/ 40 h 123"/>
                <a:gd name="T14" fmla="*/ 9 w 60"/>
                <a:gd name="T15" fmla="*/ 61 h 123"/>
                <a:gd name="T16" fmla="*/ 27 w 60"/>
                <a:gd name="T17" fmla="*/ 53 h 123"/>
                <a:gd name="T18" fmla="*/ 23 w 60"/>
                <a:gd name="T19" fmla="*/ 61 h 123"/>
                <a:gd name="T20" fmla="*/ 27 w 60"/>
                <a:gd name="T21" fmla="*/ 70 h 123"/>
                <a:gd name="T22" fmla="*/ 9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49" y="40"/>
                  </a:moveTo>
                  <a:cubicBezTo>
                    <a:pt x="52" y="14"/>
                    <a:pt x="60" y="0"/>
                    <a:pt x="60" y="0"/>
                  </a:cubicBezTo>
                  <a:cubicBezTo>
                    <a:pt x="0" y="61"/>
                    <a:pt x="0" y="61"/>
                    <a:pt x="0" y="61"/>
                  </a:cubicBezTo>
                  <a:cubicBezTo>
                    <a:pt x="60" y="123"/>
                    <a:pt x="60" y="123"/>
                    <a:pt x="60" y="123"/>
                  </a:cubicBezTo>
                  <a:cubicBezTo>
                    <a:pt x="60" y="123"/>
                    <a:pt x="53" y="109"/>
                    <a:pt x="49" y="83"/>
                  </a:cubicBezTo>
                  <a:cubicBezTo>
                    <a:pt x="48" y="74"/>
                    <a:pt x="43" y="65"/>
                    <a:pt x="37" y="61"/>
                  </a:cubicBezTo>
                  <a:cubicBezTo>
                    <a:pt x="43" y="58"/>
                    <a:pt x="48" y="49"/>
                    <a:pt x="49" y="40"/>
                  </a:cubicBezTo>
                  <a:close/>
                  <a:moveTo>
                    <a:pt x="9" y="61"/>
                  </a:moveTo>
                  <a:cubicBezTo>
                    <a:pt x="9" y="61"/>
                    <a:pt x="29" y="44"/>
                    <a:pt x="27" y="53"/>
                  </a:cubicBezTo>
                  <a:cubicBezTo>
                    <a:pt x="27" y="57"/>
                    <a:pt x="25" y="60"/>
                    <a:pt x="23" y="61"/>
                  </a:cubicBezTo>
                  <a:cubicBezTo>
                    <a:pt x="25" y="63"/>
                    <a:pt x="27" y="66"/>
                    <a:pt x="27" y="70"/>
                  </a:cubicBezTo>
                  <a:cubicBezTo>
                    <a:pt x="29" y="79"/>
                    <a:pt x="9" y="61"/>
                    <a:pt x="9" y="61"/>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2" name="Freeform 8"/>
            <p:cNvSpPr>
              <a:spLocks noEditPoints="1"/>
            </p:cNvSpPr>
            <p:nvPr/>
          </p:nvSpPr>
          <p:spPr bwMode="auto">
            <a:xfrm>
              <a:off x="2" y="55"/>
              <a:ext cx="658" cy="1348"/>
            </a:xfrm>
            <a:custGeom>
              <a:avLst/>
              <a:gdLst>
                <a:gd name="T0" fmla="*/ 11 w 60"/>
                <a:gd name="T1" fmla="*/ 83 h 123"/>
                <a:gd name="T2" fmla="*/ 0 w 60"/>
                <a:gd name="T3" fmla="*/ 123 h 123"/>
                <a:gd name="T4" fmla="*/ 60 w 60"/>
                <a:gd name="T5" fmla="*/ 61 h 123"/>
                <a:gd name="T6" fmla="*/ 0 w 60"/>
                <a:gd name="T7" fmla="*/ 0 h 123"/>
                <a:gd name="T8" fmla="*/ 11 w 60"/>
                <a:gd name="T9" fmla="*/ 40 h 123"/>
                <a:gd name="T10" fmla="*/ 23 w 60"/>
                <a:gd name="T11" fmla="*/ 61 h 123"/>
                <a:gd name="T12" fmla="*/ 11 w 60"/>
                <a:gd name="T13" fmla="*/ 83 h 123"/>
                <a:gd name="T14" fmla="*/ 51 w 60"/>
                <a:gd name="T15" fmla="*/ 61 h 123"/>
                <a:gd name="T16" fmla="*/ 32 w 60"/>
                <a:gd name="T17" fmla="*/ 70 h 123"/>
                <a:gd name="T18" fmla="*/ 37 w 60"/>
                <a:gd name="T19" fmla="*/ 61 h 123"/>
                <a:gd name="T20" fmla="*/ 32 w 60"/>
                <a:gd name="T21" fmla="*/ 53 h 123"/>
                <a:gd name="T22" fmla="*/ 51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11" y="83"/>
                  </a:moveTo>
                  <a:cubicBezTo>
                    <a:pt x="7" y="109"/>
                    <a:pt x="0" y="123"/>
                    <a:pt x="0" y="123"/>
                  </a:cubicBezTo>
                  <a:cubicBezTo>
                    <a:pt x="60" y="61"/>
                    <a:pt x="60" y="61"/>
                    <a:pt x="60" y="61"/>
                  </a:cubicBezTo>
                  <a:cubicBezTo>
                    <a:pt x="0" y="0"/>
                    <a:pt x="0" y="0"/>
                    <a:pt x="0" y="0"/>
                  </a:cubicBezTo>
                  <a:cubicBezTo>
                    <a:pt x="0" y="0"/>
                    <a:pt x="7" y="14"/>
                    <a:pt x="11" y="40"/>
                  </a:cubicBezTo>
                  <a:cubicBezTo>
                    <a:pt x="12" y="49"/>
                    <a:pt x="17" y="58"/>
                    <a:pt x="23" y="61"/>
                  </a:cubicBezTo>
                  <a:cubicBezTo>
                    <a:pt x="17" y="65"/>
                    <a:pt x="12" y="74"/>
                    <a:pt x="11" y="83"/>
                  </a:cubicBezTo>
                  <a:close/>
                  <a:moveTo>
                    <a:pt x="51" y="61"/>
                  </a:moveTo>
                  <a:cubicBezTo>
                    <a:pt x="51" y="61"/>
                    <a:pt x="31" y="79"/>
                    <a:pt x="32" y="70"/>
                  </a:cubicBezTo>
                  <a:cubicBezTo>
                    <a:pt x="33" y="66"/>
                    <a:pt x="35" y="63"/>
                    <a:pt x="37" y="61"/>
                  </a:cubicBezTo>
                  <a:cubicBezTo>
                    <a:pt x="35" y="60"/>
                    <a:pt x="33" y="57"/>
                    <a:pt x="32" y="53"/>
                  </a:cubicBezTo>
                  <a:cubicBezTo>
                    <a:pt x="31" y="44"/>
                    <a:pt x="51" y="61"/>
                    <a:pt x="51" y="61"/>
                  </a:cubicBezTo>
                  <a:close/>
                </a:path>
              </a:pathLst>
            </a:custGeom>
            <a:grpFill/>
            <a:ln w="9525">
              <a:noFill/>
              <a:round/>
            </a:ln>
          </p:spPr>
          <p:txBody>
            <a:bodyPr vert="horz" wrap="square" lIns="91440" tIns="45720" rIns="91440" bIns="45720" numCol="1" anchor="t" anchorCtr="0" compatLnSpc="1"/>
            <a:lstStyle/>
            <a:p>
              <a:endParaRPr lang="zh-CN" altLang="en-US"/>
            </a:p>
          </p:txBody>
        </p:sp>
      </p:gr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19605" y="3335655"/>
            <a:ext cx="3207385"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2921" y="734287"/>
            <a:ext cx="364166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298" y="734348"/>
            <a:ext cx="40005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5199" y="3295745"/>
            <a:ext cx="2179382" cy="3192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4"/>
          <p:cNvGrpSpPr>
            <a:grpSpLocks noChangeAspect="1"/>
          </p:cNvGrpSpPr>
          <p:nvPr/>
        </p:nvGrpSpPr>
        <p:grpSpPr bwMode="auto">
          <a:xfrm>
            <a:off x="7478611" y="2945314"/>
            <a:ext cx="5502126" cy="5502126"/>
            <a:chOff x="2" y="0"/>
            <a:chExt cx="1469" cy="1469"/>
          </a:xfrm>
          <a:solidFill>
            <a:schemeClr val="accent4">
              <a:lumMod val="75000"/>
              <a:alpha val="10000"/>
            </a:schemeClr>
          </a:solidFill>
        </p:grpSpPr>
        <p:sp>
          <p:nvSpPr>
            <p:cNvPr id="34" name="Freeform 5"/>
            <p:cNvSpPr>
              <a:spLocks noEditPoints="1"/>
            </p:cNvSpPr>
            <p:nvPr/>
          </p:nvSpPr>
          <p:spPr bwMode="auto">
            <a:xfrm>
              <a:off x="57" y="0"/>
              <a:ext cx="1359" cy="658"/>
            </a:xfrm>
            <a:custGeom>
              <a:avLst/>
              <a:gdLst>
                <a:gd name="T0" fmla="*/ 124 w 124"/>
                <a:gd name="T1" fmla="*/ 0 h 60"/>
                <a:gd name="T2" fmla="*/ 84 w 124"/>
                <a:gd name="T3" fmla="*/ 11 h 60"/>
                <a:gd name="T4" fmla="*/ 62 w 124"/>
                <a:gd name="T5" fmla="*/ 23 h 60"/>
                <a:gd name="T6" fmla="*/ 40 w 124"/>
                <a:gd name="T7" fmla="*/ 11 h 60"/>
                <a:gd name="T8" fmla="*/ 0 w 124"/>
                <a:gd name="T9" fmla="*/ 0 h 60"/>
                <a:gd name="T10" fmla="*/ 62 w 124"/>
                <a:gd name="T11" fmla="*/ 60 h 60"/>
                <a:gd name="T12" fmla="*/ 124 w 124"/>
                <a:gd name="T13" fmla="*/ 0 h 60"/>
                <a:gd name="T14" fmla="*/ 54 w 124"/>
                <a:gd name="T15" fmla="*/ 32 h 60"/>
                <a:gd name="T16" fmla="*/ 62 w 124"/>
                <a:gd name="T17" fmla="*/ 37 h 60"/>
                <a:gd name="T18" fmla="*/ 70 w 124"/>
                <a:gd name="T19" fmla="*/ 32 h 60"/>
                <a:gd name="T20" fmla="*/ 62 w 124"/>
                <a:gd name="T21" fmla="*/ 51 h 60"/>
                <a:gd name="T22" fmla="*/ 54 w 124"/>
                <a:gd name="T2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0">
                  <a:moveTo>
                    <a:pt x="124" y="0"/>
                  </a:moveTo>
                  <a:cubicBezTo>
                    <a:pt x="124" y="0"/>
                    <a:pt x="109" y="7"/>
                    <a:pt x="84" y="11"/>
                  </a:cubicBezTo>
                  <a:cubicBezTo>
                    <a:pt x="74" y="12"/>
                    <a:pt x="65" y="17"/>
                    <a:pt x="62" y="23"/>
                  </a:cubicBezTo>
                  <a:cubicBezTo>
                    <a:pt x="58" y="17"/>
                    <a:pt x="49" y="12"/>
                    <a:pt x="40" y="11"/>
                  </a:cubicBezTo>
                  <a:cubicBezTo>
                    <a:pt x="15" y="7"/>
                    <a:pt x="0" y="0"/>
                    <a:pt x="0" y="0"/>
                  </a:cubicBezTo>
                  <a:cubicBezTo>
                    <a:pt x="62" y="60"/>
                    <a:pt x="62" y="60"/>
                    <a:pt x="62" y="60"/>
                  </a:cubicBezTo>
                  <a:lnTo>
                    <a:pt x="124" y="0"/>
                  </a:lnTo>
                  <a:close/>
                  <a:moveTo>
                    <a:pt x="54" y="32"/>
                  </a:moveTo>
                  <a:cubicBezTo>
                    <a:pt x="57" y="33"/>
                    <a:pt x="61" y="35"/>
                    <a:pt x="62" y="37"/>
                  </a:cubicBezTo>
                  <a:cubicBezTo>
                    <a:pt x="63" y="35"/>
                    <a:pt x="67" y="33"/>
                    <a:pt x="70" y="32"/>
                  </a:cubicBezTo>
                  <a:cubicBezTo>
                    <a:pt x="80" y="31"/>
                    <a:pt x="62" y="51"/>
                    <a:pt x="62" y="51"/>
                  </a:cubicBezTo>
                  <a:cubicBezTo>
                    <a:pt x="62" y="51"/>
                    <a:pt x="44" y="31"/>
                    <a:pt x="54"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5" name="Freeform 6"/>
            <p:cNvSpPr>
              <a:spLocks noEditPoints="1"/>
            </p:cNvSpPr>
            <p:nvPr/>
          </p:nvSpPr>
          <p:spPr bwMode="auto">
            <a:xfrm>
              <a:off x="57" y="800"/>
              <a:ext cx="1359" cy="669"/>
            </a:xfrm>
            <a:custGeom>
              <a:avLst/>
              <a:gdLst>
                <a:gd name="T0" fmla="*/ 0 w 124"/>
                <a:gd name="T1" fmla="*/ 61 h 61"/>
                <a:gd name="T2" fmla="*/ 40 w 124"/>
                <a:gd name="T3" fmla="*/ 50 h 61"/>
                <a:gd name="T4" fmla="*/ 62 w 124"/>
                <a:gd name="T5" fmla="*/ 37 h 61"/>
                <a:gd name="T6" fmla="*/ 84 w 124"/>
                <a:gd name="T7" fmla="*/ 50 h 61"/>
                <a:gd name="T8" fmla="*/ 124 w 124"/>
                <a:gd name="T9" fmla="*/ 61 h 61"/>
                <a:gd name="T10" fmla="*/ 62 w 124"/>
                <a:gd name="T11" fmla="*/ 0 h 61"/>
                <a:gd name="T12" fmla="*/ 0 w 124"/>
                <a:gd name="T13" fmla="*/ 61 h 61"/>
                <a:gd name="T14" fmla="*/ 70 w 124"/>
                <a:gd name="T15" fmla="*/ 28 h 61"/>
                <a:gd name="T16" fmla="*/ 62 w 124"/>
                <a:gd name="T17" fmla="*/ 24 h 61"/>
                <a:gd name="T18" fmla="*/ 54 w 124"/>
                <a:gd name="T19" fmla="*/ 28 h 61"/>
                <a:gd name="T20" fmla="*/ 62 w 124"/>
                <a:gd name="T21" fmla="*/ 10 h 61"/>
                <a:gd name="T22" fmla="*/ 70 w 124"/>
                <a:gd name="T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1">
                  <a:moveTo>
                    <a:pt x="0" y="61"/>
                  </a:moveTo>
                  <a:cubicBezTo>
                    <a:pt x="0" y="61"/>
                    <a:pt x="15" y="53"/>
                    <a:pt x="40" y="50"/>
                  </a:cubicBezTo>
                  <a:cubicBezTo>
                    <a:pt x="49" y="49"/>
                    <a:pt x="58" y="44"/>
                    <a:pt x="62" y="37"/>
                  </a:cubicBezTo>
                  <a:cubicBezTo>
                    <a:pt x="65" y="44"/>
                    <a:pt x="74" y="49"/>
                    <a:pt x="84" y="50"/>
                  </a:cubicBezTo>
                  <a:cubicBezTo>
                    <a:pt x="109" y="53"/>
                    <a:pt x="124" y="61"/>
                    <a:pt x="124" y="61"/>
                  </a:cubicBezTo>
                  <a:cubicBezTo>
                    <a:pt x="62" y="0"/>
                    <a:pt x="62" y="0"/>
                    <a:pt x="62" y="0"/>
                  </a:cubicBezTo>
                  <a:lnTo>
                    <a:pt x="0" y="61"/>
                  </a:lnTo>
                  <a:close/>
                  <a:moveTo>
                    <a:pt x="70" y="28"/>
                  </a:moveTo>
                  <a:cubicBezTo>
                    <a:pt x="67" y="28"/>
                    <a:pt x="63" y="26"/>
                    <a:pt x="62" y="24"/>
                  </a:cubicBezTo>
                  <a:cubicBezTo>
                    <a:pt x="61" y="26"/>
                    <a:pt x="57" y="28"/>
                    <a:pt x="54" y="28"/>
                  </a:cubicBezTo>
                  <a:cubicBezTo>
                    <a:pt x="44" y="30"/>
                    <a:pt x="62" y="10"/>
                    <a:pt x="62" y="10"/>
                  </a:cubicBezTo>
                  <a:cubicBezTo>
                    <a:pt x="62" y="10"/>
                    <a:pt x="80" y="30"/>
                    <a:pt x="70" y="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6" name="Freeform 7"/>
            <p:cNvSpPr>
              <a:spLocks noEditPoints="1"/>
            </p:cNvSpPr>
            <p:nvPr/>
          </p:nvSpPr>
          <p:spPr bwMode="auto">
            <a:xfrm>
              <a:off x="813" y="55"/>
              <a:ext cx="658" cy="1348"/>
            </a:xfrm>
            <a:custGeom>
              <a:avLst/>
              <a:gdLst>
                <a:gd name="T0" fmla="*/ 49 w 60"/>
                <a:gd name="T1" fmla="*/ 40 h 123"/>
                <a:gd name="T2" fmla="*/ 60 w 60"/>
                <a:gd name="T3" fmla="*/ 0 h 123"/>
                <a:gd name="T4" fmla="*/ 0 w 60"/>
                <a:gd name="T5" fmla="*/ 61 h 123"/>
                <a:gd name="T6" fmla="*/ 60 w 60"/>
                <a:gd name="T7" fmla="*/ 123 h 123"/>
                <a:gd name="T8" fmla="*/ 49 w 60"/>
                <a:gd name="T9" fmla="*/ 83 h 123"/>
                <a:gd name="T10" fmla="*/ 37 w 60"/>
                <a:gd name="T11" fmla="*/ 61 h 123"/>
                <a:gd name="T12" fmla="*/ 49 w 60"/>
                <a:gd name="T13" fmla="*/ 40 h 123"/>
                <a:gd name="T14" fmla="*/ 9 w 60"/>
                <a:gd name="T15" fmla="*/ 61 h 123"/>
                <a:gd name="T16" fmla="*/ 27 w 60"/>
                <a:gd name="T17" fmla="*/ 53 h 123"/>
                <a:gd name="T18" fmla="*/ 23 w 60"/>
                <a:gd name="T19" fmla="*/ 61 h 123"/>
                <a:gd name="T20" fmla="*/ 27 w 60"/>
                <a:gd name="T21" fmla="*/ 70 h 123"/>
                <a:gd name="T22" fmla="*/ 9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49" y="40"/>
                  </a:moveTo>
                  <a:cubicBezTo>
                    <a:pt x="52" y="14"/>
                    <a:pt x="60" y="0"/>
                    <a:pt x="60" y="0"/>
                  </a:cubicBezTo>
                  <a:cubicBezTo>
                    <a:pt x="0" y="61"/>
                    <a:pt x="0" y="61"/>
                    <a:pt x="0" y="61"/>
                  </a:cubicBezTo>
                  <a:cubicBezTo>
                    <a:pt x="60" y="123"/>
                    <a:pt x="60" y="123"/>
                    <a:pt x="60" y="123"/>
                  </a:cubicBezTo>
                  <a:cubicBezTo>
                    <a:pt x="60" y="123"/>
                    <a:pt x="53" y="109"/>
                    <a:pt x="49" y="83"/>
                  </a:cubicBezTo>
                  <a:cubicBezTo>
                    <a:pt x="48" y="74"/>
                    <a:pt x="43" y="65"/>
                    <a:pt x="37" y="61"/>
                  </a:cubicBezTo>
                  <a:cubicBezTo>
                    <a:pt x="43" y="58"/>
                    <a:pt x="48" y="49"/>
                    <a:pt x="49" y="40"/>
                  </a:cubicBezTo>
                  <a:close/>
                  <a:moveTo>
                    <a:pt x="9" y="61"/>
                  </a:moveTo>
                  <a:cubicBezTo>
                    <a:pt x="9" y="61"/>
                    <a:pt x="29" y="44"/>
                    <a:pt x="27" y="53"/>
                  </a:cubicBezTo>
                  <a:cubicBezTo>
                    <a:pt x="27" y="57"/>
                    <a:pt x="25" y="60"/>
                    <a:pt x="23" y="61"/>
                  </a:cubicBezTo>
                  <a:cubicBezTo>
                    <a:pt x="25" y="63"/>
                    <a:pt x="27" y="66"/>
                    <a:pt x="27" y="70"/>
                  </a:cubicBezTo>
                  <a:cubicBezTo>
                    <a:pt x="29" y="79"/>
                    <a:pt x="9" y="61"/>
                    <a:pt x="9" y="61"/>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7" name="Freeform 8"/>
            <p:cNvSpPr>
              <a:spLocks noEditPoints="1"/>
            </p:cNvSpPr>
            <p:nvPr/>
          </p:nvSpPr>
          <p:spPr bwMode="auto">
            <a:xfrm>
              <a:off x="2" y="55"/>
              <a:ext cx="658" cy="1348"/>
            </a:xfrm>
            <a:custGeom>
              <a:avLst/>
              <a:gdLst>
                <a:gd name="T0" fmla="*/ 11 w 60"/>
                <a:gd name="T1" fmla="*/ 83 h 123"/>
                <a:gd name="T2" fmla="*/ 0 w 60"/>
                <a:gd name="T3" fmla="*/ 123 h 123"/>
                <a:gd name="T4" fmla="*/ 60 w 60"/>
                <a:gd name="T5" fmla="*/ 61 h 123"/>
                <a:gd name="T6" fmla="*/ 0 w 60"/>
                <a:gd name="T7" fmla="*/ 0 h 123"/>
                <a:gd name="T8" fmla="*/ 11 w 60"/>
                <a:gd name="T9" fmla="*/ 40 h 123"/>
                <a:gd name="T10" fmla="*/ 23 w 60"/>
                <a:gd name="T11" fmla="*/ 61 h 123"/>
                <a:gd name="T12" fmla="*/ 11 w 60"/>
                <a:gd name="T13" fmla="*/ 83 h 123"/>
                <a:gd name="T14" fmla="*/ 51 w 60"/>
                <a:gd name="T15" fmla="*/ 61 h 123"/>
                <a:gd name="T16" fmla="*/ 32 w 60"/>
                <a:gd name="T17" fmla="*/ 70 h 123"/>
                <a:gd name="T18" fmla="*/ 37 w 60"/>
                <a:gd name="T19" fmla="*/ 61 h 123"/>
                <a:gd name="T20" fmla="*/ 32 w 60"/>
                <a:gd name="T21" fmla="*/ 53 h 123"/>
                <a:gd name="T22" fmla="*/ 51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11" y="83"/>
                  </a:moveTo>
                  <a:cubicBezTo>
                    <a:pt x="7" y="109"/>
                    <a:pt x="0" y="123"/>
                    <a:pt x="0" y="123"/>
                  </a:cubicBezTo>
                  <a:cubicBezTo>
                    <a:pt x="60" y="61"/>
                    <a:pt x="60" y="61"/>
                    <a:pt x="60" y="61"/>
                  </a:cubicBezTo>
                  <a:cubicBezTo>
                    <a:pt x="0" y="0"/>
                    <a:pt x="0" y="0"/>
                    <a:pt x="0" y="0"/>
                  </a:cubicBezTo>
                  <a:cubicBezTo>
                    <a:pt x="0" y="0"/>
                    <a:pt x="7" y="14"/>
                    <a:pt x="11" y="40"/>
                  </a:cubicBezTo>
                  <a:cubicBezTo>
                    <a:pt x="12" y="49"/>
                    <a:pt x="17" y="58"/>
                    <a:pt x="23" y="61"/>
                  </a:cubicBezTo>
                  <a:cubicBezTo>
                    <a:pt x="17" y="65"/>
                    <a:pt x="12" y="74"/>
                    <a:pt x="11" y="83"/>
                  </a:cubicBezTo>
                  <a:close/>
                  <a:moveTo>
                    <a:pt x="51" y="61"/>
                  </a:moveTo>
                  <a:cubicBezTo>
                    <a:pt x="51" y="61"/>
                    <a:pt x="31" y="79"/>
                    <a:pt x="32" y="70"/>
                  </a:cubicBezTo>
                  <a:cubicBezTo>
                    <a:pt x="33" y="66"/>
                    <a:pt x="35" y="63"/>
                    <a:pt x="37" y="61"/>
                  </a:cubicBezTo>
                  <a:cubicBezTo>
                    <a:pt x="35" y="60"/>
                    <a:pt x="33" y="57"/>
                    <a:pt x="32" y="53"/>
                  </a:cubicBezTo>
                  <a:cubicBezTo>
                    <a:pt x="31" y="44"/>
                    <a:pt x="51" y="61"/>
                    <a:pt x="51" y="61"/>
                  </a:cubicBez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10" name="矩形 9"/>
          <p:cNvSpPr/>
          <p:nvPr/>
        </p:nvSpPr>
        <p:spPr>
          <a:xfrm>
            <a:off x="494632" y="583520"/>
            <a:ext cx="904875" cy="3121442"/>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1" name="矩形 10"/>
          <p:cNvSpPr/>
          <p:nvPr/>
        </p:nvSpPr>
        <p:spPr>
          <a:xfrm>
            <a:off x="229130" y="1338750"/>
            <a:ext cx="1044575" cy="2045077"/>
          </a:xfrm>
          <a:prstGeom prst="rect">
            <a:avLst/>
          </a:prstGeom>
        </p:spPr>
        <p:txBody>
          <a:bodyPr vert="eaVert" wrap="square">
            <a:spAutoFit/>
          </a:bodyPr>
          <a:lstStyle/>
          <a:p>
            <a:pPr algn="ct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区域性</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a:p>
            <a:pPr algn="ct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cxnSp>
        <p:nvCxnSpPr>
          <p:cNvPr id="27" name="直线连接符 26"/>
          <p:cNvCxnSpPr/>
          <p:nvPr/>
        </p:nvCxnSpPr>
        <p:spPr>
          <a:xfrm>
            <a:off x="943429" y="163284"/>
            <a:ext cx="3641" cy="447449"/>
          </a:xfrm>
          <a:prstGeom prst="line">
            <a:avLst/>
          </a:prstGeom>
          <a:ln>
            <a:solidFill>
              <a:schemeClr val="accent4">
                <a:lumMod val="75000"/>
              </a:schemeClr>
            </a:soli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28" name="Group 4"/>
          <p:cNvGrpSpPr>
            <a:grpSpLocks noChangeAspect="1"/>
          </p:cNvGrpSpPr>
          <p:nvPr/>
        </p:nvGrpSpPr>
        <p:grpSpPr bwMode="auto">
          <a:xfrm>
            <a:off x="735579" y="961441"/>
            <a:ext cx="414105" cy="414105"/>
            <a:chOff x="2" y="0"/>
            <a:chExt cx="1469" cy="1469"/>
          </a:xfrm>
          <a:solidFill>
            <a:schemeClr val="bg1"/>
          </a:solidFill>
        </p:grpSpPr>
        <p:sp>
          <p:nvSpPr>
            <p:cNvPr id="29" name="Freeform 5"/>
            <p:cNvSpPr>
              <a:spLocks noEditPoints="1"/>
            </p:cNvSpPr>
            <p:nvPr/>
          </p:nvSpPr>
          <p:spPr bwMode="auto">
            <a:xfrm>
              <a:off x="57" y="0"/>
              <a:ext cx="1359" cy="658"/>
            </a:xfrm>
            <a:custGeom>
              <a:avLst/>
              <a:gdLst>
                <a:gd name="T0" fmla="*/ 124 w 124"/>
                <a:gd name="T1" fmla="*/ 0 h 60"/>
                <a:gd name="T2" fmla="*/ 84 w 124"/>
                <a:gd name="T3" fmla="*/ 11 h 60"/>
                <a:gd name="T4" fmla="*/ 62 w 124"/>
                <a:gd name="T5" fmla="*/ 23 h 60"/>
                <a:gd name="T6" fmla="*/ 40 w 124"/>
                <a:gd name="T7" fmla="*/ 11 h 60"/>
                <a:gd name="T8" fmla="*/ 0 w 124"/>
                <a:gd name="T9" fmla="*/ 0 h 60"/>
                <a:gd name="T10" fmla="*/ 62 w 124"/>
                <a:gd name="T11" fmla="*/ 60 h 60"/>
                <a:gd name="T12" fmla="*/ 124 w 124"/>
                <a:gd name="T13" fmla="*/ 0 h 60"/>
                <a:gd name="T14" fmla="*/ 54 w 124"/>
                <a:gd name="T15" fmla="*/ 32 h 60"/>
                <a:gd name="T16" fmla="*/ 62 w 124"/>
                <a:gd name="T17" fmla="*/ 37 h 60"/>
                <a:gd name="T18" fmla="*/ 70 w 124"/>
                <a:gd name="T19" fmla="*/ 32 h 60"/>
                <a:gd name="T20" fmla="*/ 62 w 124"/>
                <a:gd name="T21" fmla="*/ 51 h 60"/>
                <a:gd name="T22" fmla="*/ 54 w 124"/>
                <a:gd name="T2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0">
                  <a:moveTo>
                    <a:pt x="124" y="0"/>
                  </a:moveTo>
                  <a:cubicBezTo>
                    <a:pt x="124" y="0"/>
                    <a:pt x="109" y="7"/>
                    <a:pt x="84" y="11"/>
                  </a:cubicBezTo>
                  <a:cubicBezTo>
                    <a:pt x="74" y="12"/>
                    <a:pt x="65" y="17"/>
                    <a:pt x="62" y="23"/>
                  </a:cubicBezTo>
                  <a:cubicBezTo>
                    <a:pt x="58" y="17"/>
                    <a:pt x="49" y="12"/>
                    <a:pt x="40" y="11"/>
                  </a:cubicBezTo>
                  <a:cubicBezTo>
                    <a:pt x="15" y="7"/>
                    <a:pt x="0" y="0"/>
                    <a:pt x="0" y="0"/>
                  </a:cubicBezTo>
                  <a:cubicBezTo>
                    <a:pt x="62" y="60"/>
                    <a:pt x="62" y="60"/>
                    <a:pt x="62" y="60"/>
                  </a:cubicBezTo>
                  <a:lnTo>
                    <a:pt x="124" y="0"/>
                  </a:lnTo>
                  <a:close/>
                  <a:moveTo>
                    <a:pt x="54" y="32"/>
                  </a:moveTo>
                  <a:cubicBezTo>
                    <a:pt x="57" y="33"/>
                    <a:pt x="61" y="35"/>
                    <a:pt x="62" y="37"/>
                  </a:cubicBezTo>
                  <a:cubicBezTo>
                    <a:pt x="63" y="35"/>
                    <a:pt x="67" y="33"/>
                    <a:pt x="70" y="32"/>
                  </a:cubicBezTo>
                  <a:cubicBezTo>
                    <a:pt x="80" y="31"/>
                    <a:pt x="62" y="51"/>
                    <a:pt x="62" y="51"/>
                  </a:cubicBezTo>
                  <a:cubicBezTo>
                    <a:pt x="62" y="51"/>
                    <a:pt x="44" y="31"/>
                    <a:pt x="54"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0" name="Freeform 6"/>
            <p:cNvSpPr>
              <a:spLocks noEditPoints="1"/>
            </p:cNvSpPr>
            <p:nvPr/>
          </p:nvSpPr>
          <p:spPr bwMode="auto">
            <a:xfrm>
              <a:off x="57" y="800"/>
              <a:ext cx="1359" cy="669"/>
            </a:xfrm>
            <a:custGeom>
              <a:avLst/>
              <a:gdLst>
                <a:gd name="T0" fmla="*/ 0 w 124"/>
                <a:gd name="T1" fmla="*/ 61 h 61"/>
                <a:gd name="T2" fmla="*/ 40 w 124"/>
                <a:gd name="T3" fmla="*/ 50 h 61"/>
                <a:gd name="T4" fmla="*/ 62 w 124"/>
                <a:gd name="T5" fmla="*/ 37 h 61"/>
                <a:gd name="T6" fmla="*/ 84 w 124"/>
                <a:gd name="T7" fmla="*/ 50 h 61"/>
                <a:gd name="T8" fmla="*/ 124 w 124"/>
                <a:gd name="T9" fmla="*/ 61 h 61"/>
                <a:gd name="T10" fmla="*/ 62 w 124"/>
                <a:gd name="T11" fmla="*/ 0 h 61"/>
                <a:gd name="T12" fmla="*/ 0 w 124"/>
                <a:gd name="T13" fmla="*/ 61 h 61"/>
                <a:gd name="T14" fmla="*/ 70 w 124"/>
                <a:gd name="T15" fmla="*/ 28 h 61"/>
                <a:gd name="T16" fmla="*/ 62 w 124"/>
                <a:gd name="T17" fmla="*/ 24 h 61"/>
                <a:gd name="T18" fmla="*/ 54 w 124"/>
                <a:gd name="T19" fmla="*/ 28 h 61"/>
                <a:gd name="T20" fmla="*/ 62 w 124"/>
                <a:gd name="T21" fmla="*/ 10 h 61"/>
                <a:gd name="T22" fmla="*/ 70 w 124"/>
                <a:gd name="T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1">
                  <a:moveTo>
                    <a:pt x="0" y="61"/>
                  </a:moveTo>
                  <a:cubicBezTo>
                    <a:pt x="0" y="61"/>
                    <a:pt x="15" y="53"/>
                    <a:pt x="40" y="50"/>
                  </a:cubicBezTo>
                  <a:cubicBezTo>
                    <a:pt x="49" y="49"/>
                    <a:pt x="58" y="44"/>
                    <a:pt x="62" y="37"/>
                  </a:cubicBezTo>
                  <a:cubicBezTo>
                    <a:pt x="65" y="44"/>
                    <a:pt x="74" y="49"/>
                    <a:pt x="84" y="50"/>
                  </a:cubicBezTo>
                  <a:cubicBezTo>
                    <a:pt x="109" y="53"/>
                    <a:pt x="124" y="61"/>
                    <a:pt x="124" y="61"/>
                  </a:cubicBezTo>
                  <a:cubicBezTo>
                    <a:pt x="62" y="0"/>
                    <a:pt x="62" y="0"/>
                    <a:pt x="62" y="0"/>
                  </a:cubicBezTo>
                  <a:lnTo>
                    <a:pt x="0" y="61"/>
                  </a:lnTo>
                  <a:close/>
                  <a:moveTo>
                    <a:pt x="70" y="28"/>
                  </a:moveTo>
                  <a:cubicBezTo>
                    <a:pt x="67" y="28"/>
                    <a:pt x="63" y="26"/>
                    <a:pt x="62" y="24"/>
                  </a:cubicBezTo>
                  <a:cubicBezTo>
                    <a:pt x="61" y="26"/>
                    <a:pt x="57" y="28"/>
                    <a:pt x="54" y="28"/>
                  </a:cubicBezTo>
                  <a:cubicBezTo>
                    <a:pt x="44" y="30"/>
                    <a:pt x="62" y="10"/>
                    <a:pt x="62" y="10"/>
                  </a:cubicBezTo>
                  <a:cubicBezTo>
                    <a:pt x="62" y="10"/>
                    <a:pt x="80" y="30"/>
                    <a:pt x="70" y="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1" name="Freeform 7"/>
            <p:cNvSpPr>
              <a:spLocks noEditPoints="1"/>
            </p:cNvSpPr>
            <p:nvPr/>
          </p:nvSpPr>
          <p:spPr bwMode="auto">
            <a:xfrm>
              <a:off x="813" y="55"/>
              <a:ext cx="658" cy="1348"/>
            </a:xfrm>
            <a:custGeom>
              <a:avLst/>
              <a:gdLst>
                <a:gd name="T0" fmla="*/ 49 w 60"/>
                <a:gd name="T1" fmla="*/ 40 h 123"/>
                <a:gd name="T2" fmla="*/ 60 w 60"/>
                <a:gd name="T3" fmla="*/ 0 h 123"/>
                <a:gd name="T4" fmla="*/ 0 w 60"/>
                <a:gd name="T5" fmla="*/ 61 h 123"/>
                <a:gd name="T6" fmla="*/ 60 w 60"/>
                <a:gd name="T7" fmla="*/ 123 h 123"/>
                <a:gd name="T8" fmla="*/ 49 w 60"/>
                <a:gd name="T9" fmla="*/ 83 h 123"/>
                <a:gd name="T10" fmla="*/ 37 w 60"/>
                <a:gd name="T11" fmla="*/ 61 h 123"/>
                <a:gd name="T12" fmla="*/ 49 w 60"/>
                <a:gd name="T13" fmla="*/ 40 h 123"/>
                <a:gd name="T14" fmla="*/ 9 w 60"/>
                <a:gd name="T15" fmla="*/ 61 h 123"/>
                <a:gd name="T16" fmla="*/ 27 w 60"/>
                <a:gd name="T17" fmla="*/ 53 h 123"/>
                <a:gd name="T18" fmla="*/ 23 w 60"/>
                <a:gd name="T19" fmla="*/ 61 h 123"/>
                <a:gd name="T20" fmla="*/ 27 w 60"/>
                <a:gd name="T21" fmla="*/ 70 h 123"/>
                <a:gd name="T22" fmla="*/ 9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49" y="40"/>
                  </a:moveTo>
                  <a:cubicBezTo>
                    <a:pt x="52" y="14"/>
                    <a:pt x="60" y="0"/>
                    <a:pt x="60" y="0"/>
                  </a:cubicBezTo>
                  <a:cubicBezTo>
                    <a:pt x="0" y="61"/>
                    <a:pt x="0" y="61"/>
                    <a:pt x="0" y="61"/>
                  </a:cubicBezTo>
                  <a:cubicBezTo>
                    <a:pt x="60" y="123"/>
                    <a:pt x="60" y="123"/>
                    <a:pt x="60" y="123"/>
                  </a:cubicBezTo>
                  <a:cubicBezTo>
                    <a:pt x="60" y="123"/>
                    <a:pt x="53" y="109"/>
                    <a:pt x="49" y="83"/>
                  </a:cubicBezTo>
                  <a:cubicBezTo>
                    <a:pt x="48" y="74"/>
                    <a:pt x="43" y="65"/>
                    <a:pt x="37" y="61"/>
                  </a:cubicBezTo>
                  <a:cubicBezTo>
                    <a:pt x="43" y="58"/>
                    <a:pt x="48" y="49"/>
                    <a:pt x="49" y="40"/>
                  </a:cubicBezTo>
                  <a:close/>
                  <a:moveTo>
                    <a:pt x="9" y="61"/>
                  </a:moveTo>
                  <a:cubicBezTo>
                    <a:pt x="9" y="61"/>
                    <a:pt x="29" y="44"/>
                    <a:pt x="27" y="53"/>
                  </a:cubicBezTo>
                  <a:cubicBezTo>
                    <a:pt x="27" y="57"/>
                    <a:pt x="25" y="60"/>
                    <a:pt x="23" y="61"/>
                  </a:cubicBezTo>
                  <a:cubicBezTo>
                    <a:pt x="25" y="63"/>
                    <a:pt x="27" y="66"/>
                    <a:pt x="27" y="70"/>
                  </a:cubicBezTo>
                  <a:cubicBezTo>
                    <a:pt x="29" y="79"/>
                    <a:pt x="9" y="61"/>
                    <a:pt x="9" y="61"/>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2" name="Freeform 8"/>
            <p:cNvSpPr>
              <a:spLocks noEditPoints="1"/>
            </p:cNvSpPr>
            <p:nvPr/>
          </p:nvSpPr>
          <p:spPr bwMode="auto">
            <a:xfrm>
              <a:off x="2" y="55"/>
              <a:ext cx="658" cy="1348"/>
            </a:xfrm>
            <a:custGeom>
              <a:avLst/>
              <a:gdLst>
                <a:gd name="T0" fmla="*/ 11 w 60"/>
                <a:gd name="T1" fmla="*/ 83 h 123"/>
                <a:gd name="T2" fmla="*/ 0 w 60"/>
                <a:gd name="T3" fmla="*/ 123 h 123"/>
                <a:gd name="T4" fmla="*/ 60 w 60"/>
                <a:gd name="T5" fmla="*/ 61 h 123"/>
                <a:gd name="T6" fmla="*/ 0 w 60"/>
                <a:gd name="T7" fmla="*/ 0 h 123"/>
                <a:gd name="T8" fmla="*/ 11 w 60"/>
                <a:gd name="T9" fmla="*/ 40 h 123"/>
                <a:gd name="T10" fmla="*/ 23 w 60"/>
                <a:gd name="T11" fmla="*/ 61 h 123"/>
                <a:gd name="T12" fmla="*/ 11 w 60"/>
                <a:gd name="T13" fmla="*/ 83 h 123"/>
                <a:gd name="T14" fmla="*/ 51 w 60"/>
                <a:gd name="T15" fmla="*/ 61 h 123"/>
                <a:gd name="T16" fmla="*/ 32 w 60"/>
                <a:gd name="T17" fmla="*/ 70 h 123"/>
                <a:gd name="T18" fmla="*/ 37 w 60"/>
                <a:gd name="T19" fmla="*/ 61 h 123"/>
                <a:gd name="T20" fmla="*/ 32 w 60"/>
                <a:gd name="T21" fmla="*/ 53 h 123"/>
                <a:gd name="T22" fmla="*/ 51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11" y="83"/>
                  </a:moveTo>
                  <a:cubicBezTo>
                    <a:pt x="7" y="109"/>
                    <a:pt x="0" y="123"/>
                    <a:pt x="0" y="123"/>
                  </a:cubicBezTo>
                  <a:cubicBezTo>
                    <a:pt x="60" y="61"/>
                    <a:pt x="60" y="61"/>
                    <a:pt x="60" y="61"/>
                  </a:cubicBezTo>
                  <a:cubicBezTo>
                    <a:pt x="0" y="0"/>
                    <a:pt x="0" y="0"/>
                    <a:pt x="0" y="0"/>
                  </a:cubicBezTo>
                  <a:cubicBezTo>
                    <a:pt x="0" y="0"/>
                    <a:pt x="7" y="14"/>
                    <a:pt x="11" y="40"/>
                  </a:cubicBezTo>
                  <a:cubicBezTo>
                    <a:pt x="12" y="49"/>
                    <a:pt x="17" y="58"/>
                    <a:pt x="23" y="61"/>
                  </a:cubicBezTo>
                  <a:cubicBezTo>
                    <a:pt x="17" y="65"/>
                    <a:pt x="12" y="74"/>
                    <a:pt x="11" y="83"/>
                  </a:cubicBezTo>
                  <a:close/>
                  <a:moveTo>
                    <a:pt x="51" y="61"/>
                  </a:moveTo>
                  <a:cubicBezTo>
                    <a:pt x="51" y="61"/>
                    <a:pt x="31" y="79"/>
                    <a:pt x="32" y="70"/>
                  </a:cubicBezTo>
                  <a:cubicBezTo>
                    <a:pt x="33" y="66"/>
                    <a:pt x="35" y="63"/>
                    <a:pt x="37" y="61"/>
                  </a:cubicBezTo>
                  <a:cubicBezTo>
                    <a:pt x="35" y="60"/>
                    <a:pt x="33" y="57"/>
                    <a:pt x="32" y="53"/>
                  </a:cubicBezTo>
                  <a:cubicBezTo>
                    <a:pt x="31" y="44"/>
                    <a:pt x="51" y="61"/>
                    <a:pt x="51" y="61"/>
                  </a:cubicBez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2" name="矩形 1"/>
          <p:cNvSpPr/>
          <p:nvPr/>
        </p:nvSpPr>
        <p:spPr>
          <a:xfrm>
            <a:off x="2387600" y="3773170"/>
            <a:ext cx="1856105" cy="2168525"/>
          </a:xfrm>
          <a:prstGeom prst="rect">
            <a:avLst/>
          </a:prstGeom>
        </p:spPr>
        <p:txBody>
          <a:bodyPr wrap="square">
            <a:spAutoFit/>
          </a:bodyPr>
          <a:p>
            <a:pPr algn="just">
              <a:lnSpc>
                <a:spcPct val="150000"/>
              </a:lnSpc>
            </a:pPr>
            <a:r>
              <a:rPr lang="zh-CN" altLang="en-US" dirty="0">
                <a:solidFill>
                  <a:schemeClr val="accent4">
                    <a:lumMod val="50000"/>
                  </a:schemeClr>
                </a:solidFill>
                <a:latin typeface="等线" panose="02010600030101010101" charset="-122"/>
                <a:ea typeface="等线" panose="02010600030101010101" charset="-122"/>
              </a:rPr>
              <a:t>不同地区有不同的文化特征，民间艺术形式与风格的不同与地区不同相关</a:t>
            </a:r>
            <a:endParaRPr lang="zh-CN" altLang="en-US" dirty="0">
              <a:solidFill>
                <a:schemeClr val="accent4">
                  <a:lumMod val="50000"/>
                </a:schemeClr>
              </a:solidFill>
              <a:latin typeface="等线" panose="02010600030101010101" charset="-122"/>
              <a:ea typeface="等线" panose="02010600030101010101" charset="-122"/>
            </a:endParaRPr>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82515" y="476885"/>
            <a:ext cx="6661150" cy="618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4"/>
          <p:cNvGrpSpPr>
            <a:grpSpLocks noChangeAspect="1"/>
          </p:cNvGrpSpPr>
          <p:nvPr/>
        </p:nvGrpSpPr>
        <p:grpSpPr bwMode="auto">
          <a:xfrm>
            <a:off x="7478611" y="2945314"/>
            <a:ext cx="5502126" cy="5502126"/>
            <a:chOff x="2" y="0"/>
            <a:chExt cx="1469" cy="1469"/>
          </a:xfrm>
          <a:solidFill>
            <a:schemeClr val="accent4">
              <a:lumMod val="75000"/>
              <a:alpha val="10000"/>
            </a:schemeClr>
          </a:solidFill>
        </p:grpSpPr>
        <p:sp>
          <p:nvSpPr>
            <p:cNvPr id="34" name="Freeform 5"/>
            <p:cNvSpPr>
              <a:spLocks noEditPoints="1"/>
            </p:cNvSpPr>
            <p:nvPr/>
          </p:nvSpPr>
          <p:spPr bwMode="auto">
            <a:xfrm>
              <a:off x="57" y="0"/>
              <a:ext cx="1359" cy="658"/>
            </a:xfrm>
            <a:custGeom>
              <a:avLst/>
              <a:gdLst>
                <a:gd name="T0" fmla="*/ 124 w 124"/>
                <a:gd name="T1" fmla="*/ 0 h 60"/>
                <a:gd name="T2" fmla="*/ 84 w 124"/>
                <a:gd name="T3" fmla="*/ 11 h 60"/>
                <a:gd name="T4" fmla="*/ 62 w 124"/>
                <a:gd name="T5" fmla="*/ 23 h 60"/>
                <a:gd name="T6" fmla="*/ 40 w 124"/>
                <a:gd name="T7" fmla="*/ 11 h 60"/>
                <a:gd name="T8" fmla="*/ 0 w 124"/>
                <a:gd name="T9" fmla="*/ 0 h 60"/>
                <a:gd name="T10" fmla="*/ 62 w 124"/>
                <a:gd name="T11" fmla="*/ 60 h 60"/>
                <a:gd name="T12" fmla="*/ 124 w 124"/>
                <a:gd name="T13" fmla="*/ 0 h 60"/>
                <a:gd name="T14" fmla="*/ 54 w 124"/>
                <a:gd name="T15" fmla="*/ 32 h 60"/>
                <a:gd name="T16" fmla="*/ 62 w 124"/>
                <a:gd name="T17" fmla="*/ 37 h 60"/>
                <a:gd name="T18" fmla="*/ 70 w 124"/>
                <a:gd name="T19" fmla="*/ 32 h 60"/>
                <a:gd name="T20" fmla="*/ 62 w 124"/>
                <a:gd name="T21" fmla="*/ 51 h 60"/>
                <a:gd name="T22" fmla="*/ 54 w 124"/>
                <a:gd name="T2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0">
                  <a:moveTo>
                    <a:pt x="124" y="0"/>
                  </a:moveTo>
                  <a:cubicBezTo>
                    <a:pt x="124" y="0"/>
                    <a:pt x="109" y="7"/>
                    <a:pt x="84" y="11"/>
                  </a:cubicBezTo>
                  <a:cubicBezTo>
                    <a:pt x="74" y="12"/>
                    <a:pt x="65" y="17"/>
                    <a:pt x="62" y="23"/>
                  </a:cubicBezTo>
                  <a:cubicBezTo>
                    <a:pt x="58" y="17"/>
                    <a:pt x="49" y="12"/>
                    <a:pt x="40" y="11"/>
                  </a:cubicBezTo>
                  <a:cubicBezTo>
                    <a:pt x="15" y="7"/>
                    <a:pt x="0" y="0"/>
                    <a:pt x="0" y="0"/>
                  </a:cubicBezTo>
                  <a:cubicBezTo>
                    <a:pt x="62" y="60"/>
                    <a:pt x="62" y="60"/>
                    <a:pt x="62" y="60"/>
                  </a:cubicBezTo>
                  <a:lnTo>
                    <a:pt x="124" y="0"/>
                  </a:lnTo>
                  <a:close/>
                  <a:moveTo>
                    <a:pt x="54" y="32"/>
                  </a:moveTo>
                  <a:cubicBezTo>
                    <a:pt x="57" y="33"/>
                    <a:pt x="61" y="35"/>
                    <a:pt x="62" y="37"/>
                  </a:cubicBezTo>
                  <a:cubicBezTo>
                    <a:pt x="63" y="35"/>
                    <a:pt x="67" y="33"/>
                    <a:pt x="70" y="32"/>
                  </a:cubicBezTo>
                  <a:cubicBezTo>
                    <a:pt x="80" y="31"/>
                    <a:pt x="62" y="51"/>
                    <a:pt x="62" y="51"/>
                  </a:cubicBezTo>
                  <a:cubicBezTo>
                    <a:pt x="62" y="51"/>
                    <a:pt x="44" y="31"/>
                    <a:pt x="54"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5" name="Freeform 6"/>
            <p:cNvSpPr>
              <a:spLocks noEditPoints="1"/>
            </p:cNvSpPr>
            <p:nvPr/>
          </p:nvSpPr>
          <p:spPr bwMode="auto">
            <a:xfrm>
              <a:off x="57" y="800"/>
              <a:ext cx="1359" cy="669"/>
            </a:xfrm>
            <a:custGeom>
              <a:avLst/>
              <a:gdLst>
                <a:gd name="T0" fmla="*/ 0 w 124"/>
                <a:gd name="T1" fmla="*/ 61 h 61"/>
                <a:gd name="T2" fmla="*/ 40 w 124"/>
                <a:gd name="T3" fmla="*/ 50 h 61"/>
                <a:gd name="T4" fmla="*/ 62 w 124"/>
                <a:gd name="T5" fmla="*/ 37 h 61"/>
                <a:gd name="T6" fmla="*/ 84 w 124"/>
                <a:gd name="T7" fmla="*/ 50 h 61"/>
                <a:gd name="T8" fmla="*/ 124 w 124"/>
                <a:gd name="T9" fmla="*/ 61 h 61"/>
                <a:gd name="T10" fmla="*/ 62 w 124"/>
                <a:gd name="T11" fmla="*/ 0 h 61"/>
                <a:gd name="T12" fmla="*/ 0 w 124"/>
                <a:gd name="T13" fmla="*/ 61 h 61"/>
                <a:gd name="T14" fmla="*/ 70 w 124"/>
                <a:gd name="T15" fmla="*/ 28 h 61"/>
                <a:gd name="T16" fmla="*/ 62 w 124"/>
                <a:gd name="T17" fmla="*/ 24 h 61"/>
                <a:gd name="T18" fmla="*/ 54 w 124"/>
                <a:gd name="T19" fmla="*/ 28 h 61"/>
                <a:gd name="T20" fmla="*/ 62 w 124"/>
                <a:gd name="T21" fmla="*/ 10 h 61"/>
                <a:gd name="T22" fmla="*/ 70 w 124"/>
                <a:gd name="T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1">
                  <a:moveTo>
                    <a:pt x="0" y="61"/>
                  </a:moveTo>
                  <a:cubicBezTo>
                    <a:pt x="0" y="61"/>
                    <a:pt x="15" y="53"/>
                    <a:pt x="40" y="50"/>
                  </a:cubicBezTo>
                  <a:cubicBezTo>
                    <a:pt x="49" y="49"/>
                    <a:pt x="58" y="44"/>
                    <a:pt x="62" y="37"/>
                  </a:cubicBezTo>
                  <a:cubicBezTo>
                    <a:pt x="65" y="44"/>
                    <a:pt x="74" y="49"/>
                    <a:pt x="84" y="50"/>
                  </a:cubicBezTo>
                  <a:cubicBezTo>
                    <a:pt x="109" y="53"/>
                    <a:pt x="124" y="61"/>
                    <a:pt x="124" y="61"/>
                  </a:cubicBezTo>
                  <a:cubicBezTo>
                    <a:pt x="62" y="0"/>
                    <a:pt x="62" y="0"/>
                    <a:pt x="62" y="0"/>
                  </a:cubicBezTo>
                  <a:lnTo>
                    <a:pt x="0" y="61"/>
                  </a:lnTo>
                  <a:close/>
                  <a:moveTo>
                    <a:pt x="70" y="28"/>
                  </a:moveTo>
                  <a:cubicBezTo>
                    <a:pt x="67" y="28"/>
                    <a:pt x="63" y="26"/>
                    <a:pt x="62" y="24"/>
                  </a:cubicBezTo>
                  <a:cubicBezTo>
                    <a:pt x="61" y="26"/>
                    <a:pt x="57" y="28"/>
                    <a:pt x="54" y="28"/>
                  </a:cubicBezTo>
                  <a:cubicBezTo>
                    <a:pt x="44" y="30"/>
                    <a:pt x="62" y="10"/>
                    <a:pt x="62" y="10"/>
                  </a:cubicBezTo>
                  <a:cubicBezTo>
                    <a:pt x="62" y="10"/>
                    <a:pt x="80" y="30"/>
                    <a:pt x="70" y="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6" name="Freeform 7"/>
            <p:cNvSpPr>
              <a:spLocks noEditPoints="1"/>
            </p:cNvSpPr>
            <p:nvPr/>
          </p:nvSpPr>
          <p:spPr bwMode="auto">
            <a:xfrm>
              <a:off x="813" y="55"/>
              <a:ext cx="658" cy="1348"/>
            </a:xfrm>
            <a:custGeom>
              <a:avLst/>
              <a:gdLst>
                <a:gd name="T0" fmla="*/ 49 w 60"/>
                <a:gd name="T1" fmla="*/ 40 h 123"/>
                <a:gd name="T2" fmla="*/ 60 w 60"/>
                <a:gd name="T3" fmla="*/ 0 h 123"/>
                <a:gd name="T4" fmla="*/ 0 w 60"/>
                <a:gd name="T5" fmla="*/ 61 h 123"/>
                <a:gd name="T6" fmla="*/ 60 w 60"/>
                <a:gd name="T7" fmla="*/ 123 h 123"/>
                <a:gd name="T8" fmla="*/ 49 w 60"/>
                <a:gd name="T9" fmla="*/ 83 h 123"/>
                <a:gd name="T10" fmla="*/ 37 w 60"/>
                <a:gd name="T11" fmla="*/ 61 h 123"/>
                <a:gd name="T12" fmla="*/ 49 w 60"/>
                <a:gd name="T13" fmla="*/ 40 h 123"/>
                <a:gd name="T14" fmla="*/ 9 w 60"/>
                <a:gd name="T15" fmla="*/ 61 h 123"/>
                <a:gd name="T16" fmla="*/ 27 w 60"/>
                <a:gd name="T17" fmla="*/ 53 h 123"/>
                <a:gd name="T18" fmla="*/ 23 w 60"/>
                <a:gd name="T19" fmla="*/ 61 h 123"/>
                <a:gd name="T20" fmla="*/ 27 w 60"/>
                <a:gd name="T21" fmla="*/ 70 h 123"/>
                <a:gd name="T22" fmla="*/ 9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49" y="40"/>
                  </a:moveTo>
                  <a:cubicBezTo>
                    <a:pt x="52" y="14"/>
                    <a:pt x="60" y="0"/>
                    <a:pt x="60" y="0"/>
                  </a:cubicBezTo>
                  <a:cubicBezTo>
                    <a:pt x="0" y="61"/>
                    <a:pt x="0" y="61"/>
                    <a:pt x="0" y="61"/>
                  </a:cubicBezTo>
                  <a:cubicBezTo>
                    <a:pt x="60" y="123"/>
                    <a:pt x="60" y="123"/>
                    <a:pt x="60" y="123"/>
                  </a:cubicBezTo>
                  <a:cubicBezTo>
                    <a:pt x="60" y="123"/>
                    <a:pt x="53" y="109"/>
                    <a:pt x="49" y="83"/>
                  </a:cubicBezTo>
                  <a:cubicBezTo>
                    <a:pt x="48" y="74"/>
                    <a:pt x="43" y="65"/>
                    <a:pt x="37" y="61"/>
                  </a:cubicBezTo>
                  <a:cubicBezTo>
                    <a:pt x="43" y="58"/>
                    <a:pt x="48" y="49"/>
                    <a:pt x="49" y="40"/>
                  </a:cubicBezTo>
                  <a:close/>
                  <a:moveTo>
                    <a:pt x="9" y="61"/>
                  </a:moveTo>
                  <a:cubicBezTo>
                    <a:pt x="9" y="61"/>
                    <a:pt x="29" y="44"/>
                    <a:pt x="27" y="53"/>
                  </a:cubicBezTo>
                  <a:cubicBezTo>
                    <a:pt x="27" y="57"/>
                    <a:pt x="25" y="60"/>
                    <a:pt x="23" y="61"/>
                  </a:cubicBezTo>
                  <a:cubicBezTo>
                    <a:pt x="25" y="63"/>
                    <a:pt x="27" y="66"/>
                    <a:pt x="27" y="70"/>
                  </a:cubicBezTo>
                  <a:cubicBezTo>
                    <a:pt x="29" y="79"/>
                    <a:pt x="9" y="61"/>
                    <a:pt x="9" y="61"/>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7" name="Freeform 8"/>
            <p:cNvSpPr>
              <a:spLocks noEditPoints="1"/>
            </p:cNvSpPr>
            <p:nvPr/>
          </p:nvSpPr>
          <p:spPr bwMode="auto">
            <a:xfrm>
              <a:off x="2" y="55"/>
              <a:ext cx="658" cy="1348"/>
            </a:xfrm>
            <a:custGeom>
              <a:avLst/>
              <a:gdLst>
                <a:gd name="T0" fmla="*/ 11 w 60"/>
                <a:gd name="T1" fmla="*/ 83 h 123"/>
                <a:gd name="T2" fmla="*/ 0 w 60"/>
                <a:gd name="T3" fmla="*/ 123 h 123"/>
                <a:gd name="T4" fmla="*/ 60 w 60"/>
                <a:gd name="T5" fmla="*/ 61 h 123"/>
                <a:gd name="T6" fmla="*/ 0 w 60"/>
                <a:gd name="T7" fmla="*/ 0 h 123"/>
                <a:gd name="T8" fmla="*/ 11 w 60"/>
                <a:gd name="T9" fmla="*/ 40 h 123"/>
                <a:gd name="T10" fmla="*/ 23 w 60"/>
                <a:gd name="T11" fmla="*/ 61 h 123"/>
                <a:gd name="T12" fmla="*/ 11 w 60"/>
                <a:gd name="T13" fmla="*/ 83 h 123"/>
                <a:gd name="T14" fmla="*/ 51 w 60"/>
                <a:gd name="T15" fmla="*/ 61 h 123"/>
                <a:gd name="T16" fmla="*/ 32 w 60"/>
                <a:gd name="T17" fmla="*/ 70 h 123"/>
                <a:gd name="T18" fmla="*/ 37 w 60"/>
                <a:gd name="T19" fmla="*/ 61 h 123"/>
                <a:gd name="T20" fmla="*/ 32 w 60"/>
                <a:gd name="T21" fmla="*/ 53 h 123"/>
                <a:gd name="T22" fmla="*/ 51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11" y="83"/>
                  </a:moveTo>
                  <a:cubicBezTo>
                    <a:pt x="7" y="109"/>
                    <a:pt x="0" y="123"/>
                    <a:pt x="0" y="123"/>
                  </a:cubicBezTo>
                  <a:cubicBezTo>
                    <a:pt x="60" y="61"/>
                    <a:pt x="60" y="61"/>
                    <a:pt x="60" y="61"/>
                  </a:cubicBezTo>
                  <a:cubicBezTo>
                    <a:pt x="0" y="0"/>
                    <a:pt x="0" y="0"/>
                    <a:pt x="0" y="0"/>
                  </a:cubicBezTo>
                  <a:cubicBezTo>
                    <a:pt x="0" y="0"/>
                    <a:pt x="7" y="14"/>
                    <a:pt x="11" y="40"/>
                  </a:cubicBezTo>
                  <a:cubicBezTo>
                    <a:pt x="12" y="49"/>
                    <a:pt x="17" y="58"/>
                    <a:pt x="23" y="61"/>
                  </a:cubicBezTo>
                  <a:cubicBezTo>
                    <a:pt x="17" y="65"/>
                    <a:pt x="12" y="74"/>
                    <a:pt x="11" y="83"/>
                  </a:cubicBezTo>
                  <a:close/>
                  <a:moveTo>
                    <a:pt x="51" y="61"/>
                  </a:moveTo>
                  <a:cubicBezTo>
                    <a:pt x="51" y="61"/>
                    <a:pt x="31" y="79"/>
                    <a:pt x="32" y="70"/>
                  </a:cubicBezTo>
                  <a:cubicBezTo>
                    <a:pt x="33" y="66"/>
                    <a:pt x="35" y="63"/>
                    <a:pt x="37" y="61"/>
                  </a:cubicBezTo>
                  <a:cubicBezTo>
                    <a:pt x="35" y="60"/>
                    <a:pt x="33" y="57"/>
                    <a:pt x="32" y="53"/>
                  </a:cubicBezTo>
                  <a:cubicBezTo>
                    <a:pt x="31" y="44"/>
                    <a:pt x="51" y="61"/>
                    <a:pt x="51" y="61"/>
                  </a:cubicBez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10" name="矩形 9"/>
          <p:cNvSpPr/>
          <p:nvPr/>
        </p:nvSpPr>
        <p:spPr>
          <a:xfrm>
            <a:off x="494632" y="583520"/>
            <a:ext cx="904875" cy="3121442"/>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1" name="矩形 10"/>
          <p:cNvSpPr/>
          <p:nvPr/>
        </p:nvSpPr>
        <p:spPr>
          <a:xfrm>
            <a:off x="660295" y="1338750"/>
            <a:ext cx="613410" cy="2045077"/>
          </a:xfrm>
          <a:prstGeom prst="rect">
            <a:avLst/>
          </a:prstGeom>
        </p:spPr>
        <p:txBody>
          <a:bodyPr vert="eaVert" wrap="square">
            <a:spAutoFit/>
          </a:bodyPr>
          <a:lstStyle/>
          <a:p>
            <a:pPr algn="ct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剪纸</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cxnSp>
        <p:nvCxnSpPr>
          <p:cNvPr id="27" name="直线连接符 26"/>
          <p:cNvCxnSpPr/>
          <p:nvPr/>
        </p:nvCxnSpPr>
        <p:spPr>
          <a:xfrm>
            <a:off x="943429" y="163284"/>
            <a:ext cx="3641" cy="447449"/>
          </a:xfrm>
          <a:prstGeom prst="line">
            <a:avLst/>
          </a:prstGeom>
          <a:ln>
            <a:solidFill>
              <a:schemeClr val="accent4">
                <a:lumMod val="75000"/>
              </a:schemeClr>
            </a:soli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28" name="Group 4"/>
          <p:cNvGrpSpPr>
            <a:grpSpLocks noChangeAspect="1"/>
          </p:cNvGrpSpPr>
          <p:nvPr/>
        </p:nvGrpSpPr>
        <p:grpSpPr bwMode="auto">
          <a:xfrm>
            <a:off x="735579" y="961441"/>
            <a:ext cx="414105" cy="414105"/>
            <a:chOff x="2" y="0"/>
            <a:chExt cx="1469" cy="1469"/>
          </a:xfrm>
          <a:solidFill>
            <a:schemeClr val="bg1"/>
          </a:solidFill>
        </p:grpSpPr>
        <p:sp>
          <p:nvSpPr>
            <p:cNvPr id="29" name="Freeform 5"/>
            <p:cNvSpPr>
              <a:spLocks noEditPoints="1"/>
            </p:cNvSpPr>
            <p:nvPr/>
          </p:nvSpPr>
          <p:spPr bwMode="auto">
            <a:xfrm>
              <a:off x="57" y="0"/>
              <a:ext cx="1359" cy="658"/>
            </a:xfrm>
            <a:custGeom>
              <a:avLst/>
              <a:gdLst>
                <a:gd name="T0" fmla="*/ 124 w 124"/>
                <a:gd name="T1" fmla="*/ 0 h 60"/>
                <a:gd name="T2" fmla="*/ 84 w 124"/>
                <a:gd name="T3" fmla="*/ 11 h 60"/>
                <a:gd name="T4" fmla="*/ 62 w 124"/>
                <a:gd name="T5" fmla="*/ 23 h 60"/>
                <a:gd name="T6" fmla="*/ 40 w 124"/>
                <a:gd name="T7" fmla="*/ 11 h 60"/>
                <a:gd name="T8" fmla="*/ 0 w 124"/>
                <a:gd name="T9" fmla="*/ 0 h 60"/>
                <a:gd name="T10" fmla="*/ 62 w 124"/>
                <a:gd name="T11" fmla="*/ 60 h 60"/>
                <a:gd name="T12" fmla="*/ 124 w 124"/>
                <a:gd name="T13" fmla="*/ 0 h 60"/>
                <a:gd name="T14" fmla="*/ 54 w 124"/>
                <a:gd name="T15" fmla="*/ 32 h 60"/>
                <a:gd name="T16" fmla="*/ 62 w 124"/>
                <a:gd name="T17" fmla="*/ 37 h 60"/>
                <a:gd name="T18" fmla="*/ 70 w 124"/>
                <a:gd name="T19" fmla="*/ 32 h 60"/>
                <a:gd name="T20" fmla="*/ 62 w 124"/>
                <a:gd name="T21" fmla="*/ 51 h 60"/>
                <a:gd name="T22" fmla="*/ 54 w 124"/>
                <a:gd name="T2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0">
                  <a:moveTo>
                    <a:pt x="124" y="0"/>
                  </a:moveTo>
                  <a:cubicBezTo>
                    <a:pt x="124" y="0"/>
                    <a:pt x="109" y="7"/>
                    <a:pt x="84" y="11"/>
                  </a:cubicBezTo>
                  <a:cubicBezTo>
                    <a:pt x="74" y="12"/>
                    <a:pt x="65" y="17"/>
                    <a:pt x="62" y="23"/>
                  </a:cubicBezTo>
                  <a:cubicBezTo>
                    <a:pt x="58" y="17"/>
                    <a:pt x="49" y="12"/>
                    <a:pt x="40" y="11"/>
                  </a:cubicBezTo>
                  <a:cubicBezTo>
                    <a:pt x="15" y="7"/>
                    <a:pt x="0" y="0"/>
                    <a:pt x="0" y="0"/>
                  </a:cubicBezTo>
                  <a:cubicBezTo>
                    <a:pt x="62" y="60"/>
                    <a:pt x="62" y="60"/>
                    <a:pt x="62" y="60"/>
                  </a:cubicBezTo>
                  <a:lnTo>
                    <a:pt x="124" y="0"/>
                  </a:lnTo>
                  <a:close/>
                  <a:moveTo>
                    <a:pt x="54" y="32"/>
                  </a:moveTo>
                  <a:cubicBezTo>
                    <a:pt x="57" y="33"/>
                    <a:pt x="61" y="35"/>
                    <a:pt x="62" y="37"/>
                  </a:cubicBezTo>
                  <a:cubicBezTo>
                    <a:pt x="63" y="35"/>
                    <a:pt x="67" y="33"/>
                    <a:pt x="70" y="32"/>
                  </a:cubicBezTo>
                  <a:cubicBezTo>
                    <a:pt x="80" y="31"/>
                    <a:pt x="62" y="51"/>
                    <a:pt x="62" y="51"/>
                  </a:cubicBezTo>
                  <a:cubicBezTo>
                    <a:pt x="62" y="51"/>
                    <a:pt x="44" y="31"/>
                    <a:pt x="54"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0" name="Freeform 6"/>
            <p:cNvSpPr>
              <a:spLocks noEditPoints="1"/>
            </p:cNvSpPr>
            <p:nvPr/>
          </p:nvSpPr>
          <p:spPr bwMode="auto">
            <a:xfrm>
              <a:off x="57" y="800"/>
              <a:ext cx="1359" cy="669"/>
            </a:xfrm>
            <a:custGeom>
              <a:avLst/>
              <a:gdLst>
                <a:gd name="T0" fmla="*/ 0 w 124"/>
                <a:gd name="T1" fmla="*/ 61 h 61"/>
                <a:gd name="T2" fmla="*/ 40 w 124"/>
                <a:gd name="T3" fmla="*/ 50 h 61"/>
                <a:gd name="T4" fmla="*/ 62 w 124"/>
                <a:gd name="T5" fmla="*/ 37 h 61"/>
                <a:gd name="T6" fmla="*/ 84 w 124"/>
                <a:gd name="T7" fmla="*/ 50 h 61"/>
                <a:gd name="T8" fmla="*/ 124 w 124"/>
                <a:gd name="T9" fmla="*/ 61 h 61"/>
                <a:gd name="T10" fmla="*/ 62 w 124"/>
                <a:gd name="T11" fmla="*/ 0 h 61"/>
                <a:gd name="T12" fmla="*/ 0 w 124"/>
                <a:gd name="T13" fmla="*/ 61 h 61"/>
                <a:gd name="T14" fmla="*/ 70 w 124"/>
                <a:gd name="T15" fmla="*/ 28 h 61"/>
                <a:gd name="T16" fmla="*/ 62 w 124"/>
                <a:gd name="T17" fmla="*/ 24 h 61"/>
                <a:gd name="T18" fmla="*/ 54 w 124"/>
                <a:gd name="T19" fmla="*/ 28 h 61"/>
                <a:gd name="T20" fmla="*/ 62 w 124"/>
                <a:gd name="T21" fmla="*/ 10 h 61"/>
                <a:gd name="T22" fmla="*/ 70 w 124"/>
                <a:gd name="T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1">
                  <a:moveTo>
                    <a:pt x="0" y="61"/>
                  </a:moveTo>
                  <a:cubicBezTo>
                    <a:pt x="0" y="61"/>
                    <a:pt x="15" y="53"/>
                    <a:pt x="40" y="50"/>
                  </a:cubicBezTo>
                  <a:cubicBezTo>
                    <a:pt x="49" y="49"/>
                    <a:pt x="58" y="44"/>
                    <a:pt x="62" y="37"/>
                  </a:cubicBezTo>
                  <a:cubicBezTo>
                    <a:pt x="65" y="44"/>
                    <a:pt x="74" y="49"/>
                    <a:pt x="84" y="50"/>
                  </a:cubicBezTo>
                  <a:cubicBezTo>
                    <a:pt x="109" y="53"/>
                    <a:pt x="124" y="61"/>
                    <a:pt x="124" y="61"/>
                  </a:cubicBezTo>
                  <a:cubicBezTo>
                    <a:pt x="62" y="0"/>
                    <a:pt x="62" y="0"/>
                    <a:pt x="62" y="0"/>
                  </a:cubicBezTo>
                  <a:lnTo>
                    <a:pt x="0" y="61"/>
                  </a:lnTo>
                  <a:close/>
                  <a:moveTo>
                    <a:pt x="70" y="28"/>
                  </a:moveTo>
                  <a:cubicBezTo>
                    <a:pt x="67" y="28"/>
                    <a:pt x="63" y="26"/>
                    <a:pt x="62" y="24"/>
                  </a:cubicBezTo>
                  <a:cubicBezTo>
                    <a:pt x="61" y="26"/>
                    <a:pt x="57" y="28"/>
                    <a:pt x="54" y="28"/>
                  </a:cubicBezTo>
                  <a:cubicBezTo>
                    <a:pt x="44" y="30"/>
                    <a:pt x="62" y="10"/>
                    <a:pt x="62" y="10"/>
                  </a:cubicBezTo>
                  <a:cubicBezTo>
                    <a:pt x="62" y="10"/>
                    <a:pt x="80" y="30"/>
                    <a:pt x="70" y="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1" name="Freeform 7"/>
            <p:cNvSpPr>
              <a:spLocks noEditPoints="1"/>
            </p:cNvSpPr>
            <p:nvPr/>
          </p:nvSpPr>
          <p:spPr bwMode="auto">
            <a:xfrm>
              <a:off x="813" y="55"/>
              <a:ext cx="658" cy="1348"/>
            </a:xfrm>
            <a:custGeom>
              <a:avLst/>
              <a:gdLst>
                <a:gd name="T0" fmla="*/ 49 w 60"/>
                <a:gd name="T1" fmla="*/ 40 h 123"/>
                <a:gd name="T2" fmla="*/ 60 w 60"/>
                <a:gd name="T3" fmla="*/ 0 h 123"/>
                <a:gd name="T4" fmla="*/ 0 w 60"/>
                <a:gd name="T5" fmla="*/ 61 h 123"/>
                <a:gd name="T6" fmla="*/ 60 w 60"/>
                <a:gd name="T7" fmla="*/ 123 h 123"/>
                <a:gd name="T8" fmla="*/ 49 w 60"/>
                <a:gd name="T9" fmla="*/ 83 h 123"/>
                <a:gd name="T10" fmla="*/ 37 w 60"/>
                <a:gd name="T11" fmla="*/ 61 h 123"/>
                <a:gd name="T12" fmla="*/ 49 w 60"/>
                <a:gd name="T13" fmla="*/ 40 h 123"/>
                <a:gd name="T14" fmla="*/ 9 w 60"/>
                <a:gd name="T15" fmla="*/ 61 h 123"/>
                <a:gd name="T16" fmla="*/ 27 w 60"/>
                <a:gd name="T17" fmla="*/ 53 h 123"/>
                <a:gd name="T18" fmla="*/ 23 w 60"/>
                <a:gd name="T19" fmla="*/ 61 h 123"/>
                <a:gd name="T20" fmla="*/ 27 w 60"/>
                <a:gd name="T21" fmla="*/ 70 h 123"/>
                <a:gd name="T22" fmla="*/ 9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49" y="40"/>
                  </a:moveTo>
                  <a:cubicBezTo>
                    <a:pt x="52" y="14"/>
                    <a:pt x="60" y="0"/>
                    <a:pt x="60" y="0"/>
                  </a:cubicBezTo>
                  <a:cubicBezTo>
                    <a:pt x="0" y="61"/>
                    <a:pt x="0" y="61"/>
                    <a:pt x="0" y="61"/>
                  </a:cubicBezTo>
                  <a:cubicBezTo>
                    <a:pt x="60" y="123"/>
                    <a:pt x="60" y="123"/>
                    <a:pt x="60" y="123"/>
                  </a:cubicBezTo>
                  <a:cubicBezTo>
                    <a:pt x="60" y="123"/>
                    <a:pt x="53" y="109"/>
                    <a:pt x="49" y="83"/>
                  </a:cubicBezTo>
                  <a:cubicBezTo>
                    <a:pt x="48" y="74"/>
                    <a:pt x="43" y="65"/>
                    <a:pt x="37" y="61"/>
                  </a:cubicBezTo>
                  <a:cubicBezTo>
                    <a:pt x="43" y="58"/>
                    <a:pt x="48" y="49"/>
                    <a:pt x="49" y="40"/>
                  </a:cubicBezTo>
                  <a:close/>
                  <a:moveTo>
                    <a:pt x="9" y="61"/>
                  </a:moveTo>
                  <a:cubicBezTo>
                    <a:pt x="9" y="61"/>
                    <a:pt x="29" y="44"/>
                    <a:pt x="27" y="53"/>
                  </a:cubicBezTo>
                  <a:cubicBezTo>
                    <a:pt x="27" y="57"/>
                    <a:pt x="25" y="60"/>
                    <a:pt x="23" y="61"/>
                  </a:cubicBezTo>
                  <a:cubicBezTo>
                    <a:pt x="25" y="63"/>
                    <a:pt x="27" y="66"/>
                    <a:pt x="27" y="70"/>
                  </a:cubicBezTo>
                  <a:cubicBezTo>
                    <a:pt x="29" y="79"/>
                    <a:pt x="9" y="61"/>
                    <a:pt x="9" y="61"/>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2" name="Freeform 8"/>
            <p:cNvSpPr>
              <a:spLocks noEditPoints="1"/>
            </p:cNvSpPr>
            <p:nvPr/>
          </p:nvSpPr>
          <p:spPr bwMode="auto">
            <a:xfrm>
              <a:off x="2" y="55"/>
              <a:ext cx="658" cy="1348"/>
            </a:xfrm>
            <a:custGeom>
              <a:avLst/>
              <a:gdLst>
                <a:gd name="T0" fmla="*/ 11 w 60"/>
                <a:gd name="T1" fmla="*/ 83 h 123"/>
                <a:gd name="T2" fmla="*/ 0 w 60"/>
                <a:gd name="T3" fmla="*/ 123 h 123"/>
                <a:gd name="T4" fmla="*/ 60 w 60"/>
                <a:gd name="T5" fmla="*/ 61 h 123"/>
                <a:gd name="T6" fmla="*/ 0 w 60"/>
                <a:gd name="T7" fmla="*/ 0 h 123"/>
                <a:gd name="T8" fmla="*/ 11 w 60"/>
                <a:gd name="T9" fmla="*/ 40 h 123"/>
                <a:gd name="T10" fmla="*/ 23 w 60"/>
                <a:gd name="T11" fmla="*/ 61 h 123"/>
                <a:gd name="T12" fmla="*/ 11 w 60"/>
                <a:gd name="T13" fmla="*/ 83 h 123"/>
                <a:gd name="T14" fmla="*/ 51 w 60"/>
                <a:gd name="T15" fmla="*/ 61 h 123"/>
                <a:gd name="T16" fmla="*/ 32 w 60"/>
                <a:gd name="T17" fmla="*/ 70 h 123"/>
                <a:gd name="T18" fmla="*/ 37 w 60"/>
                <a:gd name="T19" fmla="*/ 61 h 123"/>
                <a:gd name="T20" fmla="*/ 32 w 60"/>
                <a:gd name="T21" fmla="*/ 53 h 123"/>
                <a:gd name="T22" fmla="*/ 51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11" y="83"/>
                  </a:moveTo>
                  <a:cubicBezTo>
                    <a:pt x="7" y="109"/>
                    <a:pt x="0" y="123"/>
                    <a:pt x="0" y="123"/>
                  </a:cubicBezTo>
                  <a:cubicBezTo>
                    <a:pt x="60" y="61"/>
                    <a:pt x="60" y="61"/>
                    <a:pt x="60" y="61"/>
                  </a:cubicBezTo>
                  <a:cubicBezTo>
                    <a:pt x="0" y="0"/>
                    <a:pt x="0" y="0"/>
                    <a:pt x="0" y="0"/>
                  </a:cubicBezTo>
                  <a:cubicBezTo>
                    <a:pt x="0" y="0"/>
                    <a:pt x="7" y="14"/>
                    <a:pt x="11" y="40"/>
                  </a:cubicBezTo>
                  <a:cubicBezTo>
                    <a:pt x="12" y="49"/>
                    <a:pt x="17" y="58"/>
                    <a:pt x="23" y="61"/>
                  </a:cubicBezTo>
                  <a:cubicBezTo>
                    <a:pt x="17" y="65"/>
                    <a:pt x="12" y="74"/>
                    <a:pt x="11" y="83"/>
                  </a:cubicBezTo>
                  <a:close/>
                  <a:moveTo>
                    <a:pt x="51" y="61"/>
                  </a:moveTo>
                  <a:cubicBezTo>
                    <a:pt x="51" y="61"/>
                    <a:pt x="31" y="79"/>
                    <a:pt x="32" y="70"/>
                  </a:cubicBezTo>
                  <a:cubicBezTo>
                    <a:pt x="33" y="66"/>
                    <a:pt x="35" y="63"/>
                    <a:pt x="37" y="61"/>
                  </a:cubicBezTo>
                  <a:cubicBezTo>
                    <a:pt x="35" y="60"/>
                    <a:pt x="33" y="57"/>
                    <a:pt x="32" y="53"/>
                  </a:cubicBezTo>
                  <a:cubicBezTo>
                    <a:pt x="31" y="44"/>
                    <a:pt x="51" y="61"/>
                    <a:pt x="51" y="61"/>
                  </a:cubicBezTo>
                  <a:close/>
                </a:path>
              </a:pathLst>
            </a:custGeom>
            <a:grpFill/>
            <a:ln w="9525">
              <a:noFill/>
              <a:round/>
            </a:ln>
          </p:spPr>
          <p:txBody>
            <a:bodyPr vert="horz" wrap="square" lIns="91440" tIns="45720" rIns="91440" bIns="45720" numCol="1" anchor="t" anchorCtr="0" compatLnSpc="1"/>
            <a:lstStyle/>
            <a:p>
              <a:endParaRPr lang="zh-CN" altLang="en-US"/>
            </a:p>
          </p:txBody>
        </p:sp>
      </p:grpSp>
      <p:pic>
        <p:nvPicPr>
          <p:cNvPr id="3" name="图片 2" descr="未标题-2.p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67370" y="3914589"/>
            <a:ext cx="2771347" cy="2749176"/>
          </a:xfrm>
          <a:prstGeom prst="rect">
            <a:avLst/>
          </a:prstGeom>
        </p:spPr>
      </p:pic>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110" y="610870"/>
            <a:ext cx="3179445" cy="290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341" y="610652"/>
            <a:ext cx="5007768" cy="289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279" y="3914746"/>
            <a:ext cx="4032448" cy="26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9632" y="3914746"/>
            <a:ext cx="3702443" cy="2665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2455711" y="632471"/>
            <a:ext cx="582308" cy="1815882"/>
          </a:xfrm>
          <a:prstGeom prst="rect">
            <a:avLst/>
          </a:prstGeom>
          <a:noFill/>
        </p:spPr>
        <p:txBody>
          <a:bodyPr wrap="square" lIns="91440" tIns="45720" rIns="91440" bIns="45720">
            <a:spAutoFit/>
          </a:bodyPr>
          <a:p>
            <a:pPr algn="ctr"/>
            <a:r>
              <a:rPr lang="zh-CN" altLang="en-U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南方剪纸</a:t>
            </a:r>
            <a:endParaRPr lang="zh-CN" alt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矩形 12"/>
          <p:cNvSpPr/>
          <p:nvPr/>
        </p:nvSpPr>
        <p:spPr>
          <a:xfrm>
            <a:off x="2316957" y="3851012"/>
            <a:ext cx="582308" cy="1815882"/>
          </a:xfrm>
          <a:prstGeom prst="rect">
            <a:avLst/>
          </a:prstGeom>
          <a:noFill/>
        </p:spPr>
        <p:txBody>
          <a:bodyPr wrap="square" lIns="91440" tIns="45720" rIns="91440" bIns="45720">
            <a:spAutoFit/>
          </a:bodyPr>
          <a:p>
            <a:pPr algn="ctr"/>
            <a:r>
              <a:rPr lang="zh-CN" alt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北</a:t>
            </a:r>
            <a:r>
              <a:rPr lang="zh-CN" altLang="en-U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方剪纸</a:t>
            </a:r>
            <a:endParaRPr lang="zh-CN" alt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357755" y="1253490"/>
            <a:ext cx="7620000" cy="4351655"/>
          </a:xfrm>
        </p:spPr>
        <p:txBody>
          <a:bodyPr/>
          <a:p>
            <a:pPr>
              <a:lnSpc>
                <a:spcPct val="110000"/>
              </a:lnSpc>
            </a:pPr>
            <a:r>
              <a:rPr lang="zh-CN" altLang="en-US" sz="1800">
                <a:solidFill>
                  <a:schemeClr val="tx2"/>
                </a:solidFill>
                <a:latin typeface="等线" panose="02010600030101010101" charset="-122"/>
                <a:ea typeface="等线" panose="02010600030101010101" charset="-122"/>
                <a:cs typeface="等线" panose="02010600030101010101" charset="-122"/>
              </a:rPr>
              <a:t>风筝的起源：说起风筝的起源，有些民俗学家认为，古人发明风筝主要是为了怀念故去的亲友，所以在清明节鬼门短暂开放时，将慰问故人的情意寄托在风筝上，传送给死去的亲友。</a:t>
            </a:r>
            <a:endParaRPr lang="zh-CN" altLang="en-US" sz="1800">
              <a:solidFill>
                <a:schemeClr val="tx2"/>
              </a:solidFill>
              <a:latin typeface="等线" panose="02010600030101010101" charset="-122"/>
              <a:ea typeface="等线" panose="02010600030101010101" charset="-122"/>
              <a:cs typeface="等线" panose="02010600030101010101" charset="-122"/>
            </a:endParaRPr>
          </a:p>
          <a:p>
            <a:pPr>
              <a:lnSpc>
                <a:spcPct val="110000"/>
              </a:lnSpc>
            </a:pPr>
            <a:endParaRPr lang="zh-CN" altLang="en-US" sz="1800">
              <a:solidFill>
                <a:schemeClr val="tx2"/>
              </a:solidFill>
              <a:latin typeface="等线" panose="02010600030101010101" charset="-122"/>
              <a:ea typeface="等线" panose="02010600030101010101" charset="-122"/>
              <a:cs typeface="等线" panose="02010600030101010101" charset="-122"/>
            </a:endParaRPr>
          </a:p>
          <a:p>
            <a:pPr>
              <a:lnSpc>
                <a:spcPct val="110000"/>
              </a:lnSpc>
            </a:pPr>
            <a:r>
              <a:rPr lang="zh-CN" altLang="en-US" sz="1800">
                <a:solidFill>
                  <a:schemeClr val="tx2"/>
                </a:solidFill>
                <a:latin typeface="等线" panose="02010600030101010101" charset="-122"/>
                <a:ea typeface="等线" panose="02010600030101010101" charset="-122"/>
                <a:cs typeface="等线" panose="02010600030101010101" charset="-122"/>
              </a:rPr>
              <a:t>据说，唐代晚期，因为有人在风筝上加入了琴弦，风一吹，就发出像古筝那样的声音，于是就有了 “风筝”的叫法。</a:t>
            </a:r>
            <a:endParaRPr lang="zh-CN" altLang="en-US" sz="1800">
              <a:solidFill>
                <a:schemeClr val="tx2"/>
              </a:solidFill>
              <a:latin typeface="等线" panose="02010600030101010101" charset="-122"/>
              <a:ea typeface="等线" panose="02010600030101010101" charset="-122"/>
              <a:cs typeface="等线" panose="02010600030101010101" charset="-122"/>
            </a:endParaRPr>
          </a:p>
        </p:txBody>
      </p:sp>
      <p:pic>
        <p:nvPicPr>
          <p:cNvPr id="56" name="图片 55"/>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l="1391" t="18258" r="1396" b="50250"/>
          <a:stretch>
            <a:fillRect/>
          </a:stretch>
        </p:blipFill>
        <p:spPr>
          <a:xfrm flipH="1">
            <a:off x="0" y="4524375"/>
            <a:ext cx="12201525" cy="2333625"/>
          </a:xfrm>
          <a:prstGeom prst="rect">
            <a:avLst/>
          </a:prstGeom>
        </p:spPr>
      </p:pic>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4"/>
          <p:cNvGrpSpPr>
            <a:grpSpLocks noChangeAspect="1"/>
          </p:cNvGrpSpPr>
          <p:nvPr/>
        </p:nvGrpSpPr>
        <p:grpSpPr bwMode="auto">
          <a:xfrm>
            <a:off x="7478611" y="2945314"/>
            <a:ext cx="5502126" cy="5502126"/>
            <a:chOff x="2" y="0"/>
            <a:chExt cx="1469" cy="1469"/>
          </a:xfrm>
          <a:solidFill>
            <a:schemeClr val="accent4">
              <a:lumMod val="75000"/>
              <a:alpha val="10000"/>
            </a:schemeClr>
          </a:solidFill>
        </p:grpSpPr>
        <p:sp>
          <p:nvSpPr>
            <p:cNvPr id="34" name="Freeform 5"/>
            <p:cNvSpPr>
              <a:spLocks noEditPoints="1"/>
            </p:cNvSpPr>
            <p:nvPr/>
          </p:nvSpPr>
          <p:spPr bwMode="auto">
            <a:xfrm>
              <a:off x="57" y="0"/>
              <a:ext cx="1359" cy="658"/>
            </a:xfrm>
            <a:custGeom>
              <a:avLst/>
              <a:gdLst>
                <a:gd name="T0" fmla="*/ 124 w 124"/>
                <a:gd name="T1" fmla="*/ 0 h 60"/>
                <a:gd name="T2" fmla="*/ 84 w 124"/>
                <a:gd name="T3" fmla="*/ 11 h 60"/>
                <a:gd name="T4" fmla="*/ 62 w 124"/>
                <a:gd name="T5" fmla="*/ 23 h 60"/>
                <a:gd name="T6" fmla="*/ 40 w 124"/>
                <a:gd name="T7" fmla="*/ 11 h 60"/>
                <a:gd name="T8" fmla="*/ 0 w 124"/>
                <a:gd name="T9" fmla="*/ 0 h 60"/>
                <a:gd name="T10" fmla="*/ 62 w 124"/>
                <a:gd name="T11" fmla="*/ 60 h 60"/>
                <a:gd name="T12" fmla="*/ 124 w 124"/>
                <a:gd name="T13" fmla="*/ 0 h 60"/>
                <a:gd name="T14" fmla="*/ 54 w 124"/>
                <a:gd name="T15" fmla="*/ 32 h 60"/>
                <a:gd name="T16" fmla="*/ 62 w 124"/>
                <a:gd name="T17" fmla="*/ 37 h 60"/>
                <a:gd name="T18" fmla="*/ 70 w 124"/>
                <a:gd name="T19" fmla="*/ 32 h 60"/>
                <a:gd name="T20" fmla="*/ 62 w 124"/>
                <a:gd name="T21" fmla="*/ 51 h 60"/>
                <a:gd name="T22" fmla="*/ 54 w 124"/>
                <a:gd name="T2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0">
                  <a:moveTo>
                    <a:pt x="124" y="0"/>
                  </a:moveTo>
                  <a:cubicBezTo>
                    <a:pt x="124" y="0"/>
                    <a:pt x="109" y="7"/>
                    <a:pt x="84" y="11"/>
                  </a:cubicBezTo>
                  <a:cubicBezTo>
                    <a:pt x="74" y="12"/>
                    <a:pt x="65" y="17"/>
                    <a:pt x="62" y="23"/>
                  </a:cubicBezTo>
                  <a:cubicBezTo>
                    <a:pt x="58" y="17"/>
                    <a:pt x="49" y="12"/>
                    <a:pt x="40" y="11"/>
                  </a:cubicBezTo>
                  <a:cubicBezTo>
                    <a:pt x="15" y="7"/>
                    <a:pt x="0" y="0"/>
                    <a:pt x="0" y="0"/>
                  </a:cubicBezTo>
                  <a:cubicBezTo>
                    <a:pt x="62" y="60"/>
                    <a:pt x="62" y="60"/>
                    <a:pt x="62" y="60"/>
                  </a:cubicBezTo>
                  <a:lnTo>
                    <a:pt x="124" y="0"/>
                  </a:lnTo>
                  <a:close/>
                  <a:moveTo>
                    <a:pt x="54" y="32"/>
                  </a:moveTo>
                  <a:cubicBezTo>
                    <a:pt x="57" y="33"/>
                    <a:pt x="61" y="35"/>
                    <a:pt x="62" y="37"/>
                  </a:cubicBezTo>
                  <a:cubicBezTo>
                    <a:pt x="63" y="35"/>
                    <a:pt x="67" y="33"/>
                    <a:pt x="70" y="32"/>
                  </a:cubicBezTo>
                  <a:cubicBezTo>
                    <a:pt x="80" y="31"/>
                    <a:pt x="62" y="51"/>
                    <a:pt x="62" y="51"/>
                  </a:cubicBezTo>
                  <a:cubicBezTo>
                    <a:pt x="62" y="51"/>
                    <a:pt x="44" y="31"/>
                    <a:pt x="54"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5" name="Freeform 6"/>
            <p:cNvSpPr>
              <a:spLocks noEditPoints="1"/>
            </p:cNvSpPr>
            <p:nvPr/>
          </p:nvSpPr>
          <p:spPr bwMode="auto">
            <a:xfrm>
              <a:off x="57" y="800"/>
              <a:ext cx="1359" cy="669"/>
            </a:xfrm>
            <a:custGeom>
              <a:avLst/>
              <a:gdLst>
                <a:gd name="T0" fmla="*/ 0 w 124"/>
                <a:gd name="T1" fmla="*/ 61 h 61"/>
                <a:gd name="T2" fmla="*/ 40 w 124"/>
                <a:gd name="T3" fmla="*/ 50 h 61"/>
                <a:gd name="T4" fmla="*/ 62 w 124"/>
                <a:gd name="T5" fmla="*/ 37 h 61"/>
                <a:gd name="T6" fmla="*/ 84 w 124"/>
                <a:gd name="T7" fmla="*/ 50 h 61"/>
                <a:gd name="T8" fmla="*/ 124 w 124"/>
                <a:gd name="T9" fmla="*/ 61 h 61"/>
                <a:gd name="T10" fmla="*/ 62 w 124"/>
                <a:gd name="T11" fmla="*/ 0 h 61"/>
                <a:gd name="T12" fmla="*/ 0 w 124"/>
                <a:gd name="T13" fmla="*/ 61 h 61"/>
                <a:gd name="T14" fmla="*/ 70 w 124"/>
                <a:gd name="T15" fmla="*/ 28 h 61"/>
                <a:gd name="T16" fmla="*/ 62 w 124"/>
                <a:gd name="T17" fmla="*/ 24 h 61"/>
                <a:gd name="T18" fmla="*/ 54 w 124"/>
                <a:gd name="T19" fmla="*/ 28 h 61"/>
                <a:gd name="T20" fmla="*/ 62 w 124"/>
                <a:gd name="T21" fmla="*/ 10 h 61"/>
                <a:gd name="T22" fmla="*/ 70 w 124"/>
                <a:gd name="T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1">
                  <a:moveTo>
                    <a:pt x="0" y="61"/>
                  </a:moveTo>
                  <a:cubicBezTo>
                    <a:pt x="0" y="61"/>
                    <a:pt x="15" y="53"/>
                    <a:pt x="40" y="50"/>
                  </a:cubicBezTo>
                  <a:cubicBezTo>
                    <a:pt x="49" y="49"/>
                    <a:pt x="58" y="44"/>
                    <a:pt x="62" y="37"/>
                  </a:cubicBezTo>
                  <a:cubicBezTo>
                    <a:pt x="65" y="44"/>
                    <a:pt x="74" y="49"/>
                    <a:pt x="84" y="50"/>
                  </a:cubicBezTo>
                  <a:cubicBezTo>
                    <a:pt x="109" y="53"/>
                    <a:pt x="124" y="61"/>
                    <a:pt x="124" y="61"/>
                  </a:cubicBezTo>
                  <a:cubicBezTo>
                    <a:pt x="62" y="0"/>
                    <a:pt x="62" y="0"/>
                    <a:pt x="62" y="0"/>
                  </a:cubicBezTo>
                  <a:lnTo>
                    <a:pt x="0" y="61"/>
                  </a:lnTo>
                  <a:close/>
                  <a:moveTo>
                    <a:pt x="70" y="28"/>
                  </a:moveTo>
                  <a:cubicBezTo>
                    <a:pt x="67" y="28"/>
                    <a:pt x="63" y="26"/>
                    <a:pt x="62" y="24"/>
                  </a:cubicBezTo>
                  <a:cubicBezTo>
                    <a:pt x="61" y="26"/>
                    <a:pt x="57" y="28"/>
                    <a:pt x="54" y="28"/>
                  </a:cubicBezTo>
                  <a:cubicBezTo>
                    <a:pt x="44" y="30"/>
                    <a:pt x="62" y="10"/>
                    <a:pt x="62" y="10"/>
                  </a:cubicBezTo>
                  <a:cubicBezTo>
                    <a:pt x="62" y="10"/>
                    <a:pt x="80" y="30"/>
                    <a:pt x="70" y="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6" name="Freeform 7"/>
            <p:cNvSpPr>
              <a:spLocks noEditPoints="1"/>
            </p:cNvSpPr>
            <p:nvPr/>
          </p:nvSpPr>
          <p:spPr bwMode="auto">
            <a:xfrm>
              <a:off x="813" y="55"/>
              <a:ext cx="658" cy="1348"/>
            </a:xfrm>
            <a:custGeom>
              <a:avLst/>
              <a:gdLst>
                <a:gd name="T0" fmla="*/ 49 w 60"/>
                <a:gd name="T1" fmla="*/ 40 h 123"/>
                <a:gd name="T2" fmla="*/ 60 w 60"/>
                <a:gd name="T3" fmla="*/ 0 h 123"/>
                <a:gd name="T4" fmla="*/ 0 w 60"/>
                <a:gd name="T5" fmla="*/ 61 h 123"/>
                <a:gd name="T6" fmla="*/ 60 w 60"/>
                <a:gd name="T7" fmla="*/ 123 h 123"/>
                <a:gd name="T8" fmla="*/ 49 w 60"/>
                <a:gd name="T9" fmla="*/ 83 h 123"/>
                <a:gd name="T10" fmla="*/ 37 w 60"/>
                <a:gd name="T11" fmla="*/ 61 h 123"/>
                <a:gd name="T12" fmla="*/ 49 w 60"/>
                <a:gd name="T13" fmla="*/ 40 h 123"/>
                <a:gd name="T14" fmla="*/ 9 w 60"/>
                <a:gd name="T15" fmla="*/ 61 h 123"/>
                <a:gd name="T16" fmla="*/ 27 w 60"/>
                <a:gd name="T17" fmla="*/ 53 h 123"/>
                <a:gd name="T18" fmla="*/ 23 w 60"/>
                <a:gd name="T19" fmla="*/ 61 h 123"/>
                <a:gd name="T20" fmla="*/ 27 w 60"/>
                <a:gd name="T21" fmla="*/ 70 h 123"/>
                <a:gd name="T22" fmla="*/ 9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49" y="40"/>
                  </a:moveTo>
                  <a:cubicBezTo>
                    <a:pt x="52" y="14"/>
                    <a:pt x="60" y="0"/>
                    <a:pt x="60" y="0"/>
                  </a:cubicBezTo>
                  <a:cubicBezTo>
                    <a:pt x="0" y="61"/>
                    <a:pt x="0" y="61"/>
                    <a:pt x="0" y="61"/>
                  </a:cubicBezTo>
                  <a:cubicBezTo>
                    <a:pt x="60" y="123"/>
                    <a:pt x="60" y="123"/>
                    <a:pt x="60" y="123"/>
                  </a:cubicBezTo>
                  <a:cubicBezTo>
                    <a:pt x="60" y="123"/>
                    <a:pt x="53" y="109"/>
                    <a:pt x="49" y="83"/>
                  </a:cubicBezTo>
                  <a:cubicBezTo>
                    <a:pt x="48" y="74"/>
                    <a:pt x="43" y="65"/>
                    <a:pt x="37" y="61"/>
                  </a:cubicBezTo>
                  <a:cubicBezTo>
                    <a:pt x="43" y="58"/>
                    <a:pt x="48" y="49"/>
                    <a:pt x="49" y="40"/>
                  </a:cubicBezTo>
                  <a:close/>
                  <a:moveTo>
                    <a:pt x="9" y="61"/>
                  </a:moveTo>
                  <a:cubicBezTo>
                    <a:pt x="9" y="61"/>
                    <a:pt x="29" y="44"/>
                    <a:pt x="27" y="53"/>
                  </a:cubicBezTo>
                  <a:cubicBezTo>
                    <a:pt x="27" y="57"/>
                    <a:pt x="25" y="60"/>
                    <a:pt x="23" y="61"/>
                  </a:cubicBezTo>
                  <a:cubicBezTo>
                    <a:pt x="25" y="63"/>
                    <a:pt x="27" y="66"/>
                    <a:pt x="27" y="70"/>
                  </a:cubicBezTo>
                  <a:cubicBezTo>
                    <a:pt x="29" y="79"/>
                    <a:pt x="9" y="61"/>
                    <a:pt x="9" y="61"/>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7" name="Freeform 8"/>
            <p:cNvSpPr>
              <a:spLocks noEditPoints="1"/>
            </p:cNvSpPr>
            <p:nvPr/>
          </p:nvSpPr>
          <p:spPr bwMode="auto">
            <a:xfrm>
              <a:off x="2" y="55"/>
              <a:ext cx="658" cy="1348"/>
            </a:xfrm>
            <a:custGeom>
              <a:avLst/>
              <a:gdLst>
                <a:gd name="T0" fmla="*/ 11 w 60"/>
                <a:gd name="T1" fmla="*/ 83 h 123"/>
                <a:gd name="T2" fmla="*/ 0 w 60"/>
                <a:gd name="T3" fmla="*/ 123 h 123"/>
                <a:gd name="T4" fmla="*/ 60 w 60"/>
                <a:gd name="T5" fmla="*/ 61 h 123"/>
                <a:gd name="T6" fmla="*/ 0 w 60"/>
                <a:gd name="T7" fmla="*/ 0 h 123"/>
                <a:gd name="T8" fmla="*/ 11 w 60"/>
                <a:gd name="T9" fmla="*/ 40 h 123"/>
                <a:gd name="T10" fmla="*/ 23 w 60"/>
                <a:gd name="T11" fmla="*/ 61 h 123"/>
                <a:gd name="T12" fmla="*/ 11 w 60"/>
                <a:gd name="T13" fmla="*/ 83 h 123"/>
                <a:gd name="T14" fmla="*/ 51 w 60"/>
                <a:gd name="T15" fmla="*/ 61 h 123"/>
                <a:gd name="T16" fmla="*/ 32 w 60"/>
                <a:gd name="T17" fmla="*/ 70 h 123"/>
                <a:gd name="T18" fmla="*/ 37 w 60"/>
                <a:gd name="T19" fmla="*/ 61 h 123"/>
                <a:gd name="T20" fmla="*/ 32 w 60"/>
                <a:gd name="T21" fmla="*/ 53 h 123"/>
                <a:gd name="T22" fmla="*/ 51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11" y="83"/>
                  </a:moveTo>
                  <a:cubicBezTo>
                    <a:pt x="7" y="109"/>
                    <a:pt x="0" y="123"/>
                    <a:pt x="0" y="123"/>
                  </a:cubicBezTo>
                  <a:cubicBezTo>
                    <a:pt x="60" y="61"/>
                    <a:pt x="60" y="61"/>
                    <a:pt x="60" y="61"/>
                  </a:cubicBezTo>
                  <a:cubicBezTo>
                    <a:pt x="0" y="0"/>
                    <a:pt x="0" y="0"/>
                    <a:pt x="0" y="0"/>
                  </a:cubicBezTo>
                  <a:cubicBezTo>
                    <a:pt x="0" y="0"/>
                    <a:pt x="7" y="14"/>
                    <a:pt x="11" y="40"/>
                  </a:cubicBezTo>
                  <a:cubicBezTo>
                    <a:pt x="12" y="49"/>
                    <a:pt x="17" y="58"/>
                    <a:pt x="23" y="61"/>
                  </a:cubicBezTo>
                  <a:cubicBezTo>
                    <a:pt x="17" y="65"/>
                    <a:pt x="12" y="74"/>
                    <a:pt x="11" y="83"/>
                  </a:cubicBezTo>
                  <a:close/>
                  <a:moveTo>
                    <a:pt x="51" y="61"/>
                  </a:moveTo>
                  <a:cubicBezTo>
                    <a:pt x="51" y="61"/>
                    <a:pt x="31" y="79"/>
                    <a:pt x="32" y="70"/>
                  </a:cubicBezTo>
                  <a:cubicBezTo>
                    <a:pt x="33" y="66"/>
                    <a:pt x="35" y="63"/>
                    <a:pt x="37" y="61"/>
                  </a:cubicBezTo>
                  <a:cubicBezTo>
                    <a:pt x="35" y="60"/>
                    <a:pt x="33" y="57"/>
                    <a:pt x="32" y="53"/>
                  </a:cubicBezTo>
                  <a:cubicBezTo>
                    <a:pt x="31" y="44"/>
                    <a:pt x="51" y="61"/>
                    <a:pt x="51" y="61"/>
                  </a:cubicBez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10" name="矩形 9"/>
          <p:cNvSpPr/>
          <p:nvPr/>
        </p:nvSpPr>
        <p:spPr>
          <a:xfrm>
            <a:off x="494632" y="583520"/>
            <a:ext cx="904875" cy="3121442"/>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1" name="矩形 10"/>
          <p:cNvSpPr/>
          <p:nvPr/>
        </p:nvSpPr>
        <p:spPr>
          <a:xfrm>
            <a:off x="660295" y="1338750"/>
            <a:ext cx="613410" cy="2045077"/>
          </a:xfrm>
          <a:prstGeom prst="rect">
            <a:avLst/>
          </a:prstGeom>
        </p:spPr>
        <p:txBody>
          <a:bodyPr vert="eaVert" wrap="square">
            <a:spAutoFit/>
          </a:bodyPr>
          <a:lstStyle/>
          <a:p>
            <a:pPr algn="ct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寓意</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cxnSp>
        <p:nvCxnSpPr>
          <p:cNvPr id="27" name="直线连接符 26"/>
          <p:cNvCxnSpPr/>
          <p:nvPr/>
        </p:nvCxnSpPr>
        <p:spPr>
          <a:xfrm>
            <a:off x="943429" y="163284"/>
            <a:ext cx="3641" cy="447449"/>
          </a:xfrm>
          <a:prstGeom prst="line">
            <a:avLst/>
          </a:prstGeom>
          <a:ln>
            <a:solidFill>
              <a:schemeClr val="accent4">
                <a:lumMod val="75000"/>
              </a:schemeClr>
            </a:soli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28" name="Group 4"/>
          <p:cNvGrpSpPr>
            <a:grpSpLocks noChangeAspect="1"/>
          </p:cNvGrpSpPr>
          <p:nvPr/>
        </p:nvGrpSpPr>
        <p:grpSpPr bwMode="auto">
          <a:xfrm>
            <a:off x="735579" y="961441"/>
            <a:ext cx="414105" cy="414105"/>
            <a:chOff x="2" y="0"/>
            <a:chExt cx="1469" cy="1469"/>
          </a:xfrm>
          <a:solidFill>
            <a:schemeClr val="bg1"/>
          </a:solidFill>
        </p:grpSpPr>
        <p:sp>
          <p:nvSpPr>
            <p:cNvPr id="29" name="Freeform 5"/>
            <p:cNvSpPr>
              <a:spLocks noEditPoints="1"/>
            </p:cNvSpPr>
            <p:nvPr/>
          </p:nvSpPr>
          <p:spPr bwMode="auto">
            <a:xfrm>
              <a:off x="57" y="0"/>
              <a:ext cx="1359" cy="658"/>
            </a:xfrm>
            <a:custGeom>
              <a:avLst/>
              <a:gdLst>
                <a:gd name="T0" fmla="*/ 124 w 124"/>
                <a:gd name="T1" fmla="*/ 0 h 60"/>
                <a:gd name="T2" fmla="*/ 84 w 124"/>
                <a:gd name="T3" fmla="*/ 11 h 60"/>
                <a:gd name="T4" fmla="*/ 62 w 124"/>
                <a:gd name="T5" fmla="*/ 23 h 60"/>
                <a:gd name="T6" fmla="*/ 40 w 124"/>
                <a:gd name="T7" fmla="*/ 11 h 60"/>
                <a:gd name="T8" fmla="*/ 0 w 124"/>
                <a:gd name="T9" fmla="*/ 0 h 60"/>
                <a:gd name="T10" fmla="*/ 62 w 124"/>
                <a:gd name="T11" fmla="*/ 60 h 60"/>
                <a:gd name="T12" fmla="*/ 124 w 124"/>
                <a:gd name="T13" fmla="*/ 0 h 60"/>
                <a:gd name="T14" fmla="*/ 54 w 124"/>
                <a:gd name="T15" fmla="*/ 32 h 60"/>
                <a:gd name="T16" fmla="*/ 62 w 124"/>
                <a:gd name="T17" fmla="*/ 37 h 60"/>
                <a:gd name="T18" fmla="*/ 70 w 124"/>
                <a:gd name="T19" fmla="*/ 32 h 60"/>
                <a:gd name="T20" fmla="*/ 62 w 124"/>
                <a:gd name="T21" fmla="*/ 51 h 60"/>
                <a:gd name="T22" fmla="*/ 54 w 124"/>
                <a:gd name="T2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0">
                  <a:moveTo>
                    <a:pt x="124" y="0"/>
                  </a:moveTo>
                  <a:cubicBezTo>
                    <a:pt x="124" y="0"/>
                    <a:pt x="109" y="7"/>
                    <a:pt x="84" y="11"/>
                  </a:cubicBezTo>
                  <a:cubicBezTo>
                    <a:pt x="74" y="12"/>
                    <a:pt x="65" y="17"/>
                    <a:pt x="62" y="23"/>
                  </a:cubicBezTo>
                  <a:cubicBezTo>
                    <a:pt x="58" y="17"/>
                    <a:pt x="49" y="12"/>
                    <a:pt x="40" y="11"/>
                  </a:cubicBezTo>
                  <a:cubicBezTo>
                    <a:pt x="15" y="7"/>
                    <a:pt x="0" y="0"/>
                    <a:pt x="0" y="0"/>
                  </a:cubicBezTo>
                  <a:cubicBezTo>
                    <a:pt x="62" y="60"/>
                    <a:pt x="62" y="60"/>
                    <a:pt x="62" y="60"/>
                  </a:cubicBezTo>
                  <a:lnTo>
                    <a:pt x="124" y="0"/>
                  </a:lnTo>
                  <a:close/>
                  <a:moveTo>
                    <a:pt x="54" y="32"/>
                  </a:moveTo>
                  <a:cubicBezTo>
                    <a:pt x="57" y="33"/>
                    <a:pt x="61" y="35"/>
                    <a:pt x="62" y="37"/>
                  </a:cubicBezTo>
                  <a:cubicBezTo>
                    <a:pt x="63" y="35"/>
                    <a:pt x="67" y="33"/>
                    <a:pt x="70" y="32"/>
                  </a:cubicBezTo>
                  <a:cubicBezTo>
                    <a:pt x="80" y="31"/>
                    <a:pt x="62" y="51"/>
                    <a:pt x="62" y="51"/>
                  </a:cubicBezTo>
                  <a:cubicBezTo>
                    <a:pt x="62" y="51"/>
                    <a:pt x="44" y="31"/>
                    <a:pt x="54"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0" name="Freeform 6"/>
            <p:cNvSpPr>
              <a:spLocks noEditPoints="1"/>
            </p:cNvSpPr>
            <p:nvPr/>
          </p:nvSpPr>
          <p:spPr bwMode="auto">
            <a:xfrm>
              <a:off x="57" y="800"/>
              <a:ext cx="1359" cy="669"/>
            </a:xfrm>
            <a:custGeom>
              <a:avLst/>
              <a:gdLst>
                <a:gd name="T0" fmla="*/ 0 w 124"/>
                <a:gd name="T1" fmla="*/ 61 h 61"/>
                <a:gd name="T2" fmla="*/ 40 w 124"/>
                <a:gd name="T3" fmla="*/ 50 h 61"/>
                <a:gd name="T4" fmla="*/ 62 w 124"/>
                <a:gd name="T5" fmla="*/ 37 h 61"/>
                <a:gd name="T6" fmla="*/ 84 w 124"/>
                <a:gd name="T7" fmla="*/ 50 h 61"/>
                <a:gd name="T8" fmla="*/ 124 w 124"/>
                <a:gd name="T9" fmla="*/ 61 h 61"/>
                <a:gd name="T10" fmla="*/ 62 w 124"/>
                <a:gd name="T11" fmla="*/ 0 h 61"/>
                <a:gd name="T12" fmla="*/ 0 w 124"/>
                <a:gd name="T13" fmla="*/ 61 h 61"/>
                <a:gd name="T14" fmla="*/ 70 w 124"/>
                <a:gd name="T15" fmla="*/ 28 h 61"/>
                <a:gd name="T16" fmla="*/ 62 w 124"/>
                <a:gd name="T17" fmla="*/ 24 h 61"/>
                <a:gd name="T18" fmla="*/ 54 w 124"/>
                <a:gd name="T19" fmla="*/ 28 h 61"/>
                <a:gd name="T20" fmla="*/ 62 w 124"/>
                <a:gd name="T21" fmla="*/ 10 h 61"/>
                <a:gd name="T22" fmla="*/ 70 w 124"/>
                <a:gd name="T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1">
                  <a:moveTo>
                    <a:pt x="0" y="61"/>
                  </a:moveTo>
                  <a:cubicBezTo>
                    <a:pt x="0" y="61"/>
                    <a:pt x="15" y="53"/>
                    <a:pt x="40" y="50"/>
                  </a:cubicBezTo>
                  <a:cubicBezTo>
                    <a:pt x="49" y="49"/>
                    <a:pt x="58" y="44"/>
                    <a:pt x="62" y="37"/>
                  </a:cubicBezTo>
                  <a:cubicBezTo>
                    <a:pt x="65" y="44"/>
                    <a:pt x="74" y="49"/>
                    <a:pt x="84" y="50"/>
                  </a:cubicBezTo>
                  <a:cubicBezTo>
                    <a:pt x="109" y="53"/>
                    <a:pt x="124" y="61"/>
                    <a:pt x="124" y="61"/>
                  </a:cubicBezTo>
                  <a:cubicBezTo>
                    <a:pt x="62" y="0"/>
                    <a:pt x="62" y="0"/>
                    <a:pt x="62" y="0"/>
                  </a:cubicBezTo>
                  <a:lnTo>
                    <a:pt x="0" y="61"/>
                  </a:lnTo>
                  <a:close/>
                  <a:moveTo>
                    <a:pt x="70" y="28"/>
                  </a:moveTo>
                  <a:cubicBezTo>
                    <a:pt x="67" y="28"/>
                    <a:pt x="63" y="26"/>
                    <a:pt x="62" y="24"/>
                  </a:cubicBezTo>
                  <a:cubicBezTo>
                    <a:pt x="61" y="26"/>
                    <a:pt x="57" y="28"/>
                    <a:pt x="54" y="28"/>
                  </a:cubicBezTo>
                  <a:cubicBezTo>
                    <a:pt x="44" y="30"/>
                    <a:pt x="62" y="10"/>
                    <a:pt x="62" y="10"/>
                  </a:cubicBezTo>
                  <a:cubicBezTo>
                    <a:pt x="62" y="10"/>
                    <a:pt x="80" y="30"/>
                    <a:pt x="70" y="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1" name="Freeform 7"/>
            <p:cNvSpPr>
              <a:spLocks noEditPoints="1"/>
            </p:cNvSpPr>
            <p:nvPr/>
          </p:nvSpPr>
          <p:spPr bwMode="auto">
            <a:xfrm>
              <a:off x="813" y="55"/>
              <a:ext cx="658" cy="1348"/>
            </a:xfrm>
            <a:custGeom>
              <a:avLst/>
              <a:gdLst>
                <a:gd name="T0" fmla="*/ 49 w 60"/>
                <a:gd name="T1" fmla="*/ 40 h 123"/>
                <a:gd name="T2" fmla="*/ 60 w 60"/>
                <a:gd name="T3" fmla="*/ 0 h 123"/>
                <a:gd name="T4" fmla="*/ 0 w 60"/>
                <a:gd name="T5" fmla="*/ 61 h 123"/>
                <a:gd name="T6" fmla="*/ 60 w 60"/>
                <a:gd name="T7" fmla="*/ 123 h 123"/>
                <a:gd name="T8" fmla="*/ 49 w 60"/>
                <a:gd name="T9" fmla="*/ 83 h 123"/>
                <a:gd name="T10" fmla="*/ 37 w 60"/>
                <a:gd name="T11" fmla="*/ 61 h 123"/>
                <a:gd name="T12" fmla="*/ 49 w 60"/>
                <a:gd name="T13" fmla="*/ 40 h 123"/>
                <a:gd name="T14" fmla="*/ 9 w 60"/>
                <a:gd name="T15" fmla="*/ 61 h 123"/>
                <a:gd name="T16" fmla="*/ 27 w 60"/>
                <a:gd name="T17" fmla="*/ 53 h 123"/>
                <a:gd name="T18" fmla="*/ 23 w 60"/>
                <a:gd name="T19" fmla="*/ 61 h 123"/>
                <a:gd name="T20" fmla="*/ 27 w 60"/>
                <a:gd name="T21" fmla="*/ 70 h 123"/>
                <a:gd name="T22" fmla="*/ 9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49" y="40"/>
                  </a:moveTo>
                  <a:cubicBezTo>
                    <a:pt x="52" y="14"/>
                    <a:pt x="60" y="0"/>
                    <a:pt x="60" y="0"/>
                  </a:cubicBezTo>
                  <a:cubicBezTo>
                    <a:pt x="0" y="61"/>
                    <a:pt x="0" y="61"/>
                    <a:pt x="0" y="61"/>
                  </a:cubicBezTo>
                  <a:cubicBezTo>
                    <a:pt x="60" y="123"/>
                    <a:pt x="60" y="123"/>
                    <a:pt x="60" y="123"/>
                  </a:cubicBezTo>
                  <a:cubicBezTo>
                    <a:pt x="60" y="123"/>
                    <a:pt x="53" y="109"/>
                    <a:pt x="49" y="83"/>
                  </a:cubicBezTo>
                  <a:cubicBezTo>
                    <a:pt x="48" y="74"/>
                    <a:pt x="43" y="65"/>
                    <a:pt x="37" y="61"/>
                  </a:cubicBezTo>
                  <a:cubicBezTo>
                    <a:pt x="43" y="58"/>
                    <a:pt x="48" y="49"/>
                    <a:pt x="49" y="40"/>
                  </a:cubicBezTo>
                  <a:close/>
                  <a:moveTo>
                    <a:pt x="9" y="61"/>
                  </a:moveTo>
                  <a:cubicBezTo>
                    <a:pt x="9" y="61"/>
                    <a:pt x="29" y="44"/>
                    <a:pt x="27" y="53"/>
                  </a:cubicBezTo>
                  <a:cubicBezTo>
                    <a:pt x="27" y="57"/>
                    <a:pt x="25" y="60"/>
                    <a:pt x="23" y="61"/>
                  </a:cubicBezTo>
                  <a:cubicBezTo>
                    <a:pt x="25" y="63"/>
                    <a:pt x="27" y="66"/>
                    <a:pt x="27" y="70"/>
                  </a:cubicBezTo>
                  <a:cubicBezTo>
                    <a:pt x="29" y="79"/>
                    <a:pt x="9" y="61"/>
                    <a:pt x="9" y="61"/>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2" name="Freeform 8"/>
            <p:cNvSpPr>
              <a:spLocks noEditPoints="1"/>
            </p:cNvSpPr>
            <p:nvPr/>
          </p:nvSpPr>
          <p:spPr bwMode="auto">
            <a:xfrm>
              <a:off x="2" y="55"/>
              <a:ext cx="658" cy="1348"/>
            </a:xfrm>
            <a:custGeom>
              <a:avLst/>
              <a:gdLst>
                <a:gd name="T0" fmla="*/ 11 w 60"/>
                <a:gd name="T1" fmla="*/ 83 h 123"/>
                <a:gd name="T2" fmla="*/ 0 w 60"/>
                <a:gd name="T3" fmla="*/ 123 h 123"/>
                <a:gd name="T4" fmla="*/ 60 w 60"/>
                <a:gd name="T5" fmla="*/ 61 h 123"/>
                <a:gd name="T6" fmla="*/ 0 w 60"/>
                <a:gd name="T7" fmla="*/ 0 h 123"/>
                <a:gd name="T8" fmla="*/ 11 w 60"/>
                <a:gd name="T9" fmla="*/ 40 h 123"/>
                <a:gd name="T10" fmla="*/ 23 w 60"/>
                <a:gd name="T11" fmla="*/ 61 h 123"/>
                <a:gd name="T12" fmla="*/ 11 w 60"/>
                <a:gd name="T13" fmla="*/ 83 h 123"/>
                <a:gd name="T14" fmla="*/ 51 w 60"/>
                <a:gd name="T15" fmla="*/ 61 h 123"/>
                <a:gd name="T16" fmla="*/ 32 w 60"/>
                <a:gd name="T17" fmla="*/ 70 h 123"/>
                <a:gd name="T18" fmla="*/ 37 w 60"/>
                <a:gd name="T19" fmla="*/ 61 h 123"/>
                <a:gd name="T20" fmla="*/ 32 w 60"/>
                <a:gd name="T21" fmla="*/ 53 h 123"/>
                <a:gd name="T22" fmla="*/ 51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11" y="83"/>
                  </a:moveTo>
                  <a:cubicBezTo>
                    <a:pt x="7" y="109"/>
                    <a:pt x="0" y="123"/>
                    <a:pt x="0" y="123"/>
                  </a:cubicBezTo>
                  <a:cubicBezTo>
                    <a:pt x="60" y="61"/>
                    <a:pt x="60" y="61"/>
                    <a:pt x="60" y="61"/>
                  </a:cubicBezTo>
                  <a:cubicBezTo>
                    <a:pt x="0" y="0"/>
                    <a:pt x="0" y="0"/>
                    <a:pt x="0" y="0"/>
                  </a:cubicBezTo>
                  <a:cubicBezTo>
                    <a:pt x="0" y="0"/>
                    <a:pt x="7" y="14"/>
                    <a:pt x="11" y="40"/>
                  </a:cubicBezTo>
                  <a:cubicBezTo>
                    <a:pt x="12" y="49"/>
                    <a:pt x="17" y="58"/>
                    <a:pt x="23" y="61"/>
                  </a:cubicBezTo>
                  <a:cubicBezTo>
                    <a:pt x="17" y="65"/>
                    <a:pt x="12" y="74"/>
                    <a:pt x="11" y="83"/>
                  </a:cubicBezTo>
                  <a:close/>
                  <a:moveTo>
                    <a:pt x="51" y="61"/>
                  </a:moveTo>
                  <a:cubicBezTo>
                    <a:pt x="51" y="61"/>
                    <a:pt x="31" y="79"/>
                    <a:pt x="32" y="70"/>
                  </a:cubicBezTo>
                  <a:cubicBezTo>
                    <a:pt x="33" y="66"/>
                    <a:pt x="35" y="63"/>
                    <a:pt x="37" y="61"/>
                  </a:cubicBezTo>
                  <a:cubicBezTo>
                    <a:pt x="35" y="60"/>
                    <a:pt x="33" y="57"/>
                    <a:pt x="32" y="53"/>
                  </a:cubicBezTo>
                  <a:cubicBezTo>
                    <a:pt x="31" y="44"/>
                    <a:pt x="51" y="61"/>
                    <a:pt x="51" y="61"/>
                  </a:cubicBez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2" name="文本框 1"/>
          <p:cNvSpPr txBox="1"/>
          <p:nvPr/>
        </p:nvSpPr>
        <p:spPr>
          <a:xfrm>
            <a:off x="2075815" y="976630"/>
            <a:ext cx="9441180" cy="4352290"/>
          </a:xfrm>
          <a:prstGeom prst="rect">
            <a:avLst/>
          </a:prstGeom>
          <a:noFill/>
        </p:spPr>
        <p:txBody>
          <a:bodyPr wrap="square" rtlCol="0" anchor="t">
            <a:spAutoFit/>
          </a:bodyPr>
          <a:p>
            <a:pPr algn="just">
              <a:lnSpc>
                <a:spcPct val="140000"/>
              </a:lnSpc>
            </a:pPr>
            <a:r>
              <a:rPr lang="zh-CN" altLang="en-US" b="1">
                <a:solidFill>
                  <a:schemeClr val="accent4">
                    <a:lumMod val="50000"/>
                  </a:schemeClr>
                </a:solidFill>
                <a:latin typeface="等线" panose="02010600030101010101" charset="-122"/>
                <a:ea typeface="等线" panose="02010600030101010101" charset="-122"/>
                <a:cs typeface="等线" panose="02010600030101010101" charset="-122"/>
              </a:rPr>
              <a:t>动物：</a:t>
            </a:r>
            <a:endParaRPr lang="zh-CN" altLang="en-US" b="1">
              <a:solidFill>
                <a:schemeClr val="accent4">
                  <a:lumMod val="50000"/>
                </a:schemeClr>
              </a:solidFill>
              <a:latin typeface="等线" panose="02010600030101010101" charset="-122"/>
              <a:ea typeface="等线" panose="02010600030101010101" charset="-122"/>
              <a:cs typeface="等线" panose="02010600030101010101" charset="-122"/>
            </a:endParaRPr>
          </a:p>
          <a:p>
            <a:pPr algn="just">
              <a:lnSpc>
                <a:spcPct val="140000"/>
              </a:lnSpc>
            </a:pPr>
            <a:r>
              <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rPr>
              <a:t>蝠（福）、鹿（禄）、绶带鸟（寿）、喜鹊（喜）、象（祥）、鸡（吉）、羊（阳或祥）、猫（耄）、蝶（耋）、金鱼（金玉）、鹤（合）、鲤鱼（利余）、蜂（封） 、猴（侯）、蝈蝈儿（官儿）、双福并寿（两只蝙蝠飞向绶带鸟）、耄耋富贵（猫、蝶、牡丹），金玉满堂（金鱼游在水中）；</a:t>
            </a:r>
            <a:endPar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endParaRPr>
          </a:p>
          <a:p>
            <a:pPr algn="just">
              <a:lnSpc>
                <a:spcPct val="140000"/>
              </a:lnSpc>
            </a:pPr>
            <a:endPar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endParaRPr>
          </a:p>
          <a:p>
            <a:pPr algn="just">
              <a:lnSpc>
                <a:spcPct val="140000"/>
              </a:lnSpc>
            </a:pPr>
            <a:r>
              <a:rPr lang="zh-CN" altLang="en-US" b="1">
                <a:solidFill>
                  <a:schemeClr val="accent4">
                    <a:lumMod val="50000"/>
                  </a:schemeClr>
                </a:solidFill>
                <a:latin typeface="等线" panose="02010600030101010101" charset="-122"/>
                <a:ea typeface="等线" panose="02010600030101010101" charset="-122"/>
                <a:cs typeface="等线" panose="02010600030101010101" charset="-122"/>
              </a:rPr>
              <a:t>植物</a:t>
            </a:r>
            <a:r>
              <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rPr>
              <a:t>：</a:t>
            </a:r>
            <a:endPar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endParaRPr>
          </a:p>
          <a:p>
            <a:pPr algn="just">
              <a:lnSpc>
                <a:spcPct val="140000"/>
              </a:lnSpc>
            </a:pPr>
            <a:r>
              <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rPr>
              <a:t>菊（举或居）、莲（连）、荷（合或盒）、李子（立子）、桂（贵）、万年青（万年）、枣（早）、竹（祝）、菱（伶）、芙蓉花（荣华）、牡丹（富贵）、早生贵子（枣、桂、栗子、或桂花、笙）；</a:t>
            </a:r>
            <a:endPar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endParaRPr>
          </a:p>
          <a:p>
            <a:pPr algn="just">
              <a:lnSpc>
                <a:spcPct val="140000"/>
              </a:lnSpc>
            </a:pPr>
            <a:endPar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endParaRPr>
          </a:p>
          <a:p>
            <a:pPr algn="just">
              <a:lnSpc>
                <a:spcPct val="140000"/>
              </a:lnSpc>
            </a:pPr>
            <a:r>
              <a:rPr lang="zh-CN" altLang="en-US" b="1">
                <a:solidFill>
                  <a:schemeClr val="accent4">
                    <a:lumMod val="50000"/>
                  </a:schemeClr>
                </a:solidFill>
                <a:latin typeface="等线" panose="02010600030101010101" charset="-122"/>
                <a:ea typeface="等线" panose="02010600030101010101" charset="-122"/>
                <a:cs typeface="等线" panose="02010600030101010101" charset="-122"/>
              </a:rPr>
              <a:t>文物：</a:t>
            </a:r>
            <a:endParaRPr lang="zh-CN" altLang="en-US" b="1">
              <a:solidFill>
                <a:schemeClr val="accent4">
                  <a:lumMod val="50000"/>
                </a:schemeClr>
              </a:solidFill>
              <a:latin typeface="等线" panose="02010600030101010101" charset="-122"/>
              <a:ea typeface="等线" panose="02010600030101010101" charset="-122"/>
              <a:cs typeface="等线" panose="02010600030101010101" charset="-122"/>
            </a:endParaRPr>
          </a:p>
          <a:p>
            <a:pPr algn="just">
              <a:lnSpc>
                <a:spcPct val="140000"/>
              </a:lnSpc>
            </a:pPr>
            <a:r>
              <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rPr>
              <a:t>如意（如意）、双钱（双全）、百结（百吉）、笔镜（毕竟）、笔锭（必定）、戟（及）、鞍（安）、冠带流传（冠、玉带、船和石榴）、吉庆有余（戟与鱼状之磬）。</a:t>
            </a:r>
            <a:endPar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endParaRPr>
          </a:p>
        </p:txBody>
      </p:sp>
    </p:spTree>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620385" y="1023620"/>
            <a:ext cx="5905500" cy="5041265"/>
          </a:xfrm>
        </p:spPr>
        <p:txBody>
          <a:bodyPr/>
          <a:p>
            <a:pPr>
              <a:lnSpc>
                <a:spcPct val="130000"/>
              </a:lnSpc>
            </a:pPr>
            <a:r>
              <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rPr>
              <a:t>吉庆有余是中国传统吉祥纹样之一，寓意祥瑞。传统纹饰一般以一儿童执戟，上挂有鱼，另手携玉磬组成。后来改为童子抱鱼或如意与鱼。 </a:t>
            </a:r>
            <a:endPar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endParaRPr>
          </a:p>
          <a:p>
            <a:pPr>
              <a:lnSpc>
                <a:spcPct val="130000"/>
              </a:lnSpc>
            </a:pPr>
            <a:endPar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endParaRPr>
          </a:p>
          <a:p>
            <a:pPr>
              <a:lnSpc>
                <a:spcPct val="130000"/>
              </a:lnSpc>
            </a:pPr>
            <a:r>
              <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rPr>
              <a:t>中国传统文化中，鱼是一个美好的意象，在中国文化的语境中有福泽绵绵的含义，后世更取“鱼”的谐音“余”，迎合人们向往生活富裕的心理。“戟磬”谐音“吉庆”，“戟”、“磐”，“鱼”隐喻“吉庆有余”。亦有的在类如“八”字的磐形中，作双鱼纹，取“磬”与“庆”、“鱼”与“余”同意的寓意。清代刺绣、织锦、砖刻、木雕上常见应用。</a:t>
            </a:r>
            <a:endPar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endParaRPr>
          </a:p>
          <a:p>
            <a:pPr>
              <a:lnSpc>
                <a:spcPct val="130000"/>
              </a:lnSpc>
            </a:pPr>
            <a:endPar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endParaRPr>
          </a:p>
          <a:p>
            <a:pPr>
              <a:lnSpc>
                <a:spcPct val="130000"/>
              </a:lnSpc>
            </a:pPr>
            <a:r>
              <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rPr>
              <a:t>吉庆有余比喻生活富裕，到年节之时，家境殷实。这表达了古代人们追求年年幸福富裕生活的良好愿望。</a:t>
            </a:r>
            <a:endPar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endParaRPr>
          </a:p>
        </p:txBody>
      </p:sp>
      <p:pic>
        <p:nvPicPr>
          <p:cNvPr id="5" name="图片 4" descr="IMG_5309"/>
          <p:cNvPicPr>
            <a:picLocks noChangeAspect="1"/>
          </p:cNvPicPr>
          <p:nvPr/>
        </p:nvPicPr>
        <p:blipFill>
          <a:blip r:embed="rId1">
            <a:lum bright="12000" contrast="54000"/>
          </a:blip>
          <a:stretch>
            <a:fillRect/>
          </a:stretch>
        </p:blipFill>
        <p:spPr>
          <a:xfrm>
            <a:off x="967740" y="305435"/>
            <a:ext cx="3919855" cy="6246495"/>
          </a:xfrm>
          <a:prstGeom prst="rect">
            <a:avLst/>
          </a:prstGeom>
        </p:spPr>
      </p:pic>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lum contrast="24000"/>
          </a:blip>
          <a:stretch>
            <a:fillRect/>
          </a:stretch>
        </p:blipFill>
        <p:spPr>
          <a:xfrm>
            <a:off x="6750685" y="1106170"/>
            <a:ext cx="4603115" cy="4351655"/>
          </a:xfrm>
          <a:prstGeom prst="rect">
            <a:avLst/>
          </a:prstGeom>
        </p:spPr>
      </p:pic>
      <p:sp>
        <p:nvSpPr>
          <p:cNvPr id="6" name="文本框 5"/>
          <p:cNvSpPr txBox="1"/>
          <p:nvPr/>
        </p:nvSpPr>
        <p:spPr>
          <a:xfrm>
            <a:off x="1423035" y="2386965"/>
            <a:ext cx="4705985" cy="2084070"/>
          </a:xfrm>
          <a:prstGeom prst="rect">
            <a:avLst/>
          </a:prstGeom>
          <a:noFill/>
        </p:spPr>
        <p:txBody>
          <a:bodyPr wrap="square" rtlCol="0" anchor="t">
            <a:spAutoFit/>
          </a:bodyPr>
          <a:p>
            <a:pPr algn="just">
              <a:lnSpc>
                <a:spcPct val="120000"/>
              </a:lnSpc>
            </a:pPr>
            <a:r>
              <a:rPr lang="zh-CN" altLang="en-US">
                <a:solidFill>
                  <a:schemeClr val="accent4">
                    <a:lumMod val="50000"/>
                  </a:schemeClr>
                </a:solidFill>
                <a:latin typeface="等线" panose="02010600030101010101" charset="-122"/>
                <a:ea typeface="等线" panose="02010600030101010101" charset="-122"/>
                <a:cs typeface="等线" panose="02010600030101010101" charset="-122"/>
              </a:rPr>
              <a:t>喜鹊：相传闻喜鹊声，将有喜兆降至。</a:t>
            </a:r>
            <a:endParaRPr lang="zh-CN" altLang="en-US">
              <a:solidFill>
                <a:schemeClr val="accent4">
                  <a:lumMod val="50000"/>
                </a:schemeClr>
              </a:solidFill>
              <a:latin typeface="等线" panose="02010600030101010101" charset="-122"/>
              <a:ea typeface="等线" panose="02010600030101010101" charset="-122"/>
              <a:cs typeface="等线" panose="02010600030101010101" charset="-122"/>
            </a:endParaRPr>
          </a:p>
          <a:p>
            <a:pPr algn="just">
              <a:lnSpc>
                <a:spcPct val="120000"/>
              </a:lnSpc>
            </a:pPr>
            <a:endParaRPr lang="zh-CN" altLang="en-US">
              <a:solidFill>
                <a:schemeClr val="accent4">
                  <a:lumMod val="50000"/>
                </a:schemeClr>
              </a:solidFill>
              <a:latin typeface="等线" panose="02010600030101010101" charset="-122"/>
              <a:ea typeface="等线" panose="02010600030101010101" charset="-122"/>
              <a:cs typeface="等线" panose="02010600030101010101" charset="-122"/>
            </a:endParaRPr>
          </a:p>
          <a:p>
            <a:pPr algn="just">
              <a:lnSpc>
                <a:spcPct val="120000"/>
              </a:lnSpc>
            </a:pPr>
            <a:r>
              <a:rPr lang="zh-CN" altLang="en-US">
                <a:solidFill>
                  <a:schemeClr val="accent4">
                    <a:lumMod val="50000"/>
                  </a:schemeClr>
                </a:solidFill>
                <a:latin typeface="等线" panose="02010600030101010101" charset="-122"/>
                <a:ea typeface="等线" panose="02010600030101010101" charset="-122"/>
                <a:cs typeface="等线" panose="02010600030101010101" charset="-122"/>
              </a:rPr>
              <a:t>梅花：梅花分五瓣，梅花比喻"福、禄、寿、喜、财"五种福。</a:t>
            </a:r>
            <a:endParaRPr lang="zh-CN" altLang="en-US">
              <a:solidFill>
                <a:schemeClr val="accent4">
                  <a:lumMod val="50000"/>
                </a:schemeClr>
              </a:solidFill>
              <a:latin typeface="等线" panose="02010600030101010101" charset="-122"/>
              <a:ea typeface="等线" panose="02010600030101010101" charset="-122"/>
              <a:cs typeface="等线" panose="02010600030101010101" charset="-122"/>
            </a:endParaRPr>
          </a:p>
          <a:p>
            <a:pPr algn="just">
              <a:lnSpc>
                <a:spcPct val="120000"/>
              </a:lnSpc>
            </a:pPr>
            <a:endParaRPr lang="zh-CN" altLang="en-US">
              <a:solidFill>
                <a:schemeClr val="accent4">
                  <a:lumMod val="50000"/>
                </a:schemeClr>
              </a:solidFill>
              <a:latin typeface="等线" panose="02010600030101010101" charset="-122"/>
              <a:ea typeface="等线" panose="02010600030101010101" charset="-122"/>
              <a:cs typeface="等线" panose="02010600030101010101" charset="-122"/>
            </a:endParaRPr>
          </a:p>
          <a:p>
            <a:pPr algn="just">
              <a:lnSpc>
                <a:spcPct val="120000"/>
              </a:lnSpc>
            </a:pPr>
            <a:r>
              <a:rPr lang="zh-CN" altLang="en-US">
                <a:solidFill>
                  <a:schemeClr val="accent4">
                    <a:lumMod val="50000"/>
                  </a:schemeClr>
                </a:solidFill>
                <a:latin typeface="等线" panose="02010600030101010101" charset="-122"/>
                <a:ea typeface="等线" panose="02010600030101010101" charset="-122"/>
                <a:cs typeface="等线" panose="02010600030101010101" charset="-122"/>
              </a:rPr>
              <a:t>石榴：象征多子多孙</a:t>
            </a:r>
            <a:r>
              <a:rPr lang="zh-CN" altLang="en-US"/>
              <a:t>。</a:t>
            </a:r>
            <a:endParaRPr lang="zh-CN" altLang="en-US"/>
          </a:p>
        </p:txBody>
      </p:sp>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451610" y="1951355"/>
            <a:ext cx="3401695" cy="2846070"/>
          </a:xfrm>
          <a:prstGeom prst="rect">
            <a:avLst/>
          </a:prstGeom>
          <a:noFill/>
        </p:spPr>
        <p:txBody>
          <a:bodyPr wrap="square" rtlCol="0" anchor="t">
            <a:spAutoFit/>
          </a:bodyPr>
          <a:p>
            <a:pPr algn="just">
              <a:lnSpc>
                <a:spcPct val="140000"/>
              </a:lnSpc>
            </a:pPr>
            <a:r>
              <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rPr>
              <a:t>布老虎 | 在中国人心里，老虎是驱邪避灾、平安吉祥的象征，而且还能保护财富。它寄托着人们对美好生活的向往与追求,因此至今仍受到人们的广泛喜爱。农历五月初五端午节期间，民间盛行给儿童做布老虎，或者用雄黄在儿童的额头画虎脸，寓意健康、强壮、勇敢。</a:t>
            </a:r>
            <a:endPar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endParaRPr>
          </a:p>
        </p:txBody>
      </p:sp>
      <p:pic>
        <p:nvPicPr>
          <p:cNvPr id="5" name="图片 4"/>
          <p:cNvPicPr>
            <a:picLocks noChangeAspect="1"/>
          </p:cNvPicPr>
          <p:nvPr/>
        </p:nvPicPr>
        <p:blipFill>
          <a:blip r:embed="rId1"/>
          <a:stretch>
            <a:fillRect/>
          </a:stretch>
        </p:blipFill>
        <p:spPr>
          <a:xfrm>
            <a:off x="5657215" y="1429385"/>
            <a:ext cx="5991225" cy="3999230"/>
          </a:xfrm>
          <a:prstGeom prst="rect">
            <a:avLst/>
          </a:prstGeom>
        </p:spPr>
      </p:pic>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667385" y="1253490"/>
            <a:ext cx="6523990" cy="4351655"/>
          </a:xfrm>
          <a:prstGeom prst="rect">
            <a:avLst/>
          </a:prstGeom>
        </p:spPr>
      </p:pic>
      <p:sp>
        <p:nvSpPr>
          <p:cNvPr id="5" name="文本框 4"/>
          <p:cNvSpPr txBox="1"/>
          <p:nvPr/>
        </p:nvSpPr>
        <p:spPr>
          <a:xfrm>
            <a:off x="8123555" y="1744980"/>
            <a:ext cx="2540000" cy="3290570"/>
          </a:xfrm>
          <a:prstGeom prst="rect">
            <a:avLst/>
          </a:prstGeom>
          <a:noFill/>
        </p:spPr>
        <p:txBody>
          <a:bodyPr wrap="square" rtlCol="0" anchor="t">
            <a:spAutoFit/>
          </a:bodyPr>
          <a:p>
            <a:pPr algn="just">
              <a:lnSpc>
                <a:spcPct val="130000"/>
              </a:lnSpc>
            </a:pPr>
            <a:r>
              <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rPr>
              <a:t>这种孩童形象的陶瓷塑，在南北一些窑口均有生产，甚至会有其他材质制成的，它们在宋代有一个专有名词，叫做“磨喝乐”，也会被宋人称之为“泥孩儿”。它们并非纯粹的摆设，而是七夕节妇女们用于“乞巧”贡奉品之一，也有求子的寓意。</a:t>
            </a:r>
            <a:endParaRPr lang="zh-CN" altLang="en-US" sz="1600">
              <a:solidFill>
                <a:schemeClr val="accent4">
                  <a:lumMod val="50000"/>
                </a:schemeClr>
              </a:solidFill>
              <a:latin typeface="等线" panose="02010600030101010101" charset="-122"/>
              <a:ea typeface="等线" panose="02010600030101010101" charset="-122"/>
              <a:cs typeface="等线" panose="02010600030101010101" charset="-122"/>
            </a:endParaRPr>
          </a:p>
        </p:txBody>
      </p:sp>
    </p:spTree>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alphaModFix amt="8000"/>
          </a:blip>
          <a:srcRect r="50704" b="50241"/>
          <a:stretch>
            <a:fillRect/>
          </a:stretch>
        </p:blipFill>
        <p:spPr>
          <a:xfrm>
            <a:off x="7429219" y="2097495"/>
            <a:ext cx="4742397" cy="4783951"/>
          </a:xfrm>
          <a:prstGeom prst="rect">
            <a:avLst/>
          </a:prstGeom>
        </p:spPr>
      </p:pic>
      <p:sp>
        <p:nvSpPr>
          <p:cNvPr id="2" name="文本框 1"/>
          <p:cNvSpPr txBox="1"/>
          <p:nvPr/>
        </p:nvSpPr>
        <p:spPr>
          <a:xfrm>
            <a:off x="2491740" y="1069340"/>
            <a:ext cx="7066915" cy="5077460"/>
          </a:xfrm>
          <a:prstGeom prst="rect">
            <a:avLst/>
          </a:prstGeom>
          <a:noFill/>
        </p:spPr>
        <p:txBody>
          <a:bodyPr wrap="square" rtlCol="0" anchor="t">
            <a:spAutoFit/>
          </a:bodyPr>
          <a:p>
            <a:pPr>
              <a:lnSpc>
                <a:spcPct val="150000"/>
              </a:lnSpc>
            </a:pPr>
            <a:r>
              <a:rPr lang="zh-CN" altLang="en-US" b="1" dirty="0">
                <a:solidFill>
                  <a:srgbClr val="3C424A"/>
                </a:solidFill>
                <a:latin typeface="等线" panose="02010600030101010101" charset="-122"/>
                <a:ea typeface="等线" panose="02010600030101010101" charset="-122"/>
                <a:sym typeface="+mn-ea"/>
              </a:rPr>
              <a:t>在我们的</a:t>
            </a:r>
            <a:r>
              <a:rPr lang="zh-CN" altLang="en-US" b="1" dirty="0" smtClean="0">
                <a:solidFill>
                  <a:srgbClr val="3C424A"/>
                </a:solidFill>
                <a:latin typeface="等线" panose="02010600030101010101" charset="-122"/>
                <a:ea typeface="等线" panose="02010600030101010101" charset="-122"/>
                <a:sym typeface="+mn-ea"/>
              </a:rPr>
              <a:t>家乡福建，</a:t>
            </a:r>
            <a:r>
              <a:rPr lang="zh-CN" altLang="en-US" b="1" dirty="0">
                <a:solidFill>
                  <a:srgbClr val="3C424A"/>
                </a:solidFill>
                <a:latin typeface="等线" panose="02010600030101010101" charset="-122"/>
                <a:ea typeface="等线" panose="02010600030101010101" charset="-122"/>
                <a:sym typeface="+mn-ea"/>
              </a:rPr>
              <a:t>日常生活中你们见到的民间美术作品都有哪些？请举例说明在什么场合什么地点观看到的。</a:t>
            </a:r>
            <a:endParaRPr lang="zh-CN" altLang="en-US" b="1" dirty="0">
              <a:solidFill>
                <a:srgbClr val="3C424A"/>
              </a:solidFill>
              <a:latin typeface="等线" panose="02010600030101010101" charset="-122"/>
              <a:ea typeface="等线" panose="02010600030101010101" charset="-122"/>
              <a:sym typeface="+mn-ea"/>
            </a:endParaRPr>
          </a:p>
          <a:p>
            <a:pPr>
              <a:lnSpc>
                <a:spcPct val="150000"/>
              </a:lnSpc>
            </a:pPr>
            <a:endParaRPr lang="zh-CN" altLang="en-US" dirty="0">
              <a:solidFill>
                <a:srgbClr val="3C424A"/>
              </a:solidFill>
              <a:latin typeface="等线" panose="02010600030101010101" charset="-122"/>
              <a:ea typeface="等线" panose="02010600030101010101" charset="-122"/>
              <a:sym typeface="+mn-ea"/>
            </a:endParaRPr>
          </a:p>
          <a:p>
            <a:pPr>
              <a:lnSpc>
                <a:spcPct val="150000"/>
              </a:lnSpc>
            </a:pPr>
            <a:endParaRPr lang="zh-CN" altLang="en-US" dirty="0">
              <a:solidFill>
                <a:srgbClr val="3C424A"/>
              </a:solidFill>
              <a:latin typeface="等线" panose="02010600030101010101" charset="-122"/>
              <a:ea typeface="等线" panose="02010600030101010101" charset="-122"/>
              <a:sym typeface="+mn-ea"/>
            </a:endParaRPr>
          </a:p>
          <a:p>
            <a:pPr>
              <a:lnSpc>
                <a:spcPct val="150000"/>
              </a:lnSpc>
            </a:pPr>
            <a:r>
              <a:rPr lang="zh-CN" altLang="en-US" dirty="0">
                <a:solidFill>
                  <a:srgbClr val="3C424A"/>
                </a:solidFill>
                <a:latin typeface="等线" panose="02010600030101010101" charset="-122"/>
                <a:ea typeface="等线" panose="02010600030101010101" charset="-122"/>
                <a:sym typeface="+mn-ea"/>
              </a:rPr>
              <a:t>木板年画</a:t>
            </a:r>
            <a:endParaRPr lang="zh-CN" altLang="en-US" dirty="0">
              <a:solidFill>
                <a:srgbClr val="3C424A"/>
              </a:solidFill>
              <a:latin typeface="等线" panose="02010600030101010101" charset="-122"/>
              <a:ea typeface="等线" panose="02010600030101010101" charset="-122"/>
              <a:sym typeface="+mn-ea"/>
            </a:endParaRPr>
          </a:p>
          <a:p>
            <a:pPr>
              <a:lnSpc>
                <a:spcPct val="150000"/>
              </a:lnSpc>
            </a:pPr>
            <a:r>
              <a:rPr lang="zh-CN" altLang="en-US" dirty="0">
                <a:solidFill>
                  <a:srgbClr val="3C424A"/>
                </a:solidFill>
                <a:latin typeface="等线" panose="02010600030101010101" charset="-122"/>
                <a:ea typeface="等线" panose="02010600030101010101" charset="-122"/>
                <a:sym typeface="+mn-ea"/>
              </a:rPr>
              <a:t>纸扎</a:t>
            </a:r>
            <a:endParaRPr lang="zh-CN" altLang="en-US" dirty="0">
              <a:solidFill>
                <a:srgbClr val="3C424A"/>
              </a:solidFill>
              <a:latin typeface="等线" panose="02010600030101010101" charset="-122"/>
              <a:ea typeface="等线" panose="02010600030101010101" charset="-122"/>
              <a:sym typeface="+mn-ea"/>
            </a:endParaRPr>
          </a:p>
          <a:p>
            <a:pPr>
              <a:lnSpc>
                <a:spcPct val="150000"/>
              </a:lnSpc>
            </a:pPr>
            <a:r>
              <a:rPr lang="zh-CN" altLang="en-US" dirty="0">
                <a:solidFill>
                  <a:srgbClr val="3C424A"/>
                </a:solidFill>
                <a:latin typeface="等线" panose="02010600030101010101" charset="-122"/>
                <a:ea typeface="等线" panose="02010600030101010101" charset="-122"/>
                <a:sym typeface="+mn-ea"/>
              </a:rPr>
              <a:t>木偶</a:t>
            </a:r>
            <a:endParaRPr lang="zh-CN" altLang="en-US" dirty="0">
              <a:solidFill>
                <a:srgbClr val="3C424A"/>
              </a:solidFill>
              <a:latin typeface="等线" panose="02010600030101010101" charset="-122"/>
              <a:ea typeface="等线" panose="02010600030101010101" charset="-122"/>
              <a:sym typeface="+mn-ea"/>
            </a:endParaRPr>
          </a:p>
          <a:p>
            <a:pPr>
              <a:lnSpc>
                <a:spcPct val="150000"/>
              </a:lnSpc>
            </a:pPr>
            <a:r>
              <a:rPr lang="zh-CN" altLang="en-US" dirty="0">
                <a:solidFill>
                  <a:srgbClr val="3C424A"/>
                </a:solidFill>
                <a:latin typeface="等线" panose="02010600030101010101" charset="-122"/>
                <a:ea typeface="等线" panose="02010600030101010101" charset="-122"/>
                <a:sym typeface="+mn-ea"/>
              </a:rPr>
              <a:t>剪纸</a:t>
            </a:r>
            <a:endParaRPr lang="zh-CN" altLang="en-US" dirty="0">
              <a:solidFill>
                <a:srgbClr val="3C424A"/>
              </a:solidFill>
              <a:latin typeface="等线" panose="02010600030101010101" charset="-122"/>
              <a:ea typeface="等线" panose="02010600030101010101" charset="-122"/>
              <a:sym typeface="+mn-ea"/>
            </a:endParaRPr>
          </a:p>
          <a:p>
            <a:pPr>
              <a:lnSpc>
                <a:spcPct val="150000"/>
              </a:lnSpc>
            </a:pPr>
            <a:r>
              <a:rPr lang="zh-CN" altLang="en-US" dirty="0">
                <a:solidFill>
                  <a:srgbClr val="3C424A"/>
                </a:solidFill>
                <a:latin typeface="等线" panose="02010600030101010101" charset="-122"/>
                <a:ea typeface="等线" panose="02010600030101010101" charset="-122"/>
                <a:sym typeface="+mn-ea"/>
              </a:rPr>
              <a:t>石雕</a:t>
            </a:r>
            <a:endParaRPr lang="zh-CN" altLang="en-US" dirty="0">
              <a:solidFill>
                <a:srgbClr val="3C424A"/>
              </a:solidFill>
              <a:latin typeface="等线" panose="02010600030101010101" charset="-122"/>
              <a:ea typeface="等线" panose="02010600030101010101" charset="-122"/>
              <a:sym typeface="+mn-ea"/>
            </a:endParaRPr>
          </a:p>
          <a:p>
            <a:pPr>
              <a:lnSpc>
                <a:spcPct val="150000"/>
              </a:lnSpc>
            </a:pPr>
            <a:r>
              <a:rPr lang="zh-CN" altLang="en-US" dirty="0">
                <a:solidFill>
                  <a:srgbClr val="3C424A"/>
                </a:solidFill>
                <a:latin typeface="等线" panose="02010600030101010101" charset="-122"/>
                <a:ea typeface="等线" panose="02010600030101010101" charset="-122"/>
                <a:sym typeface="+mn-ea"/>
              </a:rPr>
              <a:t>木雕</a:t>
            </a:r>
            <a:endParaRPr lang="zh-CN" altLang="en-US" dirty="0">
              <a:solidFill>
                <a:srgbClr val="3C424A"/>
              </a:solidFill>
              <a:latin typeface="等线" panose="02010600030101010101" charset="-122"/>
              <a:ea typeface="等线" panose="02010600030101010101" charset="-122"/>
              <a:sym typeface="+mn-ea"/>
            </a:endParaRPr>
          </a:p>
          <a:p>
            <a:pPr>
              <a:lnSpc>
                <a:spcPct val="150000"/>
              </a:lnSpc>
            </a:pPr>
            <a:r>
              <a:rPr lang="zh-CN" altLang="en-US" dirty="0">
                <a:solidFill>
                  <a:srgbClr val="3C424A"/>
                </a:solidFill>
                <a:latin typeface="等线" panose="02010600030101010101" charset="-122"/>
                <a:ea typeface="等线" panose="02010600030101010101" charset="-122"/>
                <a:sym typeface="+mn-ea"/>
              </a:rPr>
              <a:t>砖雕</a:t>
            </a:r>
            <a:endParaRPr lang="zh-CN" altLang="en-US" dirty="0">
              <a:solidFill>
                <a:srgbClr val="3C424A"/>
              </a:solidFill>
              <a:latin typeface="等线" panose="02010600030101010101" charset="-122"/>
              <a:ea typeface="等线" panose="02010600030101010101" charset="-122"/>
              <a:sym typeface="+mn-ea"/>
            </a:endParaRPr>
          </a:p>
          <a:p>
            <a:pPr>
              <a:lnSpc>
                <a:spcPct val="150000"/>
              </a:lnSpc>
            </a:pPr>
            <a:r>
              <a:rPr lang="zh-CN" altLang="en-US" dirty="0">
                <a:solidFill>
                  <a:srgbClr val="3C424A"/>
                </a:solidFill>
                <a:latin typeface="等线" panose="02010600030101010101" charset="-122"/>
                <a:ea typeface="等线" panose="02010600030101010101" charset="-122"/>
                <a:sym typeface="+mn-ea"/>
              </a:rPr>
              <a:t>刺绣</a:t>
            </a:r>
            <a:endParaRPr lang="zh-CN" altLang="en-US" dirty="0">
              <a:solidFill>
                <a:srgbClr val="3C424A"/>
              </a:solidFill>
              <a:latin typeface="等线" panose="02010600030101010101" charset="-122"/>
              <a:ea typeface="等线" panose="02010600030101010101" charset="-122"/>
              <a:sym typeface="+mn-ea"/>
            </a:endParaRPr>
          </a:p>
        </p:txBody>
      </p:sp>
      <p:sp>
        <p:nvSpPr>
          <p:cNvPr id="12" name="矩形 11"/>
          <p:cNvSpPr/>
          <p:nvPr/>
        </p:nvSpPr>
        <p:spPr>
          <a:xfrm>
            <a:off x="494632" y="583520"/>
            <a:ext cx="904875" cy="3121442"/>
          </a:xfrm>
          <a:prstGeom prst="rect">
            <a:avLst/>
          </a:prstGeom>
          <a:solidFill>
            <a:srgbClr val="295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3" name="矩形 2"/>
          <p:cNvSpPr/>
          <p:nvPr/>
        </p:nvSpPr>
        <p:spPr>
          <a:xfrm>
            <a:off x="660295" y="1338750"/>
            <a:ext cx="613410" cy="2045077"/>
          </a:xfrm>
          <a:prstGeom prst="rect">
            <a:avLst/>
          </a:prstGeom>
        </p:spPr>
        <p:txBody>
          <a:bodyPr vert="eaVert" wrap="square">
            <a:spAutoFit/>
          </a:bodyPr>
          <a:p>
            <a:pPr algn="ctr"/>
            <a:r>
              <a:rPr lang="zh-CN" altLang="en-US" sz="2800" dirty="0" smtClean="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课堂思考</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cxnSp>
        <p:nvCxnSpPr>
          <p:cNvPr id="4" name="直线连接符 26"/>
          <p:cNvCxnSpPr/>
          <p:nvPr/>
        </p:nvCxnSpPr>
        <p:spPr>
          <a:xfrm>
            <a:off x="943429" y="163284"/>
            <a:ext cx="3641" cy="447449"/>
          </a:xfrm>
          <a:prstGeom prst="line">
            <a:avLst/>
          </a:prstGeom>
          <a:ln>
            <a:solidFill>
              <a:srgbClr val="295055"/>
            </a:soli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5" name="Group 15"/>
          <p:cNvGrpSpPr>
            <a:grpSpLocks noChangeAspect="1"/>
          </p:cNvGrpSpPr>
          <p:nvPr/>
        </p:nvGrpSpPr>
        <p:grpSpPr bwMode="auto">
          <a:xfrm>
            <a:off x="663087" y="859446"/>
            <a:ext cx="610618" cy="610618"/>
            <a:chOff x="-12" y="-15"/>
            <a:chExt cx="2476" cy="2476"/>
          </a:xfrm>
        </p:grpSpPr>
        <p:sp>
          <p:nvSpPr>
            <p:cNvPr id="6" name="Freeform 16"/>
            <p:cNvSpPr/>
            <p:nvPr/>
          </p:nvSpPr>
          <p:spPr bwMode="auto">
            <a:xfrm>
              <a:off x="-12" y="-15"/>
              <a:ext cx="2476" cy="2476"/>
            </a:xfrm>
            <a:custGeom>
              <a:avLst/>
              <a:gdLst>
                <a:gd name="T0" fmla="*/ 176 w 176"/>
                <a:gd name="T1" fmla="*/ 88 h 176"/>
                <a:gd name="T2" fmla="*/ 173 w 176"/>
                <a:gd name="T3" fmla="*/ 97 h 176"/>
                <a:gd name="T4" fmla="*/ 164 w 176"/>
                <a:gd name="T5" fmla="*/ 110 h 176"/>
                <a:gd name="T6" fmla="*/ 152 w 176"/>
                <a:gd name="T7" fmla="*/ 112 h 176"/>
                <a:gd name="T8" fmla="*/ 141 w 176"/>
                <a:gd name="T9" fmla="*/ 121 h 176"/>
                <a:gd name="T10" fmla="*/ 122 w 176"/>
                <a:gd name="T11" fmla="*/ 122 h 176"/>
                <a:gd name="T12" fmla="*/ 123 w 176"/>
                <a:gd name="T13" fmla="*/ 127 h 176"/>
                <a:gd name="T14" fmla="*/ 117 w 176"/>
                <a:gd name="T15" fmla="*/ 146 h 176"/>
                <a:gd name="T16" fmla="*/ 112 w 176"/>
                <a:gd name="T17" fmla="*/ 152 h 176"/>
                <a:gd name="T18" fmla="*/ 99 w 176"/>
                <a:gd name="T19" fmla="*/ 173 h 176"/>
                <a:gd name="T20" fmla="*/ 91 w 176"/>
                <a:gd name="T21" fmla="*/ 175 h 176"/>
                <a:gd name="T22" fmla="*/ 87 w 176"/>
                <a:gd name="T23" fmla="*/ 176 h 176"/>
                <a:gd name="T24" fmla="*/ 77 w 176"/>
                <a:gd name="T25" fmla="*/ 173 h 176"/>
                <a:gd name="T26" fmla="*/ 64 w 176"/>
                <a:gd name="T27" fmla="*/ 162 h 176"/>
                <a:gd name="T28" fmla="*/ 63 w 176"/>
                <a:gd name="T29" fmla="*/ 152 h 176"/>
                <a:gd name="T30" fmla="*/ 55 w 176"/>
                <a:gd name="T31" fmla="*/ 143 h 176"/>
                <a:gd name="T32" fmla="*/ 52 w 176"/>
                <a:gd name="T33" fmla="*/ 123 h 176"/>
                <a:gd name="T34" fmla="*/ 52 w 176"/>
                <a:gd name="T35" fmla="*/ 123 h 176"/>
                <a:gd name="T36" fmla="*/ 30 w 176"/>
                <a:gd name="T37" fmla="*/ 117 h 176"/>
                <a:gd name="T38" fmla="*/ 24 w 176"/>
                <a:gd name="T39" fmla="*/ 112 h 176"/>
                <a:gd name="T40" fmla="*/ 3 w 176"/>
                <a:gd name="T41" fmla="*/ 100 h 176"/>
                <a:gd name="T42" fmla="*/ 0 w 176"/>
                <a:gd name="T43" fmla="*/ 90 h 176"/>
                <a:gd name="T44" fmla="*/ 0 w 176"/>
                <a:gd name="T45" fmla="*/ 88 h 176"/>
                <a:gd name="T46" fmla="*/ 3 w 176"/>
                <a:gd name="T47" fmla="*/ 78 h 176"/>
                <a:gd name="T48" fmla="*/ 14 w 176"/>
                <a:gd name="T49" fmla="*/ 65 h 176"/>
                <a:gd name="T50" fmla="*/ 24 w 176"/>
                <a:gd name="T51" fmla="*/ 63 h 176"/>
                <a:gd name="T52" fmla="*/ 35 w 176"/>
                <a:gd name="T53" fmla="*/ 55 h 176"/>
                <a:gd name="T54" fmla="*/ 51 w 176"/>
                <a:gd name="T55" fmla="*/ 53 h 176"/>
                <a:gd name="T56" fmla="*/ 52 w 176"/>
                <a:gd name="T57" fmla="*/ 52 h 176"/>
                <a:gd name="T58" fmla="*/ 54 w 176"/>
                <a:gd name="T59" fmla="*/ 36 h 176"/>
                <a:gd name="T60" fmla="*/ 63 w 176"/>
                <a:gd name="T61" fmla="*/ 25 h 176"/>
                <a:gd name="T62" fmla="*/ 75 w 176"/>
                <a:gd name="T63" fmla="*/ 4 h 176"/>
                <a:gd name="T64" fmla="*/ 83 w 176"/>
                <a:gd name="T65" fmla="*/ 2 h 176"/>
                <a:gd name="T66" fmla="*/ 87 w 176"/>
                <a:gd name="T67" fmla="*/ 0 h 176"/>
                <a:gd name="T68" fmla="*/ 96 w 176"/>
                <a:gd name="T69" fmla="*/ 3 h 176"/>
                <a:gd name="T70" fmla="*/ 109 w 176"/>
                <a:gd name="T71" fmla="*/ 12 h 176"/>
                <a:gd name="T72" fmla="*/ 112 w 176"/>
                <a:gd name="T73" fmla="*/ 24 h 176"/>
                <a:gd name="T74" fmla="*/ 122 w 176"/>
                <a:gd name="T75" fmla="*/ 38 h 176"/>
                <a:gd name="T76" fmla="*/ 122 w 176"/>
                <a:gd name="T77" fmla="*/ 53 h 176"/>
                <a:gd name="T78" fmla="*/ 124 w 176"/>
                <a:gd name="T79" fmla="*/ 53 h 176"/>
                <a:gd name="T80" fmla="*/ 145 w 176"/>
                <a:gd name="T81" fmla="*/ 58 h 176"/>
                <a:gd name="T82" fmla="*/ 151 w 176"/>
                <a:gd name="T83" fmla="*/ 63 h 176"/>
                <a:gd name="T84" fmla="*/ 172 w 176"/>
                <a:gd name="T85" fmla="*/ 76 h 176"/>
                <a:gd name="T86" fmla="*/ 174 w 176"/>
                <a:gd name="T87"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76">
                  <a:moveTo>
                    <a:pt x="176" y="88"/>
                  </a:moveTo>
                  <a:cubicBezTo>
                    <a:pt x="176" y="88"/>
                    <a:pt x="176" y="88"/>
                    <a:pt x="176" y="88"/>
                  </a:cubicBezTo>
                  <a:cubicBezTo>
                    <a:pt x="175" y="89"/>
                    <a:pt x="175" y="91"/>
                    <a:pt x="174" y="92"/>
                  </a:cubicBezTo>
                  <a:cubicBezTo>
                    <a:pt x="174" y="94"/>
                    <a:pt x="173" y="95"/>
                    <a:pt x="173" y="97"/>
                  </a:cubicBezTo>
                  <a:cubicBezTo>
                    <a:pt x="172" y="101"/>
                    <a:pt x="170" y="105"/>
                    <a:pt x="167" y="108"/>
                  </a:cubicBezTo>
                  <a:cubicBezTo>
                    <a:pt x="166" y="109"/>
                    <a:pt x="165" y="109"/>
                    <a:pt x="164" y="110"/>
                  </a:cubicBezTo>
                  <a:cubicBezTo>
                    <a:pt x="162" y="111"/>
                    <a:pt x="159" y="112"/>
                    <a:pt x="157" y="113"/>
                  </a:cubicBezTo>
                  <a:cubicBezTo>
                    <a:pt x="155" y="113"/>
                    <a:pt x="153" y="113"/>
                    <a:pt x="152" y="112"/>
                  </a:cubicBezTo>
                  <a:cubicBezTo>
                    <a:pt x="151" y="112"/>
                    <a:pt x="150" y="113"/>
                    <a:pt x="150" y="113"/>
                  </a:cubicBezTo>
                  <a:cubicBezTo>
                    <a:pt x="147" y="116"/>
                    <a:pt x="144" y="119"/>
                    <a:pt x="141" y="121"/>
                  </a:cubicBezTo>
                  <a:cubicBezTo>
                    <a:pt x="138" y="123"/>
                    <a:pt x="135" y="124"/>
                    <a:pt x="132" y="124"/>
                  </a:cubicBezTo>
                  <a:cubicBezTo>
                    <a:pt x="128" y="125"/>
                    <a:pt x="125" y="124"/>
                    <a:pt x="122" y="122"/>
                  </a:cubicBezTo>
                  <a:cubicBezTo>
                    <a:pt x="121" y="122"/>
                    <a:pt x="121" y="122"/>
                    <a:pt x="121" y="122"/>
                  </a:cubicBezTo>
                  <a:cubicBezTo>
                    <a:pt x="122" y="124"/>
                    <a:pt x="123" y="125"/>
                    <a:pt x="123" y="127"/>
                  </a:cubicBezTo>
                  <a:cubicBezTo>
                    <a:pt x="124" y="131"/>
                    <a:pt x="124" y="134"/>
                    <a:pt x="122" y="137"/>
                  </a:cubicBezTo>
                  <a:cubicBezTo>
                    <a:pt x="121" y="141"/>
                    <a:pt x="119" y="144"/>
                    <a:pt x="117" y="146"/>
                  </a:cubicBezTo>
                  <a:cubicBezTo>
                    <a:pt x="115" y="148"/>
                    <a:pt x="114" y="149"/>
                    <a:pt x="112" y="151"/>
                  </a:cubicBezTo>
                  <a:cubicBezTo>
                    <a:pt x="112" y="151"/>
                    <a:pt x="112" y="152"/>
                    <a:pt x="112" y="152"/>
                  </a:cubicBezTo>
                  <a:cubicBezTo>
                    <a:pt x="113" y="158"/>
                    <a:pt x="111" y="163"/>
                    <a:pt x="107" y="167"/>
                  </a:cubicBezTo>
                  <a:cubicBezTo>
                    <a:pt x="105" y="170"/>
                    <a:pt x="102" y="172"/>
                    <a:pt x="99" y="173"/>
                  </a:cubicBezTo>
                  <a:cubicBezTo>
                    <a:pt x="98" y="173"/>
                    <a:pt x="96" y="174"/>
                    <a:pt x="95" y="174"/>
                  </a:cubicBezTo>
                  <a:cubicBezTo>
                    <a:pt x="94" y="174"/>
                    <a:pt x="92" y="175"/>
                    <a:pt x="91" y="175"/>
                  </a:cubicBezTo>
                  <a:cubicBezTo>
                    <a:pt x="90" y="176"/>
                    <a:pt x="89" y="176"/>
                    <a:pt x="87" y="176"/>
                  </a:cubicBezTo>
                  <a:cubicBezTo>
                    <a:pt x="87" y="176"/>
                    <a:pt x="87" y="176"/>
                    <a:pt x="87" y="176"/>
                  </a:cubicBezTo>
                  <a:cubicBezTo>
                    <a:pt x="86" y="176"/>
                    <a:pt x="84" y="175"/>
                    <a:pt x="83" y="175"/>
                  </a:cubicBezTo>
                  <a:cubicBezTo>
                    <a:pt x="81" y="174"/>
                    <a:pt x="79" y="174"/>
                    <a:pt x="77" y="173"/>
                  </a:cubicBezTo>
                  <a:cubicBezTo>
                    <a:pt x="75" y="173"/>
                    <a:pt x="72" y="172"/>
                    <a:pt x="70" y="170"/>
                  </a:cubicBezTo>
                  <a:cubicBezTo>
                    <a:pt x="67" y="168"/>
                    <a:pt x="65" y="165"/>
                    <a:pt x="64" y="162"/>
                  </a:cubicBezTo>
                  <a:cubicBezTo>
                    <a:pt x="63" y="160"/>
                    <a:pt x="62" y="158"/>
                    <a:pt x="62" y="155"/>
                  </a:cubicBezTo>
                  <a:cubicBezTo>
                    <a:pt x="62" y="154"/>
                    <a:pt x="62" y="153"/>
                    <a:pt x="63" y="152"/>
                  </a:cubicBezTo>
                  <a:cubicBezTo>
                    <a:pt x="63" y="152"/>
                    <a:pt x="63" y="151"/>
                    <a:pt x="62" y="151"/>
                  </a:cubicBezTo>
                  <a:cubicBezTo>
                    <a:pt x="59" y="148"/>
                    <a:pt x="57" y="146"/>
                    <a:pt x="55" y="143"/>
                  </a:cubicBezTo>
                  <a:cubicBezTo>
                    <a:pt x="53" y="140"/>
                    <a:pt x="51" y="137"/>
                    <a:pt x="51" y="133"/>
                  </a:cubicBezTo>
                  <a:cubicBezTo>
                    <a:pt x="50" y="130"/>
                    <a:pt x="51" y="126"/>
                    <a:pt x="52" y="123"/>
                  </a:cubicBezTo>
                  <a:cubicBezTo>
                    <a:pt x="53" y="123"/>
                    <a:pt x="53" y="123"/>
                    <a:pt x="53" y="123"/>
                  </a:cubicBezTo>
                  <a:cubicBezTo>
                    <a:pt x="52" y="123"/>
                    <a:pt x="52" y="123"/>
                    <a:pt x="52" y="123"/>
                  </a:cubicBezTo>
                  <a:cubicBezTo>
                    <a:pt x="47" y="125"/>
                    <a:pt x="43" y="125"/>
                    <a:pt x="39" y="123"/>
                  </a:cubicBezTo>
                  <a:cubicBezTo>
                    <a:pt x="35" y="122"/>
                    <a:pt x="32" y="120"/>
                    <a:pt x="30" y="117"/>
                  </a:cubicBezTo>
                  <a:cubicBezTo>
                    <a:pt x="28" y="116"/>
                    <a:pt x="27" y="115"/>
                    <a:pt x="25" y="113"/>
                  </a:cubicBezTo>
                  <a:cubicBezTo>
                    <a:pt x="25" y="113"/>
                    <a:pt x="24" y="112"/>
                    <a:pt x="24" y="112"/>
                  </a:cubicBezTo>
                  <a:cubicBezTo>
                    <a:pt x="18" y="113"/>
                    <a:pt x="13" y="112"/>
                    <a:pt x="8" y="108"/>
                  </a:cubicBezTo>
                  <a:cubicBezTo>
                    <a:pt x="6" y="106"/>
                    <a:pt x="4" y="103"/>
                    <a:pt x="3" y="100"/>
                  </a:cubicBezTo>
                  <a:cubicBezTo>
                    <a:pt x="3" y="98"/>
                    <a:pt x="2" y="97"/>
                    <a:pt x="2" y="95"/>
                  </a:cubicBezTo>
                  <a:cubicBezTo>
                    <a:pt x="2" y="93"/>
                    <a:pt x="1" y="92"/>
                    <a:pt x="0" y="90"/>
                  </a:cubicBezTo>
                  <a:cubicBezTo>
                    <a:pt x="0" y="89"/>
                    <a:pt x="0" y="89"/>
                    <a:pt x="0" y="88"/>
                  </a:cubicBezTo>
                  <a:cubicBezTo>
                    <a:pt x="0" y="88"/>
                    <a:pt x="0" y="88"/>
                    <a:pt x="0" y="88"/>
                  </a:cubicBezTo>
                  <a:cubicBezTo>
                    <a:pt x="0" y="86"/>
                    <a:pt x="0" y="85"/>
                    <a:pt x="1" y="84"/>
                  </a:cubicBezTo>
                  <a:cubicBezTo>
                    <a:pt x="2" y="82"/>
                    <a:pt x="2" y="80"/>
                    <a:pt x="3" y="78"/>
                  </a:cubicBezTo>
                  <a:cubicBezTo>
                    <a:pt x="3" y="76"/>
                    <a:pt x="4" y="74"/>
                    <a:pt x="5" y="72"/>
                  </a:cubicBezTo>
                  <a:cubicBezTo>
                    <a:pt x="7" y="68"/>
                    <a:pt x="10" y="66"/>
                    <a:pt x="14" y="65"/>
                  </a:cubicBezTo>
                  <a:cubicBezTo>
                    <a:pt x="16" y="64"/>
                    <a:pt x="18" y="63"/>
                    <a:pt x="21" y="63"/>
                  </a:cubicBezTo>
                  <a:cubicBezTo>
                    <a:pt x="22" y="63"/>
                    <a:pt x="23" y="63"/>
                    <a:pt x="24" y="63"/>
                  </a:cubicBezTo>
                  <a:cubicBezTo>
                    <a:pt x="24" y="64"/>
                    <a:pt x="25" y="63"/>
                    <a:pt x="25" y="63"/>
                  </a:cubicBezTo>
                  <a:cubicBezTo>
                    <a:pt x="28" y="60"/>
                    <a:pt x="31" y="57"/>
                    <a:pt x="35" y="55"/>
                  </a:cubicBezTo>
                  <a:cubicBezTo>
                    <a:pt x="38" y="53"/>
                    <a:pt x="42" y="51"/>
                    <a:pt x="46" y="51"/>
                  </a:cubicBezTo>
                  <a:cubicBezTo>
                    <a:pt x="48" y="51"/>
                    <a:pt x="49" y="52"/>
                    <a:pt x="51" y="53"/>
                  </a:cubicBezTo>
                  <a:cubicBezTo>
                    <a:pt x="51" y="53"/>
                    <a:pt x="52" y="53"/>
                    <a:pt x="52" y="53"/>
                  </a:cubicBezTo>
                  <a:cubicBezTo>
                    <a:pt x="52" y="52"/>
                    <a:pt x="52" y="52"/>
                    <a:pt x="52" y="52"/>
                  </a:cubicBezTo>
                  <a:cubicBezTo>
                    <a:pt x="51" y="50"/>
                    <a:pt x="50" y="47"/>
                    <a:pt x="51" y="45"/>
                  </a:cubicBezTo>
                  <a:cubicBezTo>
                    <a:pt x="51" y="42"/>
                    <a:pt x="52" y="39"/>
                    <a:pt x="54" y="36"/>
                  </a:cubicBezTo>
                  <a:cubicBezTo>
                    <a:pt x="56" y="32"/>
                    <a:pt x="59" y="29"/>
                    <a:pt x="62" y="26"/>
                  </a:cubicBezTo>
                  <a:cubicBezTo>
                    <a:pt x="63" y="26"/>
                    <a:pt x="63" y="25"/>
                    <a:pt x="63" y="25"/>
                  </a:cubicBezTo>
                  <a:cubicBezTo>
                    <a:pt x="62" y="20"/>
                    <a:pt x="63" y="16"/>
                    <a:pt x="65" y="12"/>
                  </a:cubicBezTo>
                  <a:cubicBezTo>
                    <a:pt x="68" y="8"/>
                    <a:pt x="71" y="5"/>
                    <a:pt x="75" y="4"/>
                  </a:cubicBezTo>
                  <a:cubicBezTo>
                    <a:pt x="77" y="4"/>
                    <a:pt x="78" y="3"/>
                    <a:pt x="79" y="3"/>
                  </a:cubicBezTo>
                  <a:cubicBezTo>
                    <a:pt x="81" y="3"/>
                    <a:pt x="82" y="2"/>
                    <a:pt x="83" y="2"/>
                  </a:cubicBezTo>
                  <a:cubicBezTo>
                    <a:pt x="84" y="1"/>
                    <a:pt x="86" y="1"/>
                    <a:pt x="87" y="0"/>
                  </a:cubicBezTo>
                  <a:cubicBezTo>
                    <a:pt x="87" y="0"/>
                    <a:pt x="87" y="0"/>
                    <a:pt x="87" y="0"/>
                  </a:cubicBezTo>
                  <a:cubicBezTo>
                    <a:pt x="89" y="1"/>
                    <a:pt x="90" y="1"/>
                    <a:pt x="91" y="2"/>
                  </a:cubicBezTo>
                  <a:cubicBezTo>
                    <a:pt x="93" y="2"/>
                    <a:pt x="95" y="3"/>
                    <a:pt x="96" y="3"/>
                  </a:cubicBezTo>
                  <a:cubicBezTo>
                    <a:pt x="99" y="4"/>
                    <a:pt x="102" y="5"/>
                    <a:pt x="104" y="6"/>
                  </a:cubicBezTo>
                  <a:cubicBezTo>
                    <a:pt x="106" y="8"/>
                    <a:pt x="108" y="10"/>
                    <a:pt x="109" y="12"/>
                  </a:cubicBezTo>
                  <a:cubicBezTo>
                    <a:pt x="110" y="14"/>
                    <a:pt x="112" y="17"/>
                    <a:pt x="112" y="19"/>
                  </a:cubicBezTo>
                  <a:cubicBezTo>
                    <a:pt x="112" y="21"/>
                    <a:pt x="112" y="23"/>
                    <a:pt x="112" y="24"/>
                  </a:cubicBezTo>
                  <a:cubicBezTo>
                    <a:pt x="112" y="25"/>
                    <a:pt x="112" y="26"/>
                    <a:pt x="112" y="26"/>
                  </a:cubicBezTo>
                  <a:cubicBezTo>
                    <a:pt x="116" y="29"/>
                    <a:pt x="119" y="33"/>
                    <a:pt x="122" y="38"/>
                  </a:cubicBezTo>
                  <a:cubicBezTo>
                    <a:pt x="122" y="39"/>
                    <a:pt x="123" y="40"/>
                    <a:pt x="123" y="41"/>
                  </a:cubicBezTo>
                  <a:cubicBezTo>
                    <a:pt x="124" y="45"/>
                    <a:pt x="124" y="49"/>
                    <a:pt x="122" y="53"/>
                  </a:cubicBezTo>
                  <a:cubicBezTo>
                    <a:pt x="122" y="53"/>
                    <a:pt x="122" y="53"/>
                    <a:pt x="122" y="54"/>
                  </a:cubicBezTo>
                  <a:cubicBezTo>
                    <a:pt x="123" y="53"/>
                    <a:pt x="123" y="53"/>
                    <a:pt x="124" y="53"/>
                  </a:cubicBezTo>
                  <a:cubicBezTo>
                    <a:pt x="126" y="52"/>
                    <a:pt x="129" y="51"/>
                    <a:pt x="132" y="51"/>
                  </a:cubicBezTo>
                  <a:cubicBezTo>
                    <a:pt x="137" y="52"/>
                    <a:pt x="141" y="55"/>
                    <a:pt x="145" y="58"/>
                  </a:cubicBezTo>
                  <a:cubicBezTo>
                    <a:pt x="147" y="60"/>
                    <a:pt x="148" y="61"/>
                    <a:pt x="150" y="63"/>
                  </a:cubicBezTo>
                  <a:cubicBezTo>
                    <a:pt x="150" y="63"/>
                    <a:pt x="151" y="64"/>
                    <a:pt x="151" y="63"/>
                  </a:cubicBezTo>
                  <a:cubicBezTo>
                    <a:pt x="156" y="63"/>
                    <a:pt x="160" y="64"/>
                    <a:pt x="164" y="66"/>
                  </a:cubicBezTo>
                  <a:cubicBezTo>
                    <a:pt x="168" y="68"/>
                    <a:pt x="170" y="72"/>
                    <a:pt x="172" y="76"/>
                  </a:cubicBezTo>
                  <a:cubicBezTo>
                    <a:pt x="172" y="77"/>
                    <a:pt x="173" y="79"/>
                    <a:pt x="173" y="80"/>
                  </a:cubicBezTo>
                  <a:cubicBezTo>
                    <a:pt x="173" y="81"/>
                    <a:pt x="174" y="82"/>
                    <a:pt x="174" y="84"/>
                  </a:cubicBezTo>
                  <a:cubicBezTo>
                    <a:pt x="175" y="85"/>
                    <a:pt x="175" y="86"/>
                    <a:pt x="176" y="88"/>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
              <a:endParaRPr lang="zh-CN" altLang="en-US"/>
            </a:p>
          </p:txBody>
        </p:sp>
        <p:sp>
          <p:nvSpPr>
            <p:cNvPr id="7" name="Freeform 17"/>
            <p:cNvSpPr/>
            <p:nvPr/>
          </p:nvSpPr>
          <p:spPr bwMode="auto">
            <a:xfrm>
              <a:off x="762" y="1617"/>
              <a:ext cx="900" cy="830"/>
            </a:xfrm>
            <a:custGeom>
              <a:avLst/>
              <a:gdLst>
                <a:gd name="T0" fmla="*/ 38 w 64"/>
                <a:gd name="T1" fmla="*/ 14 h 59"/>
                <a:gd name="T2" fmla="*/ 41 w 64"/>
                <a:gd name="T3" fmla="*/ 6 h 59"/>
                <a:gd name="T4" fmla="*/ 52 w 64"/>
                <a:gd name="T5" fmla="*/ 2 h 59"/>
                <a:gd name="T6" fmla="*/ 54 w 64"/>
                <a:gd name="T7" fmla="*/ 2 h 59"/>
                <a:gd name="T8" fmla="*/ 63 w 64"/>
                <a:gd name="T9" fmla="*/ 11 h 59"/>
                <a:gd name="T10" fmla="*/ 62 w 64"/>
                <a:gd name="T11" fmla="*/ 21 h 59"/>
                <a:gd name="T12" fmla="*/ 55 w 64"/>
                <a:gd name="T13" fmla="*/ 31 h 59"/>
                <a:gd name="T14" fmla="*/ 53 w 64"/>
                <a:gd name="T15" fmla="*/ 34 h 59"/>
                <a:gd name="T16" fmla="*/ 52 w 64"/>
                <a:gd name="T17" fmla="*/ 35 h 59"/>
                <a:gd name="T18" fmla="*/ 47 w 64"/>
                <a:gd name="T19" fmla="*/ 51 h 59"/>
                <a:gd name="T20" fmla="*/ 40 w 64"/>
                <a:gd name="T21" fmla="*/ 54 h 59"/>
                <a:gd name="T22" fmla="*/ 36 w 64"/>
                <a:gd name="T23" fmla="*/ 55 h 59"/>
                <a:gd name="T24" fmla="*/ 32 w 64"/>
                <a:gd name="T25" fmla="*/ 59 h 59"/>
                <a:gd name="T26" fmla="*/ 32 w 64"/>
                <a:gd name="T27" fmla="*/ 59 h 59"/>
                <a:gd name="T28" fmla="*/ 29 w 64"/>
                <a:gd name="T29" fmla="*/ 55 h 59"/>
                <a:gd name="T30" fmla="*/ 24 w 64"/>
                <a:gd name="T31" fmla="*/ 54 h 59"/>
                <a:gd name="T32" fmla="*/ 12 w 64"/>
                <a:gd name="T33" fmla="*/ 43 h 59"/>
                <a:gd name="T34" fmla="*/ 12 w 64"/>
                <a:gd name="T35" fmla="*/ 36 h 59"/>
                <a:gd name="T36" fmla="*/ 12 w 64"/>
                <a:gd name="T37" fmla="*/ 34 h 59"/>
                <a:gd name="T38" fmla="*/ 8 w 64"/>
                <a:gd name="T39" fmla="*/ 31 h 59"/>
                <a:gd name="T40" fmla="*/ 1 w 64"/>
                <a:gd name="T41" fmla="*/ 20 h 59"/>
                <a:gd name="T42" fmla="*/ 2 w 64"/>
                <a:gd name="T43" fmla="*/ 9 h 59"/>
                <a:gd name="T44" fmla="*/ 22 w 64"/>
                <a:gd name="T45" fmla="*/ 4 h 59"/>
                <a:gd name="T46" fmla="*/ 26 w 64"/>
                <a:gd name="T47" fmla="*/ 13 h 59"/>
                <a:gd name="T48" fmla="*/ 27 w 64"/>
                <a:gd name="T49" fmla="*/ 15 h 59"/>
                <a:gd name="T50" fmla="*/ 26 w 64"/>
                <a:gd name="T51" fmla="*/ 13 h 59"/>
                <a:gd name="T52" fmla="*/ 13 w 64"/>
                <a:gd name="T53" fmla="*/ 10 h 59"/>
                <a:gd name="T54" fmla="*/ 13 w 64"/>
                <a:gd name="T55" fmla="*/ 23 h 59"/>
                <a:gd name="T56" fmla="*/ 31 w 64"/>
                <a:gd name="T57" fmla="*/ 18 h 59"/>
                <a:gd name="T58" fmla="*/ 32 w 64"/>
                <a:gd name="T59" fmla="*/ 16 h 59"/>
                <a:gd name="T60" fmla="*/ 33 w 64"/>
                <a:gd name="T61" fmla="*/ 19 h 59"/>
                <a:gd name="T62" fmla="*/ 52 w 64"/>
                <a:gd name="T63" fmla="*/ 22 h 59"/>
                <a:gd name="T64" fmla="*/ 53 w 64"/>
                <a:gd name="T65" fmla="*/ 20 h 59"/>
                <a:gd name="T66" fmla="*/ 42 w 64"/>
                <a:gd name="T67" fmla="*/ 9 h 59"/>
                <a:gd name="T68" fmla="*/ 38 w 64"/>
                <a:gd name="T69"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59">
                  <a:moveTo>
                    <a:pt x="38" y="14"/>
                  </a:moveTo>
                  <a:cubicBezTo>
                    <a:pt x="38" y="11"/>
                    <a:pt x="38" y="8"/>
                    <a:pt x="41" y="6"/>
                  </a:cubicBezTo>
                  <a:cubicBezTo>
                    <a:pt x="44" y="3"/>
                    <a:pt x="47" y="2"/>
                    <a:pt x="52" y="2"/>
                  </a:cubicBezTo>
                  <a:cubicBezTo>
                    <a:pt x="52" y="2"/>
                    <a:pt x="53" y="2"/>
                    <a:pt x="54" y="2"/>
                  </a:cubicBezTo>
                  <a:cubicBezTo>
                    <a:pt x="58" y="4"/>
                    <a:pt x="62" y="6"/>
                    <a:pt x="63" y="11"/>
                  </a:cubicBezTo>
                  <a:cubicBezTo>
                    <a:pt x="64" y="14"/>
                    <a:pt x="64" y="18"/>
                    <a:pt x="62" y="21"/>
                  </a:cubicBezTo>
                  <a:cubicBezTo>
                    <a:pt x="61" y="25"/>
                    <a:pt x="58" y="28"/>
                    <a:pt x="55" y="31"/>
                  </a:cubicBezTo>
                  <a:cubicBezTo>
                    <a:pt x="54" y="32"/>
                    <a:pt x="54" y="33"/>
                    <a:pt x="53" y="34"/>
                  </a:cubicBezTo>
                  <a:cubicBezTo>
                    <a:pt x="52" y="34"/>
                    <a:pt x="52" y="35"/>
                    <a:pt x="52" y="35"/>
                  </a:cubicBezTo>
                  <a:cubicBezTo>
                    <a:pt x="53" y="41"/>
                    <a:pt x="52" y="46"/>
                    <a:pt x="47" y="51"/>
                  </a:cubicBezTo>
                  <a:cubicBezTo>
                    <a:pt x="45" y="53"/>
                    <a:pt x="43" y="54"/>
                    <a:pt x="40" y="54"/>
                  </a:cubicBezTo>
                  <a:cubicBezTo>
                    <a:pt x="39" y="55"/>
                    <a:pt x="37" y="55"/>
                    <a:pt x="36" y="55"/>
                  </a:cubicBezTo>
                  <a:cubicBezTo>
                    <a:pt x="34" y="56"/>
                    <a:pt x="33" y="57"/>
                    <a:pt x="32" y="59"/>
                  </a:cubicBezTo>
                  <a:cubicBezTo>
                    <a:pt x="32" y="59"/>
                    <a:pt x="32" y="59"/>
                    <a:pt x="32" y="59"/>
                  </a:cubicBezTo>
                  <a:cubicBezTo>
                    <a:pt x="32" y="57"/>
                    <a:pt x="30" y="56"/>
                    <a:pt x="29" y="55"/>
                  </a:cubicBezTo>
                  <a:cubicBezTo>
                    <a:pt x="27" y="55"/>
                    <a:pt x="25" y="54"/>
                    <a:pt x="24" y="54"/>
                  </a:cubicBezTo>
                  <a:cubicBezTo>
                    <a:pt x="17" y="53"/>
                    <a:pt x="14" y="48"/>
                    <a:pt x="12" y="43"/>
                  </a:cubicBezTo>
                  <a:cubicBezTo>
                    <a:pt x="12" y="40"/>
                    <a:pt x="11" y="38"/>
                    <a:pt x="12" y="36"/>
                  </a:cubicBezTo>
                  <a:cubicBezTo>
                    <a:pt x="12" y="35"/>
                    <a:pt x="12" y="34"/>
                    <a:pt x="12" y="34"/>
                  </a:cubicBezTo>
                  <a:cubicBezTo>
                    <a:pt x="10" y="33"/>
                    <a:pt x="9" y="32"/>
                    <a:pt x="8" y="31"/>
                  </a:cubicBezTo>
                  <a:cubicBezTo>
                    <a:pt x="5" y="27"/>
                    <a:pt x="3" y="24"/>
                    <a:pt x="1" y="20"/>
                  </a:cubicBezTo>
                  <a:cubicBezTo>
                    <a:pt x="0" y="16"/>
                    <a:pt x="0" y="13"/>
                    <a:pt x="2" y="9"/>
                  </a:cubicBezTo>
                  <a:cubicBezTo>
                    <a:pt x="6" y="2"/>
                    <a:pt x="15" y="0"/>
                    <a:pt x="22" y="4"/>
                  </a:cubicBezTo>
                  <a:cubicBezTo>
                    <a:pt x="24" y="6"/>
                    <a:pt x="26" y="9"/>
                    <a:pt x="26" y="13"/>
                  </a:cubicBezTo>
                  <a:cubicBezTo>
                    <a:pt x="27" y="14"/>
                    <a:pt x="27" y="14"/>
                    <a:pt x="27" y="15"/>
                  </a:cubicBezTo>
                  <a:cubicBezTo>
                    <a:pt x="26" y="14"/>
                    <a:pt x="26" y="13"/>
                    <a:pt x="26" y="13"/>
                  </a:cubicBezTo>
                  <a:cubicBezTo>
                    <a:pt x="23" y="7"/>
                    <a:pt x="16" y="7"/>
                    <a:pt x="13" y="10"/>
                  </a:cubicBezTo>
                  <a:cubicBezTo>
                    <a:pt x="9" y="13"/>
                    <a:pt x="9" y="20"/>
                    <a:pt x="13" y="23"/>
                  </a:cubicBezTo>
                  <a:cubicBezTo>
                    <a:pt x="19" y="28"/>
                    <a:pt x="29" y="26"/>
                    <a:pt x="31" y="18"/>
                  </a:cubicBezTo>
                  <a:cubicBezTo>
                    <a:pt x="32" y="17"/>
                    <a:pt x="32" y="17"/>
                    <a:pt x="32" y="16"/>
                  </a:cubicBezTo>
                  <a:cubicBezTo>
                    <a:pt x="32" y="17"/>
                    <a:pt x="33" y="18"/>
                    <a:pt x="33" y="19"/>
                  </a:cubicBezTo>
                  <a:cubicBezTo>
                    <a:pt x="37" y="26"/>
                    <a:pt x="46" y="28"/>
                    <a:pt x="52" y="22"/>
                  </a:cubicBezTo>
                  <a:cubicBezTo>
                    <a:pt x="53" y="22"/>
                    <a:pt x="53" y="21"/>
                    <a:pt x="53" y="20"/>
                  </a:cubicBezTo>
                  <a:cubicBezTo>
                    <a:pt x="57" y="11"/>
                    <a:pt x="48" y="6"/>
                    <a:pt x="42" y="9"/>
                  </a:cubicBezTo>
                  <a:cubicBezTo>
                    <a:pt x="40" y="10"/>
                    <a:pt x="39" y="12"/>
                    <a:pt x="38" y="14"/>
                  </a:cubicBezTo>
                  <a:close/>
                </a:path>
              </a:pathLst>
            </a:custGeom>
            <a:solidFill>
              <a:srgbClr val="08261A"/>
            </a:solidFill>
            <a:ln>
              <a:noFill/>
            </a:ln>
          </p:spPr>
          <p:txBody>
            <a:bodyPr vert="horz" wrap="square" lIns="91440" tIns="45720" rIns="91440" bIns="45720" numCol="1" anchor="t" anchorCtr="0" compatLnSpc="1"/>
            <a:p>
              <a:endParaRPr lang="zh-CN" altLang="en-US"/>
            </a:p>
          </p:txBody>
        </p:sp>
        <p:sp>
          <p:nvSpPr>
            <p:cNvPr id="8" name="Freeform 18"/>
            <p:cNvSpPr/>
            <p:nvPr/>
          </p:nvSpPr>
          <p:spPr bwMode="auto">
            <a:xfrm>
              <a:off x="762" y="13"/>
              <a:ext cx="900" cy="844"/>
            </a:xfrm>
            <a:custGeom>
              <a:avLst/>
              <a:gdLst>
                <a:gd name="T0" fmla="*/ 27 w 64"/>
                <a:gd name="T1" fmla="*/ 44 h 60"/>
                <a:gd name="T2" fmla="*/ 23 w 64"/>
                <a:gd name="T3" fmla="*/ 53 h 60"/>
                <a:gd name="T4" fmla="*/ 13 w 64"/>
                <a:gd name="T5" fmla="*/ 57 h 60"/>
                <a:gd name="T6" fmla="*/ 11 w 64"/>
                <a:gd name="T7" fmla="*/ 56 h 60"/>
                <a:gd name="T8" fmla="*/ 1 w 64"/>
                <a:gd name="T9" fmla="*/ 48 h 60"/>
                <a:gd name="T10" fmla="*/ 2 w 64"/>
                <a:gd name="T11" fmla="*/ 38 h 60"/>
                <a:gd name="T12" fmla="*/ 9 w 64"/>
                <a:gd name="T13" fmla="*/ 27 h 60"/>
                <a:gd name="T14" fmla="*/ 12 w 64"/>
                <a:gd name="T15" fmla="*/ 25 h 60"/>
                <a:gd name="T16" fmla="*/ 12 w 64"/>
                <a:gd name="T17" fmla="*/ 24 h 60"/>
                <a:gd name="T18" fmla="*/ 12 w 64"/>
                <a:gd name="T19" fmla="*/ 15 h 60"/>
                <a:gd name="T20" fmla="*/ 18 w 64"/>
                <a:gd name="T21" fmla="*/ 7 h 60"/>
                <a:gd name="T22" fmla="*/ 25 w 64"/>
                <a:gd name="T23" fmla="*/ 4 h 60"/>
                <a:gd name="T24" fmla="*/ 28 w 64"/>
                <a:gd name="T25" fmla="*/ 4 h 60"/>
                <a:gd name="T26" fmla="*/ 32 w 64"/>
                <a:gd name="T27" fmla="*/ 0 h 60"/>
                <a:gd name="T28" fmla="*/ 36 w 64"/>
                <a:gd name="T29" fmla="*/ 4 h 60"/>
                <a:gd name="T30" fmla="*/ 41 w 64"/>
                <a:gd name="T31" fmla="*/ 5 h 60"/>
                <a:gd name="T32" fmla="*/ 51 w 64"/>
                <a:gd name="T33" fmla="*/ 14 h 60"/>
                <a:gd name="T34" fmla="*/ 53 w 64"/>
                <a:gd name="T35" fmla="*/ 22 h 60"/>
                <a:gd name="T36" fmla="*/ 52 w 64"/>
                <a:gd name="T37" fmla="*/ 24 h 60"/>
                <a:gd name="T38" fmla="*/ 53 w 64"/>
                <a:gd name="T39" fmla="*/ 25 h 60"/>
                <a:gd name="T40" fmla="*/ 56 w 64"/>
                <a:gd name="T41" fmla="*/ 28 h 60"/>
                <a:gd name="T42" fmla="*/ 63 w 64"/>
                <a:gd name="T43" fmla="*/ 39 h 60"/>
                <a:gd name="T44" fmla="*/ 62 w 64"/>
                <a:gd name="T45" fmla="*/ 51 h 60"/>
                <a:gd name="T46" fmla="*/ 42 w 64"/>
                <a:gd name="T47" fmla="*/ 54 h 60"/>
                <a:gd name="T48" fmla="*/ 38 w 64"/>
                <a:gd name="T49" fmla="*/ 45 h 60"/>
                <a:gd name="T50" fmla="*/ 38 w 64"/>
                <a:gd name="T51" fmla="*/ 44 h 60"/>
                <a:gd name="T52" fmla="*/ 39 w 64"/>
                <a:gd name="T53" fmla="*/ 46 h 60"/>
                <a:gd name="T54" fmla="*/ 48 w 64"/>
                <a:gd name="T55" fmla="*/ 50 h 60"/>
                <a:gd name="T56" fmla="*/ 54 w 64"/>
                <a:gd name="T57" fmla="*/ 43 h 60"/>
                <a:gd name="T58" fmla="*/ 44 w 64"/>
                <a:gd name="T59" fmla="*/ 33 h 60"/>
                <a:gd name="T60" fmla="*/ 32 w 64"/>
                <a:gd name="T61" fmla="*/ 43 h 60"/>
                <a:gd name="T62" fmla="*/ 32 w 64"/>
                <a:gd name="T63" fmla="*/ 43 h 60"/>
                <a:gd name="T64" fmla="*/ 32 w 64"/>
                <a:gd name="T65" fmla="*/ 42 h 60"/>
                <a:gd name="T66" fmla="*/ 13 w 64"/>
                <a:gd name="T67" fmla="*/ 36 h 60"/>
                <a:gd name="T68" fmla="*/ 14 w 64"/>
                <a:gd name="T69" fmla="*/ 49 h 60"/>
                <a:gd name="T70" fmla="*/ 26 w 64"/>
                <a:gd name="T71" fmla="*/ 45 h 60"/>
                <a:gd name="T72" fmla="*/ 27 w 64"/>
                <a:gd name="T73" fmla="*/ 4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0">
                  <a:moveTo>
                    <a:pt x="27" y="44"/>
                  </a:moveTo>
                  <a:cubicBezTo>
                    <a:pt x="27" y="48"/>
                    <a:pt x="26" y="51"/>
                    <a:pt x="23" y="53"/>
                  </a:cubicBezTo>
                  <a:cubicBezTo>
                    <a:pt x="20" y="56"/>
                    <a:pt x="17" y="57"/>
                    <a:pt x="13" y="57"/>
                  </a:cubicBezTo>
                  <a:cubicBezTo>
                    <a:pt x="12" y="57"/>
                    <a:pt x="11" y="57"/>
                    <a:pt x="11" y="56"/>
                  </a:cubicBezTo>
                  <a:cubicBezTo>
                    <a:pt x="6" y="55"/>
                    <a:pt x="3" y="53"/>
                    <a:pt x="1" y="48"/>
                  </a:cubicBezTo>
                  <a:cubicBezTo>
                    <a:pt x="0" y="45"/>
                    <a:pt x="0" y="41"/>
                    <a:pt x="2" y="38"/>
                  </a:cubicBezTo>
                  <a:cubicBezTo>
                    <a:pt x="3" y="34"/>
                    <a:pt x="6" y="30"/>
                    <a:pt x="9" y="27"/>
                  </a:cubicBezTo>
                  <a:cubicBezTo>
                    <a:pt x="10" y="26"/>
                    <a:pt x="11" y="25"/>
                    <a:pt x="12" y="25"/>
                  </a:cubicBezTo>
                  <a:cubicBezTo>
                    <a:pt x="12" y="24"/>
                    <a:pt x="12" y="24"/>
                    <a:pt x="12" y="24"/>
                  </a:cubicBezTo>
                  <a:cubicBezTo>
                    <a:pt x="12" y="21"/>
                    <a:pt x="11" y="18"/>
                    <a:pt x="12" y="15"/>
                  </a:cubicBezTo>
                  <a:cubicBezTo>
                    <a:pt x="14" y="12"/>
                    <a:pt x="15" y="9"/>
                    <a:pt x="18" y="7"/>
                  </a:cubicBezTo>
                  <a:cubicBezTo>
                    <a:pt x="20" y="6"/>
                    <a:pt x="22" y="5"/>
                    <a:pt x="25" y="4"/>
                  </a:cubicBezTo>
                  <a:cubicBezTo>
                    <a:pt x="26" y="4"/>
                    <a:pt x="27" y="4"/>
                    <a:pt x="28" y="4"/>
                  </a:cubicBezTo>
                  <a:cubicBezTo>
                    <a:pt x="30" y="3"/>
                    <a:pt x="32" y="2"/>
                    <a:pt x="32" y="0"/>
                  </a:cubicBezTo>
                  <a:cubicBezTo>
                    <a:pt x="33" y="2"/>
                    <a:pt x="34" y="3"/>
                    <a:pt x="36" y="4"/>
                  </a:cubicBezTo>
                  <a:cubicBezTo>
                    <a:pt x="38" y="4"/>
                    <a:pt x="39" y="4"/>
                    <a:pt x="41" y="5"/>
                  </a:cubicBezTo>
                  <a:cubicBezTo>
                    <a:pt x="46" y="6"/>
                    <a:pt x="49" y="9"/>
                    <a:pt x="51" y="14"/>
                  </a:cubicBezTo>
                  <a:cubicBezTo>
                    <a:pt x="53" y="16"/>
                    <a:pt x="53" y="19"/>
                    <a:pt x="53" y="22"/>
                  </a:cubicBezTo>
                  <a:cubicBezTo>
                    <a:pt x="52" y="23"/>
                    <a:pt x="52" y="23"/>
                    <a:pt x="52" y="24"/>
                  </a:cubicBezTo>
                  <a:cubicBezTo>
                    <a:pt x="52" y="24"/>
                    <a:pt x="53" y="24"/>
                    <a:pt x="53" y="25"/>
                  </a:cubicBezTo>
                  <a:cubicBezTo>
                    <a:pt x="54" y="26"/>
                    <a:pt x="55" y="27"/>
                    <a:pt x="56" y="28"/>
                  </a:cubicBezTo>
                  <a:cubicBezTo>
                    <a:pt x="59" y="31"/>
                    <a:pt x="62" y="35"/>
                    <a:pt x="63" y="39"/>
                  </a:cubicBezTo>
                  <a:cubicBezTo>
                    <a:pt x="64" y="43"/>
                    <a:pt x="64" y="47"/>
                    <a:pt x="62" y="51"/>
                  </a:cubicBezTo>
                  <a:cubicBezTo>
                    <a:pt x="57" y="57"/>
                    <a:pt x="49" y="60"/>
                    <a:pt x="42" y="54"/>
                  </a:cubicBezTo>
                  <a:cubicBezTo>
                    <a:pt x="39" y="51"/>
                    <a:pt x="38" y="48"/>
                    <a:pt x="38" y="45"/>
                  </a:cubicBezTo>
                  <a:cubicBezTo>
                    <a:pt x="38" y="45"/>
                    <a:pt x="38" y="44"/>
                    <a:pt x="38" y="44"/>
                  </a:cubicBezTo>
                  <a:cubicBezTo>
                    <a:pt x="38" y="45"/>
                    <a:pt x="38" y="46"/>
                    <a:pt x="39" y="46"/>
                  </a:cubicBezTo>
                  <a:cubicBezTo>
                    <a:pt x="41" y="50"/>
                    <a:pt x="44" y="51"/>
                    <a:pt x="48" y="50"/>
                  </a:cubicBezTo>
                  <a:cubicBezTo>
                    <a:pt x="51" y="50"/>
                    <a:pt x="54" y="47"/>
                    <a:pt x="54" y="43"/>
                  </a:cubicBezTo>
                  <a:cubicBezTo>
                    <a:pt x="55" y="39"/>
                    <a:pt x="51" y="33"/>
                    <a:pt x="44" y="33"/>
                  </a:cubicBezTo>
                  <a:cubicBezTo>
                    <a:pt x="38" y="33"/>
                    <a:pt x="34" y="37"/>
                    <a:pt x="32" y="43"/>
                  </a:cubicBezTo>
                  <a:cubicBezTo>
                    <a:pt x="32" y="43"/>
                    <a:pt x="32" y="43"/>
                    <a:pt x="32" y="43"/>
                  </a:cubicBezTo>
                  <a:cubicBezTo>
                    <a:pt x="32" y="43"/>
                    <a:pt x="32" y="42"/>
                    <a:pt x="32" y="42"/>
                  </a:cubicBezTo>
                  <a:cubicBezTo>
                    <a:pt x="30" y="33"/>
                    <a:pt x="19" y="30"/>
                    <a:pt x="13" y="36"/>
                  </a:cubicBezTo>
                  <a:cubicBezTo>
                    <a:pt x="9" y="39"/>
                    <a:pt x="9" y="46"/>
                    <a:pt x="14" y="49"/>
                  </a:cubicBezTo>
                  <a:cubicBezTo>
                    <a:pt x="17" y="52"/>
                    <a:pt x="24" y="52"/>
                    <a:pt x="26" y="45"/>
                  </a:cubicBezTo>
                  <a:cubicBezTo>
                    <a:pt x="26" y="45"/>
                    <a:pt x="26" y="45"/>
                    <a:pt x="27" y="44"/>
                  </a:cubicBezTo>
                  <a:close/>
                </a:path>
              </a:pathLst>
            </a:custGeom>
            <a:solidFill>
              <a:srgbClr val="08261A"/>
            </a:solidFill>
            <a:ln>
              <a:noFill/>
            </a:ln>
          </p:spPr>
          <p:txBody>
            <a:bodyPr vert="horz" wrap="square" lIns="91440" tIns="45720" rIns="91440" bIns="45720" numCol="1" anchor="t" anchorCtr="0" compatLnSpc="1"/>
            <a:p>
              <a:endParaRPr lang="zh-CN" altLang="en-US"/>
            </a:p>
          </p:txBody>
        </p:sp>
        <p:sp>
          <p:nvSpPr>
            <p:cNvPr id="10" name="Freeform 19"/>
            <p:cNvSpPr/>
            <p:nvPr/>
          </p:nvSpPr>
          <p:spPr bwMode="auto">
            <a:xfrm>
              <a:off x="2" y="773"/>
              <a:ext cx="816" cy="900"/>
            </a:xfrm>
            <a:custGeom>
              <a:avLst/>
              <a:gdLst>
                <a:gd name="T0" fmla="*/ 0 w 58"/>
                <a:gd name="T1" fmla="*/ 32 h 64"/>
                <a:gd name="T2" fmla="*/ 4 w 58"/>
                <a:gd name="T3" fmla="*/ 27 h 64"/>
                <a:gd name="T4" fmla="*/ 5 w 58"/>
                <a:gd name="T5" fmla="*/ 23 h 64"/>
                <a:gd name="T6" fmla="*/ 13 w 58"/>
                <a:gd name="T7" fmla="*/ 13 h 64"/>
                <a:gd name="T8" fmla="*/ 23 w 58"/>
                <a:gd name="T9" fmla="*/ 12 h 64"/>
                <a:gd name="T10" fmla="*/ 25 w 58"/>
                <a:gd name="T11" fmla="*/ 11 h 64"/>
                <a:gd name="T12" fmla="*/ 34 w 58"/>
                <a:gd name="T13" fmla="*/ 3 h 64"/>
                <a:gd name="T14" fmla="*/ 45 w 58"/>
                <a:gd name="T15" fmla="*/ 0 h 64"/>
                <a:gd name="T16" fmla="*/ 54 w 58"/>
                <a:gd name="T17" fmla="*/ 5 h 64"/>
                <a:gd name="T18" fmla="*/ 57 w 58"/>
                <a:gd name="T19" fmla="*/ 12 h 64"/>
                <a:gd name="T20" fmla="*/ 53 w 58"/>
                <a:gd name="T21" fmla="*/ 23 h 64"/>
                <a:gd name="T22" fmla="*/ 47 w 58"/>
                <a:gd name="T23" fmla="*/ 26 h 64"/>
                <a:gd name="T24" fmla="*/ 45 w 58"/>
                <a:gd name="T25" fmla="*/ 26 h 64"/>
                <a:gd name="T26" fmla="*/ 47 w 58"/>
                <a:gd name="T27" fmla="*/ 25 h 64"/>
                <a:gd name="T28" fmla="*/ 51 w 58"/>
                <a:gd name="T29" fmla="*/ 18 h 64"/>
                <a:gd name="T30" fmla="*/ 46 w 58"/>
                <a:gd name="T31" fmla="*/ 11 h 64"/>
                <a:gd name="T32" fmla="*/ 34 w 58"/>
                <a:gd name="T33" fmla="*/ 15 h 64"/>
                <a:gd name="T34" fmla="*/ 43 w 58"/>
                <a:gd name="T35" fmla="*/ 32 h 64"/>
                <a:gd name="T36" fmla="*/ 43 w 58"/>
                <a:gd name="T37" fmla="*/ 32 h 64"/>
                <a:gd name="T38" fmla="*/ 38 w 58"/>
                <a:gd name="T39" fmla="*/ 34 h 64"/>
                <a:gd name="T40" fmla="*/ 36 w 58"/>
                <a:gd name="T41" fmla="*/ 51 h 64"/>
                <a:gd name="T42" fmla="*/ 49 w 58"/>
                <a:gd name="T43" fmla="*/ 51 h 64"/>
                <a:gd name="T44" fmla="*/ 45 w 58"/>
                <a:gd name="T45" fmla="*/ 38 h 64"/>
                <a:gd name="T46" fmla="*/ 45 w 58"/>
                <a:gd name="T47" fmla="*/ 38 h 64"/>
                <a:gd name="T48" fmla="*/ 48 w 58"/>
                <a:gd name="T49" fmla="*/ 38 h 64"/>
                <a:gd name="T50" fmla="*/ 53 w 58"/>
                <a:gd name="T51" fmla="*/ 41 h 64"/>
                <a:gd name="T52" fmla="*/ 57 w 58"/>
                <a:gd name="T53" fmla="*/ 51 h 64"/>
                <a:gd name="T54" fmla="*/ 56 w 58"/>
                <a:gd name="T55" fmla="*/ 55 h 64"/>
                <a:gd name="T56" fmla="*/ 47 w 58"/>
                <a:gd name="T57" fmla="*/ 63 h 64"/>
                <a:gd name="T58" fmla="*/ 36 w 58"/>
                <a:gd name="T59" fmla="*/ 62 h 64"/>
                <a:gd name="T60" fmla="*/ 27 w 58"/>
                <a:gd name="T61" fmla="*/ 55 h 64"/>
                <a:gd name="T62" fmla="*/ 25 w 58"/>
                <a:gd name="T63" fmla="*/ 52 h 64"/>
                <a:gd name="T64" fmla="*/ 24 w 58"/>
                <a:gd name="T65" fmla="*/ 52 h 64"/>
                <a:gd name="T66" fmla="*/ 7 w 58"/>
                <a:gd name="T67" fmla="*/ 46 h 64"/>
                <a:gd name="T68" fmla="*/ 5 w 58"/>
                <a:gd name="T69" fmla="*/ 40 h 64"/>
                <a:gd name="T70" fmla="*/ 4 w 58"/>
                <a:gd name="T71" fmla="*/ 36 h 64"/>
                <a:gd name="T72" fmla="*/ 0 w 58"/>
                <a:gd name="T7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64">
                  <a:moveTo>
                    <a:pt x="0" y="32"/>
                  </a:moveTo>
                  <a:cubicBezTo>
                    <a:pt x="3" y="31"/>
                    <a:pt x="3" y="30"/>
                    <a:pt x="4" y="27"/>
                  </a:cubicBezTo>
                  <a:cubicBezTo>
                    <a:pt x="4" y="26"/>
                    <a:pt x="5" y="25"/>
                    <a:pt x="5" y="23"/>
                  </a:cubicBezTo>
                  <a:cubicBezTo>
                    <a:pt x="6" y="19"/>
                    <a:pt x="9" y="15"/>
                    <a:pt x="13" y="13"/>
                  </a:cubicBezTo>
                  <a:cubicBezTo>
                    <a:pt x="16" y="12"/>
                    <a:pt x="20" y="11"/>
                    <a:pt x="23" y="12"/>
                  </a:cubicBezTo>
                  <a:cubicBezTo>
                    <a:pt x="24" y="12"/>
                    <a:pt x="25" y="11"/>
                    <a:pt x="25" y="11"/>
                  </a:cubicBezTo>
                  <a:cubicBezTo>
                    <a:pt x="28" y="8"/>
                    <a:pt x="31" y="5"/>
                    <a:pt x="34" y="3"/>
                  </a:cubicBezTo>
                  <a:cubicBezTo>
                    <a:pt x="38" y="1"/>
                    <a:pt x="41" y="0"/>
                    <a:pt x="45" y="0"/>
                  </a:cubicBezTo>
                  <a:cubicBezTo>
                    <a:pt x="48" y="1"/>
                    <a:pt x="51" y="2"/>
                    <a:pt x="54" y="5"/>
                  </a:cubicBezTo>
                  <a:cubicBezTo>
                    <a:pt x="55" y="7"/>
                    <a:pt x="57" y="9"/>
                    <a:pt x="57" y="12"/>
                  </a:cubicBezTo>
                  <a:cubicBezTo>
                    <a:pt x="58" y="16"/>
                    <a:pt x="56" y="19"/>
                    <a:pt x="53" y="23"/>
                  </a:cubicBezTo>
                  <a:cubicBezTo>
                    <a:pt x="52" y="25"/>
                    <a:pt x="50" y="26"/>
                    <a:pt x="47" y="26"/>
                  </a:cubicBezTo>
                  <a:cubicBezTo>
                    <a:pt x="46" y="26"/>
                    <a:pt x="46" y="26"/>
                    <a:pt x="45" y="26"/>
                  </a:cubicBezTo>
                  <a:cubicBezTo>
                    <a:pt x="45" y="26"/>
                    <a:pt x="46" y="26"/>
                    <a:pt x="47" y="25"/>
                  </a:cubicBezTo>
                  <a:cubicBezTo>
                    <a:pt x="50" y="24"/>
                    <a:pt x="51" y="21"/>
                    <a:pt x="51" y="18"/>
                  </a:cubicBezTo>
                  <a:cubicBezTo>
                    <a:pt x="51" y="15"/>
                    <a:pt x="49" y="12"/>
                    <a:pt x="46" y="11"/>
                  </a:cubicBezTo>
                  <a:cubicBezTo>
                    <a:pt x="41" y="8"/>
                    <a:pt x="36" y="11"/>
                    <a:pt x="34" y="15"/>
                  </a:cubicBezTo>
                  <a:cubicBezTo>
                    <a:pt x="31" y="22"/>
                    <a:pt x="35" y="30"/>
                    <a:pt x="43" y="32"/>
                  </a:cubicBezTo>
                  <a:cubicBezTo>
                    <a:pt x="43" y="32"/>
                    <a:pt x="43" y="32"/>
                    <a:pt x="43" y="32"/>
                  </a:cubicBezTo>
                  <a:cubicBezTo>
                    <a:pt x="41" y="32"/>
                    <a:pt x="40" y="33"/>
                    <a:pt x="38" y="34"/>
                  </a:cubicBezTo>
                  <a:cubicBezTo>
                    <a:pt x="33" y="38"/>
                    <a:pt x="31" y="46"/>
                    <a:pt x="36" y="51"/>
                  </a:cubicBezTo>
                  <a:cubicBezTo>
                    <a:pt x="40" y="55"/>
                    <a:pt x="46" y="55"/>
                    <a:pt x="49" y="51"/>
                  </a:cubicBezTo>
                  <a:cubicBezTo>
                    <a:pt x="52" y="47"/>
                    <a:pt x="52" y="40"/>
                    <a:pt x="45" y="38"/>
                  </a:cubicBezTo>
                  <a:cubicBezTo>
                    <a:pt x="45" y="38"/>
                    <a:pt x="45" y="38"/>
                    <a:pt x="45" y="38"/>
                  </a:cubicBezTo>
                  <a:cubicBezTo>
                    <a:pt x="46" y="37"/>
                    <a:pt x="47" y="38"/>
                    <a:pt x="48" y="38"/>
                  </a:cubicBezTo>
                  <a:cubicBezTo>
                    <a:pt x="50" y="38"/>
                    <a:pt x="52" y="39"/>
                    <a:pt x="53" y="41"/>
                  </a:cubicBezTo>
                  <a:cubicBezTo>
                    <a:pt x="56" y="43"/>
                    <a:pt x="57" y="47"/>
                    <a:pt x="57" y="51"/>
                  </a:cubicBezTo>
                  <a:cubicBezTo>
                    <a:pt x="57" y="52"/>
                    <a:pt x="57" y="54"/>
                    <a:pt x="56" y="55"/>
                  </a:cubicBezTo>
                  <a:cubicBezTo>
                    <a:pt x="54" y="59"/>
                    <a:pt x="51" y="62"/>
                    <a:pt x="47" y="63"/>
                  </a:cubicBezTo>
                  <a:cubicBezTo>
                    <a:pt x="43" y="64"/>
                    <a:pt x="40" y="63"/>
                    <a:pt x="36" y="62"/>
                  </a:cubicBezTo>
                  <a:cubicBezTo>
                    <a:pt x="33" y="60"/>
                    <a:pt x="30" y="58"/>
                    <a:pt x="27" y="55"/>
                  </a:cubicBezTo>
                  <a:cubicBezTo>
                    <a:pt x="27" y="54"/>
                    <a:pt x="26" y="53"/>
                    <a:pt x="25" y="52"/>
                  </a:cubicBezTo>
                  <a:cubicBezTo>
                    <a:pt x="25" y="52"/>
                    <a:pt x="24" y="52"/>
                    <a:pt x="24" y="52"/>
                  </a:cubicBezTo>
                  <a:cubicBezTo>
                    <a:pt x="17" y="53"/>
                    <a:pt x="12" y="51"/>
                    <a:pt x="7" y="46"/>
                  </a:cubicBezTo>
                  <a:cubicBezTo>
                    <a:pt x="6" y="44"/>
                    <a:pt x="5" y="42"/>
                    <a:pt x="5" y="40"/>
                  </a:cubicBezTo>
                  <a:cubicBezTo>
                    <a:pt x="4" y="38"/>
                    <a:pt x="4" y="37"/>
                    <a:pt x="4" y="36"/>
                  </a:cubicBezTo>
                  <a:cubicBezTo>
                    <a:pt x="3" y="34"/>
                    <a:pt x="2" y="32"/>
                    <a:pt x="0" y="32"/>
                  </a:cubicBezTo>
                  <a:close/>
                </a:path>
              </a:pathLst>
            </a:custGeom>
            <a:solidFill>
              <a:srgbClr val="08261A"/>
            </a:solidFill>
            <a:ln>
              <a:noFill/>
            </a:ln>
          </p:spPr>
          <p:txBody>
            <a:bodyPr vert="horz" wrap="square" lIns="91440" tIns="45720" rIns="91440" bIns="45720" numCol="1" anchor="t" anchorCtr="0" compatLnSpc="1"/>
            <a:p>
              <a:endParaRPr lang="zh-CN" altLang="en-US"/>
            </a:p>
          </p:txBody>
        </p:sp>
        <p:sp>
          <p:nvSpPr>
            <p:cNvPr id="30" name="Freeform 20"/>
            <p:cNvSpPr/>
            <p:nvPr/>
          </p:nvSpPr>
          <p:spPr bwMode="auto">
            <a:xfrm>
              <a:off x="1620" y="773"/>
              <a:ext cx="816" cy="914"/>
            </a:xfrm>
            <a:custGeom>
              <a:avLst/>
              <a:gdLst>
                <a:gd name="T0" fmla="*/ 14 w 58"/>
                <a:gd name="T1" fmla="*/ 38 h 65"/>
                <a:gd name="T2" fmla="*/ 12 w 58"/>
                <a:gd name="T3" fmla="*/ 38 h 65"/>
                <a:gd name="T4" fmla="*/ 7 w 58"/>
                <a:gd name="T5" fmla="*/ 47 h 65"/>
                <a:gd name="T6" fmla="*/ 14 w 58"/>
                <a:gd name="T7" fmla="*/ 54 h 65"/>
                <a:gd name="T8" fmla="*/ 24 w 58"/>
                <a:gd name="T9" fmla="*/ 49 h 65"/>
                <a:gd name="T10" fmla="*/ 15 w 58"/>
                <a:gd name="T11" fmla="*/ 32 h 65"/>
                <a:gd name="T12" fmla="*/ 15 w 58"/>
                <a:gd name="T13" fmla="*/ 32 h 65"/>
                <a:gd name="T14" fmla="*/ 18 w 58"/>
                <a:gd name="T15" fmla="*/ 31 h 65"/>
                <a:gd name="T16" fmla="*/ 21 w 58"/>
                <a:gd name="T17" fmla="*/ 12 h 65"/>
                <a:gd name="T18" fmla="*/ 19 w 58"/>
                <a:gd name="T19" fmla="*/ 10 h 65"/>
                <a:gd name="T20" fmla="*/ 10 w 58"/>
                <a:gd name="T21" fmla="*/ 24 h 65"/>
                <a:gd name="T22" fmla="*/ 14 w 58"/>
                <a:gd name="T23" fmla="*/ 26 h 65"/>
                <a:gd name="T24" fmla="*/ 10 w 58"/>
                <a:gd name="T25" fmla="*/ 26 h 65"/>
                <a:gd name="T26" fmla="*/ 3 w 58"/>
                <a:gd name="T27" fmla="*/ 20 h 65"/>
                <a:gd name="T28" fmla="*/ 4 w 58"/>
                <a:gd name="T29" fmla="*/ 5 h 65"/>
                <a:gd name="T30" fmla="*/ 16 w 58"/>
                <a:gd name="T31" fmla="*/ 0 h 65"/>
                <a:gd name="T32" fmla="*/ 27 w 58"/>
                <a:gd name="T33" fmla="*/ 5 h 65"/>
                <a:gd name="T34" fmla="*/ 31 w 58"/>
                <a:gd name="T35" fmla="*/ 9 h 65"/>
                <a:gd name="T36" fmla="*/ 33 w 58"/>
                <a:gd name="T37" fmla="*/ 11 h 65"/>
                <a:gd name="T38" fmla="*/ 35 w 58"/>
                <a:gd name="T39" fmla="*/ 12 h 65"/>
                <a:gd name="T40" fmla="*/ 50 w 58"/>
                <a:gd name="T41" fmla="*/ 17 h 65"/>
                <a:gd name="T42" fmla="*/ 53 w 58"/>
                <a:gd name="T43" fmla="*/ 24 h 65"/>
                <a:gd name="T44" fmla="*/ 54 w 58"/>
                <a:gd name="T45" fmla="*/ 28 h 65"/>
                <a:gd name="T46" fmla="*/ 58 w 58"/>
                <a:gd name="T47" fmla="*/ 32 h 65"/>
                <a:gd name="T48" fmla="*/ 54 w 58"/>
                <a:gd name="T49" fmla="*/ 36 h 65"/>
                <a:gd name="T50" fmla="*/ 53 w 58"/>
                <a:gd name="T51" fmla="*/ 40 h 65"/>
                <a:gd name="T52" fmla="*/ 44 w 58"/>
                <a:gd name="T53" fmla="*/ 51 h 65"/>
                <a:gd name="T54" fmla="*/ 36 w 58"/>
                <a:gd name="T55" fmla="*/ 52 h 65"/>
                <a:gd name="T56" fmla="*/ 34 w 58"/>
                <a:gd name="T57" fmla="*/ 52 h 65"/>
                <a:gd name="T58" fmla="*/ 33 w 58"/>
                <a:gd name="T59" fmla="*/ 52 h 65"/>
                <a:gd name="T60" fmla="*/ 31 w 58"/>
                <a:gd name="T61" fmla="*/ 55 h 65"/>
                <a:gd name="T62" fmla="*/ 28 w 58"/>
                <a:gd name="T63" fmla="*/ 58 h 65"/>
                <a:gd name="T64" fmla="*/ 8 w 58"/>
                <a:gd name="T65" fmla="*/ 62 h 65"/>
                <a:gd name="T66" fmla="*/ 2 w 58"/>
                <a:gd name="T67" fmla="*/ 54 h 65"/>
                <a:gd name="T68" fmla="*/ 4 w 58"/>
                <a:gd name="T69" fmla="*/ 42 h 65"/>
                <a:gd name="T70" fmla="*/ 13 w 58"/>
                <a:gd name="T71" fmla="*/ 37 h 65"/>
                <a:gd name="T72" fmla="*/ 14 w 58"/>
                <a:gd name="T73" fmla="*/ 37 h 65"/>
                <a:gd name="T74" fmla="*/ 14 w 58"/>
                <a:gd name="T75"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65">
                  <a:moveTo>
                    <a:pt x="14" y="38"/>
                  </a:moveTo>
                  <a:cubicBezTo>
                    <a:pt x="13" y="38"/>
                    <a:pt x="12" y="38"/>
                    <a:pt x="12" y="38"/>
                  </a:cubicBezTo>
                  <a:cubicBezTo>
                    <a:pt x="9" y="40"/>
                    <a:pt x="7" y="43"/>
                    <a:pt x="7" y="47"/>
                  </a:cubicBezTo>
                  <a:cubicBezTo>
                    <a:pt x="8" y="50"/>
                    <a:pt x="10" y="53"/>
                    <a:pt x="14" y="54"/>
                  </a:cubicBezTo>
                  <a:cubicBezTo>
                    <a:pt x="18" y="55"/>
                    <a:pt x="22" y="52"/>
                    <a:pt x="24" y="49"/>
                  </a:cubicBezTo>
                  <a:cubicBezTo>
                    <a:pt x="27" y="41"/>
                    <a:pt x="23" y="33"/>
                    <a:pt x="15" y="32"/>
                  </a:cubicBezTo>
                  <a:cubicBezTo>
                    <a:pt x="15" y="32"/>
                    <a:pt x="15" y="32"/>
                    <a:pt x="15" y="32"/>
                  </a:cubicBezTo>
                  <a:cubicBezTo>
                    <a:pt x="16" y="32"/>
                    <a:pt x="17" y="31"/>
                    <a:pt x="18" y="31"/>
                  </a:cubicBezTo>
                  <a:cubicBezTo>
                    <a:pt x="26" y="27"/>
                    <a:pt x="28" y="17"/>
                    <a:pt x="21" y="12"/>
                  </a:cubicBezTo>
                  <a:cubicBezTo>
                    <a:pt x="20" y="11"/>
                    <a:pt x="20" y="11"/>
                    <a:pt x="19" y="10"/>
                  </a:cubicBezTo>
                  <a:cubicBezTo>
                    <a:pt x="8" y="7"/>
                    <a:pt x="4" y="19"/>
                    <a:pt x="10" y="24"/>
                  </a:cubicBezTo>
                  <a:cubicBezTo>
                    <a:pt x="11" y="25"/>
                    <a:pt x="12" y="26"/>
                    <a:pt x="14" y="26"/>
                  </a:cubicBezTo>
                  <a:cubicBezTo>
                    <a:pt x="13" y="27"/>
                    <a:pt x="11" y="26"/>
                    <a:pt x="10" y="26"/>
                  </a:cubicBezTo>
                  <a:cubicBezTo>
                    <a:pt x="7" y="25"/>
                    <a:pt x="5" y="23"/>
                    <a:pt x="3" y="20"/>
                  </a:cubicBezTo>
                  <a:cubicBezTo>
                    <a:pt x="0" y="15"/>
                    <a:pt x="0" y="10"/>
                    <a:pt x="4" y="5"/>
                  </a:cubicBezTo>
                  <a:cubicBezTo>
                    <a:pt x="7" y="1"/>
                    <a:pt x="11" y="0"/>
                    <a:pt x="16" y="0"/>
                  </a:cubicBezTo>
                  <a:cubicBezTo>
                    <a:pt x="20" y="1"/>
                    <a:pt x="23" y="3"/>
                    <a:pt x="27" y="5"/>
                  </a:cubicBezTo>
                  <a:cubicBezTo>
                    <a:pt x="28" y="6"/>
                    <a:pt x="29" y="7"/>
                    <a:pt x="31" y="9"/>
                  </a:cubicBezTo>
                  <a:cubicBezTo>
                    <a:pt x="31" y="9"/>
                    <a:pt x="32" y="10"/>
                    <a:pt x="33" y="11"/>
                  </a:cubicBezTo>
                  <a:cubicBezTo>
                    <a:pt x="33" y="11"/>
                    <a:pt x="34" y="12"/>
                    <a:pt x="35" y="12"/>
                  </a:cubicBezTo>
                  <a:cubicBezTo>
                    <a:pt x="41" y="11"/>
                    <a:pt x="46" y="13"/>
                    <a:pt x="50" y="17"/>
                  </a:cubicBezTo>
                  <a:cubicBezTo>
                    <a:pt x="52" y="19"/>
                    <a:pt x="53" y="21"/>
                    <a:pt x="53" y="24"/>
                  </a:cubicBezTo>
                  <a:cubicBezTo>
                    <a:pt x="54" y="25"/>
                    <a:pt x="54" y="26"/>
                    <a:pt x="54" y="28"/>
                  </a:cubicBezTo>
                  <a:cubicBezTo>
                    <a:pt x="55" y="30"/>
                    <a:pt x="56" y="31"/>
                    <a:pt x="58" y="32"/>
                  </a:cubicBezTo>
                  <a:cubicBezTo>
                    <a:pt x="56" y="32"/>
                    <a:pt x="55" y="34"/>
                    <a:pt x="54" y="36"/>
                  </a:cubicBezTo>
                  <a:cubicBezTo>
                    <a:pt x="54" y="38"/>
                    <a:pt x="54" y="39"/>
                    <a:pt x="53" y="40"/>
                  </a:cubicBezTo>
                  <a:cubicBezTo>
                    <a:pt x="52" y="46"/>
                    <a:pt x="49" y="49"/>
                    <a:pt x="44" y="51"/>
                  </a:cubicBezTo>
                  <a:cubicBezTo>
                    <a:pt x="41" y="52"/>
                    <a:pt x="39" y="53"/>
                    <a:pt x="36" y="52"/>
                  </a:cubicBezTo>
                  <a:cubicBezTo>
                    <a:pt x="35" y="52"/>
                    <a:pt x="35" y="52"/>
                    <a:pt x="34" y="52"/>
                  </a:cubicBezTo>
                  <a:cubicBezTo>
                    <a:pt x="34" y="52"/>
                    <a:pt x="34" y="52"/>
                    <a:pt x="33" y="52"/>
                  </a:cubicBezTo>
                  <a:cubicBezTo>
                    <a:pt x="32" y="53"/>
                    <a:pt x="32" y="54"/>
                    <a:pt x="31" y="55"/>
                  </a:cubicBezTo>
                  <a:cubicBezTo>
                    <a:pt x="30" y="56"/>
                    <a:pt x="29" y="57"/>
                    <a:pt x="28" y="58"/>
                  </a:cubicBezTo>
                  <a:cubicBezTo>
                    <a:pt x="21" y="63"/>
                    <a:pt x="14" y="65"/>
                    <a:pt x="8" y="62"/>
                  </a:cubicBezTo>
                  <a:cubicBezTo>
                    <a:pt x="5" y="60"/>
                    <a:pt x="3" y="57"/>
                    <a:pt x="2" y="54"/>
                  </a:cubicBezTo>
                  <a:cubicBezTo>
                    <a:pt x="0" y="50"/>
                    <a:pt x="1" y="46"/>
                    <a:pt x="4" y="42"/>
                  </a:cubicBezTo>
                  <a:cubicBezTo>
                    <a:pt x="6" y="39"/>
                    <a:pt x="9" y="37"/>
                    <a:pt x="13" y="37"/>
                  </a:cubicBezTo>
                  <a:cubicBezTo>
                    <a:pt x="13" y="37"/>
                    <a:pt x="13" y="37"/>
                    <a:pt x="14" y="37"/>
                  </a:cubicBezTo>
                  <a:cubicBezTo>
                    <a:pt x="14" y="37"/>
                    <a:pt x="14" y="38"/>
                    <a:pt x="14" y="38"/>
                  </a:cubicBezTo>
                  <a:close/>
                </a:path>
              </a:pathLst>
            </a:custGeom>
            <a:solidFill>
              <a:srgbClr val="08261A"/>
            </a:solidFill>
            <a:ln>
              <a:noFill/>
            </a:ln>
          </p:spPr>
          <p:txBody>
            <a:bodyPr vert="horz" wrap="square" lIns="91440" tIns="45720" rIns="91440" bIns="45720" numCol="1" anchor="t" anchorCtr="0" compatLnSpc="1"/>
            <a:p>
              <a:endParaRPr lang="zh-CN" altLang="en-US"/>
            </a:p>
          </p:txBody>
        </p:sp>
        <p:sp>
          <p:nvSpPr>
            <p:cNvPr id="31" name="Freeform 21"/>
            <p:cNvSpPr/>
            <p:nvPr/>
          </p:nvSpPr>
          <p:spPr bwMode="auto">
            <a:xfrm>
              <a:off x="649" y="660"/>
              <a:ext cx="1140" cy="1140"/>
            </a:xfrm>
            <a:custGeom>
              <a:avLst/>
              <a:gdLst>
                <a:gd name="T0" fmla="*/ 68 w 81"/>
                <a:gd name="T1" fmla="*/ 68 h 81"/>
                <a:gd name="T2" fmla="*/ 51 w 81"/>
                <a:gd name="T3" fmla="*/ 67 h 81"/>
                <a:gd name="T4" fmla="*/ 40 w 81"/>
                <a:gd name="T5" fmla="*/ 81 h 81"/>
                <a:gd name="T6" fmla="*/ 30 w 81"/>
                <a:gd name="T7" fmla="*/ 67 h 81"/>
                <a:gd name="T8" fmla="*/ 13 w 81"/>
                <a:gd name="T9" fmla="*/ 67 h 81"/>
                <a:gd name="T10" fmla="*/ 14 w 81"/>
                <a:gd name="T11" fmla="*/ 50 h 81"/>
                <a:gd name="T12" fmla="*/ 0 w 81"/>
                <a:gd name="T13" fmla="*/ 40 h 81"/>
                <a:gd name="T14" fmla="*/ 14 w 81"/>
                <a:gd name="T15" fmla="*/ 30 h 81"/>
                <a:gd name="T16" fmla="*/ 14 w 81"/>
                <a:gd name="T17" fmla="*/ 14 h 81"/>
                <a:gd name="T18" fmla="*/ 40 w 81"/>
                <a:gd name="T19" fmla="*/ 0 h 81"/>
                <a:gd name="T20" fmla="*/ 50 w 81"/>
                <a:gd name="T21" fmla="*/ 14 h 81"/>
                <a:gd name="T22" fmla="*/ 68 w 81"/>
                <a:gd name="T23" fmla="*/ 13 h 81"/>
                <a:gd name="T24" fmla="*/ 67 w 81"/>
                <a:gd name="T25" fmla="*/ 30 h 81"/>
                <a:gd name="T26" fmla="*/ 81 w 81"/>
                <a:gd name="T27" fmla="*/ 40 h 81"/>
                <a:gd name="T28" fmla="*/ 67 w 81"/>
                <a:gd name="T29" fmla="*/ 5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81">
                  <a:moveTo>
                    <a:pt x="68" y="68"/>
                  </a:moveTo>
                  <a:cubicBezTo>
                    <a:pt x="63" y="65"/>
                    <a:pt x="57" y="64"/>
                    <a:pt x="51" y="67"/>
                  </a:cubicBezTo>
                  <a:cubicBezTo>
                    <a:pt x="45" y="69"/>
                    <a:pt x="41" y="74"/>
                    <a:pt x="40" y="81"/>
                  </a:cubicBezTo>
                  <a:cubicBezTo>
                    <a:pt x="39" y="75"/>
                    <a:pt x="36" y="70"/>
                    <a:pt x="30" y="67"/>
                  </a:cubicBezTo>
                  <a:cubicBezTo>
                    <a:pt x="25" y="64"/>
                    <a:pt x="19" y="65"/>
                    <a:pt x="13" y="67"/>
                  </a:cubicBezTo>
                  <a:cubicBezTo>
                    <a:pt x="16" y="62"/>
                    <a:pt x="17" y="56"/>
                    <a:pt x="14" y="50"/>
                  </a:cubicBezTo>
                  <a:cubicBezTo>
                    <a:pt x="11" y="44"/>
                    <a:pt x="6" y="41"/>
                    <a:pt x="0" y="40"/>
                  </a:cubicBezTo>
                  <a:cubicBezTo>
                    <a:pt x="6" y="39"/>
                    <a:pt x="11" y="36"/>
                    <a:pt x="14" y="30"/>
                  </a:cubicBezTo>
                  <a:cubicBezTo>
                    <a:pt x="16" y="25"/>
                    <a:pt x="16" y="19"/>
                    <a:pt x="14" y="14"/>
                  </a:cubicBezTo>
                  <a:cubicBezTo>
                    <a:pt x="24" y="19"/>
                    <a:pt x="38" y="13"/>
                    <a:pt x="40" y="0"/>
                  </a:cubicBezTo>
                  <a:cubicBezTo>
                    <a:pt x="41" y="6"/>
                    <a:pt x="45" y="11"/>
                    <a:pt x="50" y="14"/>
                  </a:cubicBezTo>
                  <a:cubicBezTo>
                    <a:pt x="56" y="16"/>
                    <a:pt x="62" y="16"/>
                    <a:pt x="68" y="13"/>
                  </a:cubicBezTo>
                  <a:cubicBezTo>
                    <a:pt x="65" y="19"/>
                    <a:pt x="65" y="24"/>
                    <a:pt x="67" y="30"/>
                  </a:cubicBezTo>
                  <a:cubicBezTo>
                    <a:pt x="70" y="36"/>
                    <a:pt x="75" y="39"/>
                    <a:pt x="81" y="40"/>
                  </a:cubicBezTo>
                  <a:cubicBezTo>
                    <a:pt x="74" y="41"/>
                    <a:pt x="70" y="44"/>
                    <a:pt x="67" y="51"/>
                  </a:cubicBezTo>
                </a:path>
              </a:pathLst>
            </a:custGeom>
            <a:solidFill>
              <a:srgbClr val="08261A"/>
            </a:solidFill>
            <a:ln>
              <a:noFill/>
            </a:ln>
          </p:spPr>
          <p:txBody>
            <a:bodyPr vert="horz" wrap="square" lIns="91440" tIns="45720" rIns="91440" bIns="45720" numCol="1" anchor="t" anchorCtr="0" compatLnSpc="1"/>
            <a:p>
              <a:endParaRPr lang="zh-CN" altLang="en-US"/>
            </a:p>
          </p:txBody>
        </p:sp>
        <p:sp>
          <p:nvSpPr>
            <p:cNvPr id="32" name="Freeform 22"/>
            <p:cNvSpPr/>
            <p:nvPr/>
          </p:nvSpPr>
          <p:spPr bwMode="auto">
            <a:xfrm>
              <a:off x="832" y="843"/>
              <a:ext cx="802" cy="802"/>
            </a:xfrm>
            <a:custGeom>
              <a:avLst/>
              <a:gdLst>
                <a:gd name="T0" fmla="*/ 38 w 57"/>
                <a:gd name="T1" fmla="*/ 48 h 57"/>
                <a:gd name="T2" fmla="*/ 4 w 57"/>
                <a:gd name="T3" fmla="*/ 22 h 57"/>
                <a:gd name="T4" fmla="*/ 22 w 57"/>
                <a:gd name="T5" fmla="*/ 4 h 57"/>
                <a:gd name="T6" fmla="*/ 48 w 57"/>
                <a:gd name="T7" fmla="*/ 37 h 57"/>
                <a:gd name="T8" fmla="*/ 38 w 57"/>
                <a:gd name="T9" fmla="*/ 48 h 57"/>
              </a:gdLst>
              <a:ahLst/>
              <a:cxnLst>
                <a:cxn ang="0">
                  <a:pos x="T0" y="T1"/>
                </a:cxn>
                <a:cxn ang="0">
                  <a:pos x="T2" y="T3"/>
                </a:cxn>
                <a:cxn ang="0">
                  <a:pos x="T4" y="T5"/>
                </a:cxn>
                <a:cxn ang="0">
                  <a:pos x="T6" y="T7"/>
                </a:cxn>
                <a:cxn ang="0">
                  <a:pos x="T8" y="T9"/>
                </a:cxn>
              </a:cxnLst>
              <a:rect l="0" t="0" r="r" b="b"/>
              <a:pathLst>
                <a:path w="57" h="57">
                  <a:moveTo>
                    <a:pt x="38" y="48"/>
                  </a:moveTo>
                  <a:cubicBezTo>
                    <a:pt x="18" y="57"/>
                    <a:pt x="0" y="40"/>
                    <a:pt x="4" y="22"/>
                  </a:cubicBezTo>
                  <a:cubicBezTo>
                    <a:pt x="6" y="13"/>
                    <a:pt x="13" y="6"/>
                    <a:pt x="22" y="4"/>
                  </a:cubicBezTo>
                  <a:cubicBezTo>
                    <a:pt x="41" y="0"/>
                    <a:pt x="57" y="18"/>
                    <a:pt x="48" y="37"/>
                  </a:cubicBezTo>
                  <a:cubicBezTo>
                    <a:pt x="46" y="42"/>
                    <a:pt x="42" y="46"/>
                    <a:pt x="38" y="48"/>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33" name="Freeform 23"/>
            <p:cNvSpPr/>
            <p:nvPr/>
          </p:nvSpPr>
          <p:spPr bwMode="auto">
            <a:xfrm>
              <a:off x="931" y="1167"/>
              <a:ext cx="577" cy="352"/>
            </a:xfrm>
            <a:custGeom>
              <a:avLst/>
              <a:gdLst>
                <a:gd name="T0" fmla="*/ 40 w 41"/>
                <a:gd name="T1" fmla="*/ 4 h 25"/>
                <a:gd name="T2" fmla="*/ 37 w 41"/>
                <a:gd name="T3" fmla="*/ 16 h 25"/>
                <a:gd name="T4" fmla="*/ 25 w 41"/>
                <a:gd name="T5" fmla="*/ 24 h 25"/>
                <a:gd name="T6" fmla="*/ 7 w 41"/>
                <a:gd name="T7" fmla="*/ 21 h 25"/>
                <a:gd name="T8" fmla="*/ 0 w 41"/>
                <a:gd name="T9" fmla="*/ 11 h 25"/>
                <a:gd name="T10" fmla="*/ 0 w 41"/>
                <a:gd name="T11" fmla="*/ 9 h 25"/>
                <a:gd name="T12" fmla="*/ 1 w 41"/>
                <a:gd name="T13" fmla="*/ 5 h 25"/>
                <a:gd name="T14" fmla="*/ 13 w 41"/>
                <a:gd name="T15" fmla="*/ 1 h 25"/>
                <a:gd name="T16" fmla="*/ 20 w 41"/>
                <a:gd name="T17" fmla="*/ 6 h 25"/>
                <a:gd name="T18" fmla="*/ 22 w 41"/>
                <a:gd name="T19" fmla="*/ 9 h 25"/>
                <a:gd name="T20" fmla="*/ 28 w 41"/>
                <a:gd name="T21" fmla="*/ 12 h 25"/>
                <a:gd name="T22" fmla="*/ 38 w 41"/>
                <a:gd name="T23" fmla="*/ 9 h 25"/>
                <a:gd name="T24" fmla="*/ 40 w 41"/>
                <a:gd name="T25" fmla="*/ 5 h 25"/>
                <a:gd name="T26" fmla="*/ 40 w 41"/>
                <a:gd name="T2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5">
                  <a:moveTo>
                    <a:pt x="40" y="4"/>
                  </a:moveTo>
                  <a:cubicBezTo>
                    <a:pt x="41" y="8"/>
                    <a:pt x="40" y="13"/>
                    <a:pt x="37" y="16"/>
                  </a:cubicBezTo>
                  <a:cubicBezTo>
                    <a:pt x="34" y="20"/>
                    <a:pt x="30" y="23"/>
                    <a:pt x="25" y="24"/>
                  </a:cubicBezTo>
                  <a:cubicBezTo>
                    <a:pt x="19" y="25"/>
                    <a:pt x="13" y="24"/>
                    <a:pt x="7" y="21"/>
                  </a:cubicBezTo>
                  <a:cubicBezTo>
                    <a:pt x="4" y="18"/>
                    <a:pt x="1" y="15"/>
                    <a:pt x="0" y="11"/>
                  </a:cubicBezTo>
                  <a:cubicBezTo>
                    <a:pt x="0" y="10"/>
                    <a:pt x="0" y="9"/>
                    <a:pt x="0" y="9"/>
                  </a:cubicBezTo>
                  <a:cubicBezTo>
                    <a:pt x="0" y="7"/>
                    <a:pt x="0" y="6"/>
                    <a:pt x="1" y="5"/>
                  </a:cubicBezTo>
                  <a:cubicBezTo>
                    <a:pt x="4" y="1"/>
                    <a:pt x="8" y="0"/>
                    <a:pt x="13" y="1"/>
                  </a:cubicBezTo>
                  <a:cubicBezTo>
                    <a:pt x="16" y="2"/>
                    <a:pt x="18" y="3"/>
                    <a:pt x="20" y="6"/>
                  </a:cubicBezTo>
                  <a:cubicBezTo>
                    <a:pt x="21" y="7"/>
                    <a:pt x="21" y="8"/>
                    <a:pt x="22" y="9"/>
                  </a:cubicBezTo>
                  <a:cubicBezTo>
                    <a:pt x="24" y="10"/>
                    <a:pt x="26" y="12"/>
                    <a:pt x="28" y="12"/>
                  </a:cubicBezTo>
                  <a:cubicBezTo>
                    <a:pt x="32" y="13"/>
                    <a:pt x="35" y="12"/>
                    <a:pt x="38" y="9"/>
                  </a:cubicBezTo>
                  <a:cubicBezTo>
                    <a:pt x="39" y="8"/>
                    <a:pt x="40" y="6"/>
                    <a:pt x="40" y="5"/>
                  </a:cubicBezTo>
                  <a:cubicBezTo>
                    <a:pt x="40" y="4"/>
                    <a:pt x="40" y="4"/>
                    <a:pt x="40" y="4"/>
                  </a:cubicBezTo>
                  <a:close/>
                </a:path>
              </a:pathLst>
            </a:custGeom>
            <a:solidFill>
              <a:srgbClr val="08261A"/>
            </a:solidFill>
            <a:ln>
              <a:noFill/>
            </a:ln>
          </p:spPr>
          <p:txBody>
            <a:bodyPr vert="horz" wrap="square" lIns="91440" tIns="45720" rIns="91440" bIns="45720" numCol="1" anchor="t" anchorCtr="0" compatLnSpc="1"/>
            <a:p>
              <a:endParaRPr lang="zh-CN" altLang="en-US"/>
            </a:p>
          </p:txBody>
        </p:sp>
        <p:sp>
          <p:nvSpPr>
            <p:cNvPr id="34" name="Freeform 24"/>
            <p:cNvSpPr/>
            <p:nvPr/>
          </p:nvSpPr>
          <p:spPr bwMode="auto">
            <a:xfrm>
              <a:off x="917" y="928"/>
              <a:ext cx="576" cy="337"/>
            </a:xfrm>
            <a:custGeom>
              <a:avLst/>
              <a:gdLst>
                <a:gd name="T0" fmla="*/ 1 w 41"/>
                <a:gd name="T1" fmla="*/ 21 h 24"/>
                <a:gd name="T2" fmla="*/ 6 w 41"/>
                <a:gd name="T3" fmla="*/ 7 h 24"/>
                <a:gd name="T4" fmla="*/ 19 w 41"/>
                <a:gd name="T5" fmla="*/ 1 h 24"/>
                <a:gd name="T6" fmla="*/ 34 w 41"/>
                <a:gd name="T7" fmla="*/ 4 h 24"/>
                <a:gd name="T8" fmla="*/ 41 w 41"/>
                <a:gd name="T9" fmla="*/ 13 h 24"/>
                <a:gd name="T10" fmla="*/ 41 w 41"/>
                <a:gd name="T11" fmla="*/ 17 h 24"/>
                <a:gd name="T12" fmla="*/ 40 w 41"/>
                <a:gd name="T13" fmla="*/ 20 h 24"/>
                <a:gd name="T14" fmla="*/ 30 w 41"/>
                <a:gd name="T15" fmla="*/ 24 h 24"/>
                <a:gd name="T16" fmla="*/ 22 w 41"/>
                <a:gd name="T17" fmla="*/ 20 h 24"/>
                <a:gd name="T18" fmla="*/ 19 w 41"/>
                <a:gd name="T19" fmla="*/ 16 h 24"/>
                <a:gd name="T20" fmla="*/ 13 w 41"/>
                <a:gd name="T21" fmla="*/ 13 h 24"/>
                <a:gd name="T22" fmla="*/ 3 w 41"/>
                <a:gd name="T23" fmla="*/ 16 h 24"/>
                <a:gd name="T24" fmla="*/ 1 w 41"/>
                <a:gd name="T25" fmla="*/ 20 h 24"/>
                <a:gd name="T26" fmla="*/ 1 w 41"/>
                <a:gd name="T2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4">
                  <a:moveTo>
                    <a:pt x="1" y="21"/>
                  </a:moveTo>
                  <a:cubicBezTo>
                    <a:pt x="0" y="15"/>
                    <a:pt x="2" y="11"/>
                    <a:pt x="6" y="7"/>
                  </a:cubicBezTo>
                  <a:cubicBezTo>
                    <a:pt x="9" y="3"/>
                    <a:pt x="14" y="1"/>
                    <a:pt x="19" y="1"/>
                  </a:cubicBezTo>
                  <a:cubicBezTo>
                    <a:pt x="24" y="0"/>
                    <a:pt x="29" y="1"/>
                    <a:pt x="34" y="4"/>
                  </a:cubicBezTo>
                  <a:cubicBezTo>
                    <a:pt x="37" y="6"/>
                    <a:pt x="40" y="9"/>
                    <a:pt x="41" y="13"/>
                  </a:cubicBezTo>
                  <a:cubicBezTo>
                    <a:pt x="41" y="15"/>
                    <a:pt x="41" y="16"/>
                    <a:pt x="41" y="17"/>
                  </a:cubicBezTo>
                  <a:cubicBezTo>
                    <a:pt x="41" y="18"/>
                    <a:pt x="41" y="19"/>
                    <a:pt x="40" y="20"/>
                  </a:cubicBezTo>
                  <a:cubicBezTo>
                    <a:pt x="38" y="23"/>
                    <a:pt x="34" y="24"/>
                    <a:pt x="30" y="24"/>
                  </a:cubicBezTo>
                  <a:cubicBezTo>
                    <a:pt x="27" y="24"/>
                    <a:pt x="24" y="22"/>
                    <a:pt x="22" y="20"/>
                  </a:cubicBezTo>
                  <a:cubicBezTo>
                    <a:pt x="21" y="18"/>
                    <a:pt x="20" y="17"/>
                    <a:pt x="19" y="16"/>
                  </a:cubicBezTo>
                  <a:cubicBezTo>
                    <a:pt x="17" y="14"/>
                    <a:pt x="15" y="13"/>
                    <a:pt x="13" y="13"/>
                  </a:cubicBezTo>
                  <a:cubicBezTo>
                    <a:pt x="9" y="12"/>
                    <a:pt x="6" y="13"/>
                    <a:pt x="3" y="16"/>
                  </a:cubicBezTo>
                  <a:cubicBezTo>
                    <a:pt x="2" y="17"/>
                    <a:pt x="2" y="19"/>
                    <a:pt x="1" y="20"/>
                  </a:cubicBezTo>
                  <a:cubicBezTo>
                    <a:pt x="1" y="20"/>
                    <a:pt x="1" y="21"/>
                    <a:pt x="1" y="21"/>
                  </a:cubicBezTo>
                  <a:close/>
                </a:path>
              </a:pathLst>
            </a:custGeom>
            <a:solidFill>
              <a:srgbClr val="08261A"/>
            </a:solidFill>
            <a:ln>
              <a:noFill/>
            </a:ln>
          </p:spPr>
          <p:txBody>
            <a:bodyPr vert="horz" wrap="square" lIns="91440" tIns="45720" rIns="91440" bIns="45720" numCol="1" anchor="t" anchorCtr="0" compatLnSpc="1"/>
            <a:p>
              <a:endParaRPr lang="zh-CN" altLang="en-US" dirty="0"/>
            </a:p>
          </p:txBody>
        </p:sp>
      </p:grpSp>
    </p:spTree>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t="13416" b="50250"/>
          <a:stretch>
            <a:fillRect/>
          </a:stretch>
        </p:blipFill>
        <p:spPr>
          <a:xfrm flipH="1">
            <a:off x="-179582" y="4152153"/>
            <a:ext cx="12551164" cy="2692400"/>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00000">
            <a:off x="5361139" y="1940257"/>
            <a:ext cx="1718565" cy="583205"/>
          </a:xfrm>
          <a:prstGeom prst="rect">
            <a:avLst/>
          </a:prstGeom>
        </p:spPr>
      </p:pic>
      <p:sp>
        <p:nvSpPr>
          <p:cNvPr id="9" name="矩形 8"/>
          <p:cNvSpPr/>
          <p:nvPr/>
        </p:nvSpPr>
        <p:spPr>
          <a:xfrm>
            <a:off x="2196596" y="3426462"/>
            <a:ext cx="7498080" cy="829945"/>
          </a:xfrm>
          <a:prstGeom prst="rect">
            <a:avLst/>
          </a:prstGeom>
        </p:spPr>
        <p:txBody>
          <a:bodyPr vert="horz" wrap="none">
            <a:spAutoFit/>
          </a:bodyPr>
          <a:lstStyle/>
          <a:p>
            <a:r>
              <a:rPr lang="zh-CN" altLang="en-US" sz="4800" dirty="0" smtClean="0">
                <a:solidFill>
                  <a:schemeClr val="accent2">
                    <a:lumMod val="50000"/>
                  </a:schemeClr>
                </a:solidFill>
                <a:latin typeface="南构王天喜行书简" panose="00020600040101010101" charset="-122"/>
                <a:ea typeface="南构王天喜行书简" panose="00020600040101010101" charset="-122"/>
                <a:cs typeface="Adobe 楷体 Std R"/>
                <a:sym typeface="字魂36号-正文宋楷" panose="02000000000000000000" pitchFamily="2" charset="-122"/>
              </a:rPr>
              <a:t>民间美术影响着我们的生活</a:t>
            </a:r>
            <a:endParaRPr lang="zh-CN" altLang="en-US" sz="5400" dirty="0">
              <a:solidFill>
                <a:srgbClr val="C00000"/>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sp>
        <p:nvSpPr>
          <p:cNvPr id="10" name="矩形 9"/>
          <p:cNvSpPr/>
          <p:nvPr/>
        </p:nvSpPr>
        <p:spPr>
          <a:xfrm>
            <a:off x="5355376" y="2692637"/>
            <a:ext cx="184666" cy="584776"/>
          </a:xfrm>
          <a:prstGeom prst="rect">
            <a:avLst/>
          </a:prstGeom>
        </p:spPr>
        <p:txBody>
          <a:bodyPr wrap="none">
            <a:spAutoFit/>
          </a:bodyPr>
          <a:lstStyle/>
          <a:p>
            <a:endParaRPr lang="zh-CN" altLang="en-US" sz="3200" dirty="0">
              <a:solidFill>
                <a:srgbClr val="C00000"/>
              </a:solidFill>
              <a:latin typeface="Adobe 楷体 Std R"/>
              <a:ea typeface="Adobe 楷体 Std R"/>
              <a:cs typeface="Adobe 楷体 Std R"/>
              <a:sym typeface="字魂36号-正文宋楷" panose="02000000000000000000" pitchFamily="2" charset="-122"/>
            </a:endParaRPr>
          </a:p>
        </p:txBody>
      </p:sp>
      <p:sp>
        <p:nvSpPr>
          <p:cNvPr id="2" name="椭圆 1"/>
          <p:cNvSpPr/>
          <p:nvPr/>
        </p:nvSpPr>
        <p:spPr>
          <a:xfrm>
            <a:off x="5448609" y="1971419"/>
            <a:ext cx="942891" cy="942891"/>
          </a:xfrm>
          <a:prstGeom prst="ellipse">
            <a:avLst/>
          </a:prstGeom>
          <a:noFill/>
          <a:ln>
            <a:solidFill>
              <a:srgbClr val="29505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5496997" y="3057176"/>
            <a:ext cx="896399" cy="369332"/>
          </a:xfrm>
          <a:prstGeom prst="rect">
            <a:avLst/>
          </a:prstGeom>
        </p:spPr>
        <p:txBody>
          <a:bodyPr wrap="none">
            <a:spAutoFit/>
          </a:bodyPr>
          <a:lstStyle/>
          <a:p>
            <a:r>
              <a:rPr lang="zh-CN" altLang="en-US" b="1" dirty="0" smtClean="0">
                <a:solidFill>
                  <a:srgbClr val="000000"/>
                </a:solidFill>
                <a:latin typeface="Adobe 楷体 Std R"/>
                <a:ea typeface="Adobe 楷体 Std R"/>
                <a:cs typeface="Adobe 楷体 Std R"/>
                <a:sym typeface="字魂36号-正文宋楷" panose="02000000000000000000" pitchFamily="2" charset="-122"/>
              </a:rPr>
              <a:t>第三章</a:t>
            </a:r>
            <a:endParaRPr lang="zh-CN" altLang="en-US" b="1" dirty="0"/>
          </a:p>
        </p:txBody>
      </p:sp>
      <p:grpSp>
        <p:nvGrpSpPr>
          <p:cNvPr id="17" name="Group 15"/>
          <p:cNvGrpSpPr>
            <a:grpSpLocks noChangeAspect="1"/>
          </p:cNvGrpSpPr>
          <p:nvPr/>
        </p:nvGrpSpPr>
        <p:grpSpPr bwMode="auto">
          <a:xfrm>
            <a:off x="5609161" y="2125700"/>
            <a:ext cx="621786" cy="621786"/>
            <a:chOff x="-12" y="-15"/>
            <a:chExt cx="2476" cy="2476"/>
          </a:xfrm>
        </p:grpSpPr>
        <p:sp>
          <p:nvSpPr>
            <p:cNvPr id="18" name="Freeform 16"/>
            <p:cNvSpPr/>
            <p:nvPr/>
          </p:nvSpPr>
          <p:spPr bwMode="auto">
            <a:xfrm>
              <a:off x="-12" y="-15"/>
              <a:ext cx="2476" cy="2476"/>
            </a:xfrm>
            <a:custGeom>
              <a:avLst/>
              <a:gdLst>
                <a:gd name="T0" fmla="*/ 176 w 176"/>
                <a:gd name="T1" fmla="*/ 88 h 176"/>
                <a:gd name="T2" fmla="*/ 173 w 176"/>
                <a:gd name="T3" fmla="*/ 97 h 176"/>
                <a:gd name="T4" fmla="*/ 164 w 176"/>
                <a:gd name="T5" fmla="*/ 110 h 176"/>
                <a:gd name="T6" fmla="*/ 152 w 176"/>
                <a:gd name="T7" fmla="*/ 112 h 176"/>
                <a:gd name="T8" fmla="*/ 141 w 176"/>
                <a:gd name="T9" fmla="*/ 121 h 176"/>
                <a:gd name="T10" fmla="*/ 122 w 176"/>
                <a:gd name="T11" fmla="*/ 122 h 176"/>
                <a:gd name="T12" fmla="*/ 123 w 176"/>
                <a:gd name="T13" fmla="*/ 127 h 176"/>
                <a:gd name="T14" fmla="*/ 117 w 176"/>
                <a:gd name="T15" fmla="*/ 146 h 176"/>
                <a:gd name="T16" fmla="*/ 112 w 176"/>
                <a:gd name="T17" fmla="*/ 152 h 176"/>
                <a:gd name="T18" fmla="*/ 99 w 176"/>
                <a:gd name="T19" fmla="*/ 173 h 176"/>
                <a:gd name="T20" fmla="*/ 91 w 176"/>
                <a:gd name="T21" fmla="*/ 175 h 176"/>
                <a:gd name="T22" fmla="*/ 87 w 176"/>
                <a:gd name="T23" fmla="*/ 176 h 176"/>
                <a:gd name="T24" fmla="*/ 77 w 176"/>
                <a:gd name="T25" fmla="*/ 173 h 176"/>
                <a:gd name="T26" fmla="*/ 64 w 176"/>
                <a:gd name="T27" fmla="*/ 162 h 176"/>
                <a:gd name="T28" fmla="*/ 63 w 176"/>
                <a:gd name="T29" fmla="*/ 152 h 176"/>
                <a:gd name="T30" fmla="*/ 55 w 176"/>
                <a:gd name="T31" fmla="*/ 143 h 176"/>
                <a:gd name="T32" fmla="*/ 52 w 176"/>
                <a:gd name="T33" fmla="*/ 123 h 176"/>
                <a:gd name="T34" fmla="*/ 52 w 176"/>
                <a:gd name="T35" fmla="*/ 123 h 176"/>
                <a:gd name="T36" fmla="*/ 30 w 176"/>
                <a:gd name="T37" fmla="*/ 117 h 176"/>
                <a:gd name="T38" fmla="*/ 24 w 176"/>
                <a:gd name="T39" fmla="*/ 112 h 176"/>
                <a:gd name="T40" fmla="*/ 3 w 176"/>
                <a:gd name="T41" fmla="*/ 100 h 176"/>
                <a:gd name="T42" fmla="*/ 0 w 176"/>
                <a:gd name="T43" fmla="*/ 90 h 176"/>
                <a:gd name="T44" fmla="*/ 0 w 176"/>
                <a:gd name="T45" fmla="*/ 88 h 176"/>
                <a:gd name="T46" fmla="*/ 3 w 176"/>
                <a:gd name="T47" fmla="*/ 78 h 176"/>
                <a:gd name="T48" fmla="*/ 14 w 176"/>
                <a:gd name="T49" fmla="*/ 65 h 176"/>
                <a:gd name="T50" fmla="*/ 24 w 176"/>
                <a:gd name="T51" fmla="*/ 63 h 176"/>
                <a:gd name="T52" fmla="*/ 35 w 176"/>
                <a:gd name="T53" fmla="*/ 55 h 176"/>
                <a:gd name="T54" fmla="*/ 51 w 176"/>
                <a:gd name="T55" fmla="*/ 53 h 176"/>
                <a:gd name="T56" fmla="*/ 52 w 176"/>
                <a:gd name="T57" fmla="*/ 52 h 176"/>
                <a:gd name="T58" fmla="*/ 54 w 176"/>
                <a:gd name="T59" fmla="*/ 36 h 176"/>
                <a:gd name="T60" fmla="*/ 63 w 176"/>
                <a:gd name="T61" fmla="*/ 25 h 176"/>
                <a:gd name="T62" fmla="*/ 75 w 176"/>
                <a:gd name="T63" fmla="*/ 4 h 176"/>
                <a:gd name="T64" fmla="*/ 83 w 176"/>
                <a:gd name="T65" fmla="*/ 2 h 176"/>
                <a:gd name="T66" fmla="*/ 87 w 176"/>
                <a:gd name="T67" fmla="*/ 0 h 176"/>
                <a:gd name="T68" fmla="*/ 96 w 176"/>
                <a:gd name="T69" fmla="*/ 3 h 176"/>
                <a:gd name="T70" fmla="*/ 109 w 176"/>
                <a:gd name="T71" fmla="*/ 12 h 176"/>
                <a:gd name="T72" fmla="*/ 112 w 176"/>
                <a:gd name="T73" fmla="*/ 24 h 176"/>
                <a:gd name="T74" fmla="*/ 122 w 176"/>
                <a:gd name="T75" fmla="*/ 38 h 176"/>
                <a:gd name="T76" fmla="*/ 122 w 176"/>
                <a:gd name="T77" fmla="*/ 53 h 176"/>
                <a:gd name="T78" fmla="*/ 124 w 176"/>
                <a:gd name="T79" fmla="*/ 53 h 176"/>
                <a:gd name="T80" fmla="*/ 145 w 176"/>
                <a:gd name="T81" fmla="*/ 58 h 176"/>
                <a:gd name="T82" fmla="*/ 151 w 176"/>
                <a:gd name="T83" fmla="*/ 63 h 176"/>
                <a:gd name="T84" fmla="*/ 172 w 176"/>
                <a:gd name="T85" fmla="*/ 76 h 176"/>
                <a:gd name="T86" fmla="*/ 174 w 176"/>
                <a:gd name="T87"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76">
                  <a:moveTo>
                    <a:pt x="176" y="88"/>
                  </a:moveTo>
                  <a:cubicBezTo>
                    <a:pt x="176" y="88"/>
                    <a:pt x="176" y="88"/>
                    <a:pt x="176" y="88"/>
                  </a:cubicBezTo>
                  <a:cubicBezTo>
                    <a:pt x="175" y="89"/>
                    <a:pt x="175" y="91"/>
                    <a:pt x="174" y="92"/>
                  </a:cubicBezTo>
                  <a:cubicBezTo>
                    <a:pt x="174" y="94"/>
                    <a:pt x="173" y="95"/>
                    <a:pt x="173" y="97"/>
                  </a:cubicBezTo>
                  <a:cubicBezTo>
                    <a:pt x="172" y="101"/>
                    <a:pt x="170" y="105"/>
                    <a:pt x="167" y="108"/>
                  </a:cubicBezTo>
                  <a:cubicBezTo>
                    <a:pt x="166" y="109"/>
                    <a:pt x="165" y="109"/>
                    <a:pt x="164" y="110"/>
                  </a:cubicBezTo>
                  <a:cubicBezTo>
                    <a:pt x="162" y="111"/>
                    <a:pt x="159" y="112"/>
                    <a:pt x="157" y="113"/>
                  </a:cubicBezTo>
                  <a:cubicBezTo>
                    <a:pt x="155" y="113"/>
                    <a:pt x="153" y="113"/>
                    <a:pt x="152" y="112"/>
                  </a:cubicBezTo>
                  <a:cubicBezTo>
                    <a:pt x="151" y="112"/>
                    <a:pt x="150" y="113"/>
                    <a:pt x="150" y="113"/>
                  </a:cubicBezTo>
                  <a:cubicBezTo>
                    <a:pt x="147" y="116"/>
                    <a:pt x="144" y="119"/>
                    <a:pt x="141" y="121"/>
                  </a:cubicBezTo>
                  <a:cubicBezTo>
                    <a:pt x="138" y="123"/>
                    <a:pt x="135" y="124"/>
                    <a:pt x="132" y="124"/>
                  </a:cubicBezTo>
                  <a:cubicBezTo>
                    <a:pt x="128" y="125"/>
                    <a:pt x="125" y="124"/>
                    <a:pt x="122" y="122"/>
                  </a:cubicBezTo>
                  <a:cubicBezTo>
                    <a:pt x="121" y="122"/>
                    <a:pt x="121" y="122"/>
                    <a:pt x="121" y="122"/>
                  </a:cubicBezTo>
                  <a:cubicBezTo>
                    <a:pt x="122" y="124"/>
                    <a:pt x="123" y="125"/>
                    <a:pt x="123" y="127"/>
                  </a:cubicBezTo>
                  <a:cubicBezTo>
                    <a:pt x="124" y="131"/>
                    <a:pt x="124" y="134"/>
                    <a:pt x="122" y="137"/>
                  </a:cubicBezTo>
                  <a:cubicBezTo>
                    <a:pt x="121" y="141"/>
                    <a:pt x="119" y="144"/>
                    <a:pt x="117" y="146"/>
                  </a:cubicBezTo>
                  <a:cubicBezTo>
                    <a:pt x="115" y="148"/>
                    <a:pt x="114" y="149"/>
                    <a:pt x="112" y="151"/>
                  </a:cubicBezTo>
                  <a:cubicBezTo>
                    <a:pt x="112" y="151"/>
                    <a:pt x="112" y="152"/>
                    <a:pt x="112" y="152"/>
                  </a:cubicBezTo>
                  <a:cubicBezTo>
                    <a:pt x="113" y="158"/>
                    <a:pt x="111" y="163"/>
                    <a:pt x="107" y="167"/>
                  </a:cubicBezTo>
                  <a:cubicBezTo>
                    <a:pt x="105" y="170"/>
                    <a:pt x="102" y="172"/>
                    <a:pt x="99" y="173"/>
                  </a:cubicBezTo>
                  <a:cubicBezTo>
                    <a:pt x="98" y="173"/>
                    <a:pt x="96" y="174"/>
                    <a:pt x="95" y="174"/>
                  </a:cubicBezTo>
                  <a:cubicBezTo>
                    <a:pt x="94" y="174"/>
                    <a:pt x="92" y="175"/>
                    <a:pt x="91" y="175"/>
                  </a:cubicBezTo>
                  <a:cubicBezTo>
                    <a:pt x="90" y="176"/>
                    <a:pt x="89" y="176"/>
                    <a:pt x="87" y="176"/>
                  </a:cubicBezTo>
                  <a:cubicBezTo>
                    <a:pt x="87" y="176"/>
                    <a:pt x="87" y="176"/>
                    <a:pt x="87" y="176"/>
                  </a:cubicBezTo>
                  <a:cubicBezTo>
                    <a:pt x="86" y="176"/>
                    <a:pt x="84" y="175"/>
                    <a:pt x="83" y="175"/>
                  </a:cubicBezTo>
                  <a:cubicBezTo>
                    <a:pt x="81" y="174"/>
                    <a:pt x="79" y="174"/>
                    <a:pt x="77" y="173"/>
                  </a:cubicBezTo>
                  <a:cubicBezTo>
                    <a:pt x="75" y="173"/>
                    <a:pt x="72" y="172"/>
                    <a:pt x="70" y="170"/>
                  </a:cubicBezTo>
                  <a:cubicBezTo>
                    <a:pt x="67" y="168"/>
                    <a:pt x="65" y="165"/>
                    <a:pt x="64" y="162"/>
                  </a:cubicBezTo>
                  <a:cubicBezTo>
                    <a:pt x="63" y="160"/>
                    <a:pt x="62" y="158"/>
                    <a:pt x="62" y="155"/>
                  </a:cubicBezTo>
                  <a:cubicBezTo>
                    <a:pt x="62" y="154"/>
                    <a:pt x="62" y="153"/>
                    <a:pt x="63" y="152"/>
                  </a:cubicBezTo>
                  <a:cubicBezTo>
                    <a:pt x="63" y="152"/>
                    <a:pt x="63" y="151"/>
                    <a:pt x="62" y="151"/>
                  </a:cubicBezTo>
                  <a:cubicBezTo>
                    <a:pt x="59" y="148"/>
                    <a:pt x="57" y="146"/>
                    <a:pt x="55" y="143"/>
                  </a:cubicBezTo>
                  <a:cubicBezTo>
                    <a:pt x="53" y="140"/>
                    <a:pt x="51" y="137"/>
                    <a:pt x="51" y="133"/>
                  </a:cubicBezTo>
                  <a:cubicBezTo>
                    <a:pt x="50" y="130"/>
                    <a:pt x="51" y="126"/>
                    <a:pt x="52" y="123"/>
                  </a:cubicBezTo>
                  <a:cubicBezTo>
                    <a:pt x="53" y="123"/>
                    <a:pt x="53" y="123"/>
                    <a:pt x="53" y="123"/>
                  </a:cubicBezTo>
                  <a:cubicBezTo>
                    <a:pt x="52" y="123"/>
                    <a:pt x="52" y="123"/>
                    <a:pt x="52" y="123"/>
                  </a:cubicBezTo>
                  <a:cubicBezTo>
                    <a:pt x="47" y="125"/>
                    <a:pt x="43" y="125"/>
                    <a:pt x="39" y="123"/>
                  </a:cubicBezTo>
                  <a:cubicBezTo>
                    <a:pt x="35" y="122"/>
                    <a:pt x="32" y="120"/>
                    <a:pt x="30" y="117"/>
                  </a:cubicBezTo>
                  <a:cubicBezTo>
                    <a:pt x="28" y="116"/>
                    <a:pt x="27" y="115"/>
                    <a:pt x="25" y="113"/>
                  </a:cubicBezTo>
                  <a:cubicBezTo>
                    <a:pt x="25" y="113"/>
                    <a:pt x="24" y="112"/>
                    <a:pt x="24" y="112"/>
                  </a:cubicBezTo>
                  <a:cubicBezTo>
                    <a:pt x="18" y="113"/>
                    <a:pt x="13" y="112"/>
                    <a:pt x="8" y="108"/>
                  </a:cubicBezTo>
                  <a:cubicBezTo>
                    <a:pt x="6" y="106"/>
                    <a:pt x="4" y="103"/>
                    <a:pt x="3" y="100"/>
                  </a:cubicBezTo>
                  <a:cubicBezTo>
                    <a:pt x="3" y="98"/>
                    <a:pt x="2" y="97"/>
                    <a:pt x="2" y="95"/>
                  </a:cubicBezTo>
                  <a:cubicBezTo>
                    <a:pt x="2" y="93"/>
                    <a:pt x="1" y="92"/>
                    <a:pt x="0" y="90"/>
                  </a:cubicBezTo>
                  <a:cubicBezTo>
                    <a:pt x="0" y="89"/>
                    <a:pt x="0" y="89"/>
                    <a:pt x="0" y="88"/>
                  </a:cubicBezTo>
                  <a:cubicBezTo>
                    <a:pt x="0" y="88"/>
                    <a:pt x="0" y="88"/>
                    <a:pt x="0" y="88"/>
                  </a:cubicBezTo>
                  <a:cubicBezTo>
                    <a:pt x="0" y="86"/>
                    <a:pt x="0" y="85"/>
                    <a:pt x="1" y="84"/>
                  </a:cubicBezTo>
                  <a:cubicBezTo>
                    <a:pt x="2" y="82"/>
                    <a:pt x="2" y="80"/>
                    <a:pt x="3" y="78"/>
                  </a:cubicBezTo>
                  <a:cubicBezTo>
                    <a:pt x="3" y="76"/>
                    <a:pt x="4" y="74"/>
                    <a:pt x="5" y="72"/>
                  </a:cubicBezTo>
                  <a:cubicBezTo>
                    <a:pt x="7" y="68"/>
                    <a:pt x="10" y="66"/>
                    <a:pt x="14" y="65"/>
                  </a:cubicBezTo>
                  <a:cubicBezTo>
                    <a:pt x="16" y="64"/>
                    <a:pt x="18" y="63"/>
                    <a:pt x="21" y="63"/>
                  </a:cubicBezTo>
                  <a:cubicBezTo>
                    <a:pt x="22" y="63"/>
                    <a:pt x="23" y="63"/>
                    <a:pt x="24" y="63"/>
                  </a:cubicBezTo>
                  <a:cubicBezTo>
                    <a:pt x="24" y="64"/>
                    <a:pt x="25" y="63"/>
                    <a:pt x="25" y="63"/>
                  </a:cubicBezTo>
                  <a:cubicBezTo>
                    <a:pt x="28" y="60"/>
                    <a:pt x="31" y="57"/>
                    <a:pt x="35" y="55"/>
                  </a:cubicBezTo>
                  <a:cubicBezTo>
                    <a:pt x="38" y="53"/>
                    <a:pt x="42" y="51"/>
                    <a:pt x="46" y="51"/>
                  </a:cubicBezTo>
                  <a:cubicBezTo>
                    <a:pt x="48" y="51"/>
                    <a:pt x="49" y="52"/>
                    <a:pt x="51" y="53"/>
                  </a:cubicBezTo>
                  <a:cubicBezTo>
                    <a:pt x="51" y="53"/>
                    <a:pt x="52" y="53"/>
                    <a:pt x="52" y="53"/>
                  </a:cubicBezTo>
                  <a:cubicBezTo>
                    <a:pt x="52" y="52"/>
                    <a:pt x="52" y="52"/>
                    <a:pt x="52" y="52"/>
                  </a:cubicBezTo>
                  <a:cubicBezTo>
                    <a:pt x="51" y="50"/>
                    <a:pt x="50" y="47"/>
                    <a:pt x="51" y="45"/>
                  </a:cubicBezTo>
                  <a:cubicBezTo>
                    <a:pt x="51" y="42"/>
                    <a:pt x="52" y="39"/>
                    <a:pt x="54" y="36"/>
                  </a:cubicBezTo>
                  <a:cubicBezTo>
                    <a:pt x="56" y="32"/>
                    <a:pt x="59" y="29"/>
                    <a:pt x="62" y="26"/>
                  </a:cubicBezTo>
                  <a:cubicBezTo>
                    <a:pt x="63" y="26"/>
                    <a:pt x="63" y="25"/>
                    <a:pt x="63" y="25"/>
                  </a:cubicBezTo>
                  <a:cubicBezTo>
                    <a:pt x="62" y="20"/>
                    <a:pt x="63" y="16"/>
                    <a:pt x="65" y="12"/>
                  </a:cubicBezTo>
                  <a:cubicBezTo>
                    <a:pt x="68" y="8"/>
                    <a:pt x="71" y="5"/>
                    <a:pt x="75" y="4"/>
                  </a:cubicBezTo>
                  <a:cubicBezTo>
                    <a:pt x="77" y="4"/>
                    <a:pt x="78" y="3"/>
                    <a:pt x="79" y="3"/>
                  </a:cubicBezTo>
                  <a:cubicBezTo>
                    <a:pt x="81" y="3"/>
                    <a:pt x="82" y="2"/>
                    <a:pt x="83" y="2"/>
                  </a:cubicBezTo>
                  <a:cubicBezTo>
                    <a:pt x="84" y="1"/>
                    <a:pt x="86" y="1"/>
                    <a:pt x="87" y="0"/>
                  </a:cubicBezTo>
                  <a:cubicBezTo>
                    <a:pt x="87" y="0"/>
                    <a:pt x="87" y="0"/>
                    <a:pt x="87" y="0"/>
                  </a:cubicBezTo>
                  <a:cubicBezTo>
                    <a:pt x="89" y="1"/>
                    <a:pt x="90" y="1"/>
                    <a:pt x="91" y="2"/>
                  </a:cubicBezTo>
                  <a:cubicBezTo>
                    <a:pt x="93" y="2"/>
                    <a:pt x="95" y="3"/>
                    <a:pt x="96" y="3"/>
                  </a:cubicBezTo>
                  <a:cubicBezTo>
                    <a:pt x="99" y="4"/>
                    <a:pt x="102" y="5"/>
                    <a:pt x="104" y="6"/>
                  </a:cubicBezTo>
                  <a:cubicBezTo>
                    <a:pt x="106" y="8"/>
                    <a:pt x="108" y="10"/>
                    <a:pt x="109" y="12"/>
                  </a:cubicBezTo>
                  <a:cubicBezTo>
                    <a:pt x="110" y="14"/>
                    <a:pt x="112" y="17"/>
                    <a:pt x="112" y="19"/>
                  </a:cubicBezTo>
                  <a:cubicBezTo>
                    <a:pt x="112" y="21"/>
                    <a:pt x="112" y="23"/>
                    <a:pt x="112" y="24"/>
                  </a:cubicBezTo>
                  <a:cubicBezTo>
                    <a:pt x="112" y="25"/>
                    <a:pt x="112" y="26"/>
                    <a:pt x="112" y="26"/>
                  </a:cubicBezTo>
                  <a:cubicBezTo>
                    <a:pt x="116" y="29"/>
                    <a:pt x="119" y="33"/>
                    <a:pt x="122" y="38"/>
                  </a:cubicBezTo>
                  <a:cubicBezTo>
                    <a:pt x="122" y="39"/>
                    <a:pt x="123" y="40"/>
                    <a:pt x="123" y="41"/>
                  </a:cubicBezTo>
                  <a:cubicBezTo>
                    <a:pt x="124" y="45"/>
                    <a:pt x="124" y="49"/>
                    <a:pt x="122" y="53"/>
                  </a:cubicBezTo>
                  <a:cubicBezTo>
                    <a:pt x="122" y="53"/>
                    <a:pt x="122" y="53"/>
                    <a:pt x="122" y="54"/>
                  </a:cubicBezTo>
                  <a:cubicBezTo>
                    <a:pt x="123" y="53"/>
                    <a:pt x="123" y="53"/>
                    <a:pt x="124" y="53"/>
                  </a:cubicBezTo>
                  <a:cubicBezTo>
                    <a:pt x="126" y="52"/>
                    <a:pt x="129" y="51"/>
                    <a:pt x="132" y="51"/>
                  </a:cubicBezTo>
                  <a:cubicBezTo>
                    <a:pt x="137" y="52"/>
                    <a:pt x="141" y="55"/>
                    <a:pt x="145" y="58"/>
                  </a:cubicBezTo>
                  <a:cubicBezTo>
                    <a:pt x="147" y="60"/>
                    <a:pt x="148" y="61"/>
                    <a:pt x="150" y="63"/>
                  </a:cubicBezTo>
                  <a:cubicBezTo>
                    <a:pt x="150" y="63"/>
                    <a:pt x="151" y="64"/>
                    <a:pt x="151" y="63"/>
                  </a:cubicBezTo>
                  <a:cubicBezTo>
                    <a:pt x="156" y="63"/>
                    <a:pt x="160" y="64"/>
                    <a:pt x="164" y="66"/>
                  </a:cubicBezTo>
                  <a:cubicBezTo>
                    <a:pt x="168" y="68"/>
                    <a:pt x="170" y="72"/>
                    <a:pt x="172" y="76"/>
                  </a:cubicBezTo>
                  <a:cubicBezTo>
                    <a:pt x="172" y="77"/>
                    <a:pt x="173" y="79"/>
                    <a:pt x="173" y="80"/>
                  </a:cubicBezTo>
                  <a:cubicBezTo>
                    <a:pt x="173" y="81"/>
                    <a:pt x="174" y="82"/>
                    <a:pt x="174" y="84"/>
                  </a:cubicBezTo>
                  <a:cubicBezTo>
                    <a:pt x="175" y="85"/>
                    <a:pt x="175" y="86"/>
                    <a:pt x="176" y="88"/>
                  </a:cubicBezTo>
                  <a:close/>
                </a:path>
              </a:pathLst>
            </a:custGeom>
            <a:solidFill>
              <a:schemeClr val="tx2">
                <a:lumMod val="20000"/>
                <a:lumOff val="80000"/>
              </a:schemeClr>
            </a:solidFill>
            <a:ln>
              <a:noFill/>
            </a:ln>
          </p:spPr>
          <p:txBody>
            <a:bodyPr vert="horz" wrap="square" lIns="91440" tIns="45720" rIns="91440" bIns="45720" numCol="1" anchor="t" anchorCtr="0" compatLnSpc="1"/>
            <a:lstStyle/>
            <a:p>
              <a:endParaRPr lang="zh-CN" altLang="en-US"/>
            </a:p>
          </p:txBody>
        </p:sp>
        <p:sp>
          <p:nvSpPr>
            <p:cNvPr id="19" name="Freeform 17"/>
            <p:cNvSpPr/>
            <p:nvPr/>
          </p:nvSpPr>
          <p:spPr bwMode="auto">
            <a:xfrm>
              <a:off x="762" y="1617"/>
              <a:ext cx="900" cy="830"/>
            </a:xfrm>
            <a:custGeom>
              <a:avLst/>
              <a:gdLst>
                <a:gd name="T0" fmla="*/ 38 w 64"/>
                <a:gd name="T1" fmla="*/ 14 h 59"/>
                <a:gd name="T2" fmla="*/ 41 w 64"/>
                <a:gd name="T3" fmla="*/ 6 h 59"/>
                <a:gd name="T4" fmla="*/ 52 w 64"/>
                <a:gd name="T5" fmla="*/ 2 h 59"/>
                <a:gd name="T6" fmla="*/ 54 w 64"/>
                <a:gd name="T7" fmla="*/ 2 h 59"/>
                <a:gd name="T8" fmla="*/ 63 w 64"/>
                <a:gd name="T9" fmla="*/ 11 h 59"/>
                <a:gd name="T10" fmla="*/ 62 w 64"/>
                <a:gd name="T11" fmla="*/ 21 h 59"/>
                <a:gd name="T12" fmla="*/ 55 w 64"/>
                <a:gd name="T13" fmla="*/ 31 h 59"/>
                <a:gd name="T14" fmla="*/ 53 w 64"/>
                <a:gd name="T15" fmla="*/ 34 h 59"/>
                <a:gd name="T16" fmla="*/ 52 w 64"/>
                <a:gd name="T17" fmla="*/ 35 h 59"/>
                <a:gd name="T18" fmla="*/ 47 w 64"/>
                <a:gd name="T19" fmla="*/ 51 h 59"/>
                <a:gd name="T20" fmla="*/ 40 w 64"/>
                <a:gd name="T21" fmla="*/ 54 h 59"/>
                <a:gd name="T22" fmla="*/ 36 w 64"/>
                <a:gd name="T23" fmla="*/ 55 h 59"/>
                <a:gd name="T24" fmla="*/ 32 w 64"/>
                <a:gd name="T25" fmla="*/ 59 h 59"/>
                <a:gd name="T26" fmla="*/ 32 w 64"/>
                <a:gd name="T27" fmla="*/ 59 h 59"/>
                <a:gd name="T28" fmla="*/ 29 w 64"/>
                <a:gd name="T29" fmla="*/ 55 h 59"/>
                <a:gd name="T30" fmla="*/ 24 w 64"/>
                <a:gd name="T31" fmla="*/ 54 h 59"/>
                <a:gd name="T32" fmla="*/ 12 w 64"/>
                <a:gd name="T33" fmla="*/ 43 h 59"/>
                <a:gd name="T34" fmla="*/ 12 w 64"/>
                <a:gd name="T35" fmla="*/ 36 h 59"/>
                <a:gd name="T36" fmla="*/ 12 w 64"/>
                <a:gd name="T37" fmla="*/ 34 h 59"/>
                <a:gd name="T38" fmla="*/ 8 w 64"/>
                <a:gd name="T39" fmla="*/ 31 h 59"/>
                <a:gd name="T40" fmla="*/ 1 w 64"/>
                <a:gd name="T41" fmla="*/ 20 h 59"/>
                <a:gd name="T42" fmla="*/ 2 w 64"/>
                <a:gd name="T43" fmla="*/ 9 h 59"/>
                <a:gd name="T44" fmla="*/ 22 w 64"/>
                <a:gd name="T45" fmla="*/ 4 h 59"/>
                <a:gd name="T46" fmla="*/ 26 w 64"/>
                <a:gd name="T47" fmla="*/ 13 h 59"/>
                <a:gd name="T48" fmla="*/ 27 w 64"/>
                <a:gd name="T49" fmla="*/ 15 h 59"/>
                <a:gd name="T50" fmla="*/ 26 w 64"/>
                <a:gd name="T51" fmla="*/ 13 h 59"/>
                <a:gd name="T52" fmla="*/ 13 w 64"/>
                <a:gd name="T53" fmla="*/ 10 h 59"/>
                <a:gd name="T54" fmla="*/ 13 w 64"/>
                <a:gd name="T55" fmla="*/ 23 h 59"/>
                <a:gd name="T56" fmla="*/ 31 w 64"/>
                <a:gd name="T57" fmla="*/ 18 h 59"/>
                <a:gd name="T58" fmla="*/ 32 w 64"/>
                <a:gd name="T59" fmla="*/ 16 h 59"/>
                <a:gd name="T60" fmla="*/ 33 w 64"/>
                <a:gd name="T61" fmla="*/ 19 h 59"/>
                <a:gd name="T62" fmla="*/ 52 w 64"/>
                <a:gd name="T63" fmla="*/ 22 h 59"/>
                <a:gd name="T64" fmla="*/ 53 w 64"/>
                <a:gd name="T65" fmla="*/ 20 h 59"/>
                <a:gd name="T66" fmla="*/ 42 w 64"/>
                <a:gd name="T67" fmla="*/ 9 h 59"/>
                <a:gd name="T68" fmla="*/ 38 w 64"/>
                <a:gd name="T69"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59">
                  <a:moveTo>
                    <a:pt x="38" y="14"/>
                  </a:moveTo>
                  <a:cubicBezTo>
                    <a:pt x="38" y="11"/>
                    <a:pt x="38" y="8"/>
                    <a:pt x="41" y="6"/>
                  </a:cubicBezTo>
                  <a:cubicBezTo>
                    <a:pt x="44" y="3"/>
                    <a:pt x="47" y="2"/>
                    <a:pt x="52" y="2"/>
                  </a:cubicBezTo>
                  <a:cubicBezTo>
                    <a:pt x="52" y="2"/>
                    <a:pt x="53" y="2"/>
                    <a:pt x="54" y="2"/>
                  </a:cubicBezTo>
                  <a:cubicBezTo>
                    <a:pt x="58" y="4"/>
                    <a:pt x="62" y="6"/>
                    <a:pt x="63" y="11"/>
                  </a:cubicBezTo>
                  <a:cubicBezTo>
                    <a:pt x="64" y="14"/>
                    <a:pt x="64" y="18"/>
                    <a:pt x="62" y="21"/>
                  </a:cubicBezTo>
                  <a:cubicBezTo>
                    <a:pt x="61" y="25"/>
                    <a:pt x="58" y="28"/>
                    <a:pt x="55" y="31"/>
                  </a:cubicBezTo>
                  <a:cubicBezTo>
                    <a:pt x="54" y="32"/>
                    <a:pt x="54" y="33"/>
                    <a:pt x="53" y="34"/>
                  </a:cubicBezTo>
                  <a:cubicBezTo>
                    <a:pt x="52" y="34"/>
                    <a:pt x="52" y="35"/>
                    <a:pt x="52" y="35"/>
                  </a:cubicBezTo>
                  <a:cubicBezTo>
                    <a:pt x="53" y="41"/>
                    <a:pt x="52" y="46"/>
                    <a:pt x="47" y="51"/>
                  </a:cubicBezTo>
                  <a:cubicBezTo>
                    <a:pt x="45" y="53"/>
                    <a:pt x="43" y="54"/>
                    <a:pt x="40" y="54"/>
                  </a:cubicBezTo>
                  <a:cubicBezTo>
                    <a:pt x="39" y="55"/>
                    <a:pt x="37" y="55"/>
                    <a:pt x="36" y="55"/>
                  </a:cubicBezTo>
                  <a:cubicBezTo>
                    <a:pt x="34" y="56"/>
                    <a:pt x="33" y="57"/>
                    <a:pt x="32" y="59"/>
                  </a:cubicBezTo>
                  <a:cubicBezTo>
                    <a:pt x="32" y="59"/>
                    <a:pt x="32" y="59"/>
                    <a:pt x="32" y="59"/>
                  </a:cubicBezTo>
                  <a:cubicBezTo>
                    <a:pt x="32" y="57"/>
                    <a:pt x="30" y="56"/>
                    <a:pt x="29" y="55"/>
                  </a:cubicBezTo>
                  <a:cubicBezTo>
                    <a:pt x="27" y="55"/>
                    <a:pt x="25" y="54"/>
                    <a:pt x="24" y="54"/>
                  </a:cubicBezTo>
                  <a:cubicBezTo>
                    <a:pt x="17" y="53"/>
                    <a:pt x="14" y="48"/>
                    <a:pt x="12" y="43"/>
                  </a:cubicBezTo>
                  <a:cubicBezTo>
                    <a:pt x="12" y="40"/>
                    <a:pt x="11" y="38"/>
                    <a:pt x="12" y="36"/>
                  </a:cubicBezTo>
                  <a:cubicBezTo>
                    <a:pt x="12" y="35"/>
                    <a:pt x="12" y="34"/>
                    <a:pt x="12" y="34"/>
                  </a:cubicBezTo>
                  <a:cubicBezTo>
                    <a:pt x="10" y="33"/>
                    <a:pt x="9" y="32"/>
                    <a:pt x="8" y="31"/>
                  </a:cubicBezTo>
                  <a:cubicBezTo>
                    <a:pt x="5" y="27"/>
                    <a:pt x="3" y="24"/>
                    <a:pt x="1" y="20"/>
                  </a:cubicBezTo>
                  <a:cubicBezTo>
                    <a:pt x="0" y="16"/>
                    <a:pt x="0" y="13"/>
                    <a:pt x="2" y="9"/>
                  </a:cubicBezTo>
                  <a:cubicBezTo>
                    <a:pt x="6" y="2"/>
                    <a:pt x="15" y="0"/>
                    <a:pt x="22" y="4"/>
                  </a:cubicBezTo>
                  <a:cubicBezTo>
                    <a:pt x="24" y="6"/>
                    <a:pt x="26" y="9"/>
                    <a:pt x="26" y="13"/>
                  </a:cubicBezTo>
                  <a:cubicBezTo>
                    <a:pt x="27" y="14"/>
                    <a:pt x="27" y="14"/>
                    <a:pt x="27" y="15"/>
                  </a:cubicBezTo>
                  <a:cubicBezTo>
                    <a:pt x="26" y="14"/>
                    <a:pt x="26" y="13"/>
                    <a:pt x="26" y="13"/>
                  </a:cubicBezTo>
                  <a:cubicBezTo>
                    <a:pt x="23" y="7"/>
                    <a:pt x="16" y="7"/>
                    <a:pt x="13" y="10"/>
                  </a:cubicBezTo>
                  <a:cubicBezTo>
                    <a:pt x="9" y="13"/>
                    <a:pt x="9" y="20"/>
                    <a:pt x="13" y="23"/>
                  </a:cubicBezTo>
                  <a:cubicBezTo>
                    <a:pt x="19" y="28"/>
                    <a:pt x="29" y="26"/>
                    <a:pt x="31" y="18"/>
                  </a:cubicBezTo>
                  <a:cubicBezTo>
                    <a:pt x="32" y="17"/>
                    <a:pt x="32" y="17"/>
                    <a:pt x="32" y="16"/>
                  </a:cubicBezTo>
                  <a:cubicBezTo>
                    <a:pt x="32" y="17"/>
                    <a:pt x="33" y="18"/>
                    <a:pt x="33" y="19"/>
                  </a:cubicBezTo>
                  <a:cubicBezTo>
                    <a:pt x="37" y="26"/>
                    <a:pt x="46" y="28"/>
                    <a:pt x="52" y="22"/>
                  </a:cubicBezTo>
                  <a:cubicBezTo>
                    <a:pt x="53" y="22"/>
                    <a:pt x="53" y="21"/>
                    <a:pt x="53" y="20"/>
                  </a:cubicBezTo>
                  <a:cubicBezTo>
                    <a:pt x="57" y="11"/>
                    <a:pt x="48" y="6"/>
                    <a:pt x="42" y="9"/>
                  </a:cubicBezTo>
                  <a:cubicBezTo>
                    <a:pt x="40" y="10"/>
                    <a:pt x="39" y="12"/>
                    <a:pt x="38" y="14"/>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1" name="Freeform 18"/>
            <p:cNvSpPr/>
            <p:nvPr/>
          </p:nvSpPr>
          <p:spPr bwMode="auto">
            <a:xfrm>
              <a:off x="762" y="13"/>
              <a:ext cx="900" cy="844"/>
            </a:xfrm>
            <a:custGeom>
              <a:avLst/>
              <a:gdLst>
                <a:gd name="T0" fmla="*/ 27 w 64"/>
                <a:gd name="T1" fmla="*/ 44 h 60"/>
                <a:gd name="T2" fmla="*/ 23 w 64"/>
                <a:gd name="T3" fmla="*/ 53 h 60"/>
                <a:gd name="T4" fmla="*/ 13 w 64"/>
                <a:gd name="T5" fmla="*/ 57 h 60"/>
                <a:gd name="T6" fmla="*/ 11 w 64"/>
                <a:gd name="T7" fmla="*/ 56 h 60"/>
                <a:gd name="T8" fmla="*/ 1 w 64"/>
                <a:gd name="T9" fmla="*/ 48 h 60"/>
                <a:gd name="T10" fmla="*/ 2 w 64"/>
                <a:gd name="T11" fmla="*/ 38 h 60"/>
                <a:gd name="T12" fmla="*/ 9 w 64"/>
                <a:gd name="T13" fmla="*/ 27 h 60"/>
                <a:gd name="T14" fmla="*/ 12 w 64"/>
                <a:gd name="T15" fmla="*/ 25 h 60"/>
                <a:gd name="T16" fmla="*/ 12 w 64"/>
                <a:gd name="T17" fmla="*/ 24 h 60"/>
                <a:gd name="T18" fmla="*/ 12 w 64"/>
                <a:gd name="T19" fmla="*/ 15 h 60"/>
                <a:gd name="T20" fmla="*/ 18 w 64"/>
                <a:gd name="T21" fmla="*/ 7 h 60"/>
                <a:gd name="T22" fmla="*/ 25 w 64"/>
                <a:gd name="T23" fmla="*/ 4 h 60"/>
                <a:gd name="T24" fmla="*/ 28 w 64"/>
                <a:gd name="T25" fmla="*/ 4 h 60"/>
                <a:gd name="T26" fmla="*/ 32 w 64"/>
                <a:gd name="T27" fmla="*/ 0 h 60"/>
                <a:gd name="T28" fmla="*/ 36 w 64"/>
                <a:gd name="T29" fmla="*/ 4 h 60"/>
                <a:gd name="T30" fmla="*/ 41 w 64"/>
                <a:gd name="T31" fmla="*/ 5 h 60"/>
                <a:gd name="T32" fmla="*/ 51 w 64"/>
                <a:gd name="T33" fmla="*/ 14 h 60"/>
                <a:gd name="T34" fmla="*/ 53 w 64"/>
                <a:gd name="T35" fmla="*/ 22 h 60"/>
                <a:gd name="T36" fmla="*/ 52 w 64"/>
                <a:gd name="T37" fmla="*/ 24 h 60"/>
                <a:gd name="T38" fmla="*/ 53 w 64"/>
                <a:gd name="T39" fmla="*/ 25 h 60"/>
                <a:gd name="T40" fmla="*/ 56 w 64"/>
                <a:gd name="T41" fmla="*/ 28 h 60"/>
                <a:gd name="T42" fmla="*/ 63 w 64"/>
                <a:gd name="T43" fmla="*/ 39 h 60"/>
                <a:gd name="T44" fmla="*/ 62 w 64"/>
                <a:gd name="T45" fmla="*/ 51 h 60"/>
                <a:gd name="T46" fmla="*/ 42 w 64"/>
                <a:gd name="T47" fmla="*/ 54 h 60"/>
                <a:gd name="T48" fmla="*/ 38 w 64"/>
                <a:gd name="T49" fmla="*/ 45 h 60"/>
                <a:gd name="T50" fmla="*/ 38 w 64"/>
                <a:gd name="T51" fmla="*/ 44 h 60"/>
                <a:gd name="T52" fmla="*/ 39 w 64"/>
                <a:gd name="T53" fmla="*/ 46 h 60"/>
                <a:gd name="T54" fmla="*/ 48 w 64"/>
                <a:gd name="T55" fmla="*/ 50 h 60"/>
                <a:gd name="T56" fmla="*/ 54 w 64"/>
                <a:gd name="T57" fmla="*/ 43 h 60"/>
                <a:gd name="T58" fmla="*/ 44 w 64"/>
                <a:gd name="T59" fmla="*/ 33 h 60"/>
                <a:gd name="T60" fmla="*/ 32 w 64"/>
                <a:gd name="T61" fmla="*/ 43 h 60"/>
                <a:gd name="T62" fmla="*/ 32 w 64"/>
                <a:gd name="T63" fmla="*/ 43 h 60"/>
                <a:gd name="T64" fmla="*/ 32 w 64"/>
                <a:gd name="T65" fmla="*/ 42 h 60"/>
                <a:gd name="T66" fmla="*/ 13 w 64"/>
                <a:gd name="T67" fmla="*/ 36 h 60"/>
                <a:gd name="T68" fmla="*/ 14 w 64"/>
                <a:gd name="T69" fmla="*/ 49 h 60"/>
                <a:gd name="T70" fmla="*/ 26 w 64"/>
                <a:gd name="T71" fmla="*/ 45 h 60"/>
                <a:gd name="T72" fmla="*/ 27 w 64"/>
                <a:gd name="T73" fmla="*/ 4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0">
                  <a:moveTo>
                    <a:pt x="27" y="44"/>
                  </a:moveTo>
                  <a:cubicBezTo>
                    <a:pt x="27" y="48"/>
                    <a:pt x="26" y="51"/>
                    <a:pt x="23" y="53"/>
                  </a:cubicBezTo>
                  <a:cubicBezTo>
                    <a:pt x="20" y="56"/>
                    <a:pt x="17" y="57"/>
                    <a:pt x="13" y="57"/>
                  </a:cubicBezTo>
                  <a:cubicBezTo>
                    <a:pt x="12" y="57"/>
                    <a:pt x="11" y="57"/>
                    <a:pt x="11" y="56"/>
                  </a:cubicBezTo>
                  <a:cubicBezTo>
                    <a:pt x="6" y="55"/>
                    <a:pt x="3" y="53"/>
                    <a:pt x="1" y="48"/>
                  </a:cubicBezTo>
                  <a:cubicBezTo>
                    <a:pt x="0" y="45"/>
                    <a:pt x="0" y="41"/>
                    <a:pt x="2" y="38"/>
                  </a:cubicBezTo>
                  <a:cubicBezTo>
                    <a:pt x="3" y="34"/>
                    <a:pt x="6" y="30"/>
                    <a:pt x="9" y="27"/>
                  </a:cubicBezTo>
                  <a:cubicBezTo>
                    <a:pt x="10" y="26"/>
                    <a:pt x="11" y="25"/>
                    <a:pt x="12" y="25"/>
                  </a:cubicBezTo>
                  <a:cubicBezTo>
                    <a:pt x="12" y="24"/>
                    <a:pt x="12" y="24"/>
                    <a:pt x="12" y="24"/>
                  </a:cubicBezTo>
                  <a:cubicBezTo>
                    <a:pt x="12" y="21"/>
                    <a:pt x="11" y="18"/>
                    <a:pt x="12" y="15"/>
                  </a:cubicBezTo>
                  <a:cubicBezTo>
                    <a:pt x="14" y="12"/>
                    <a:pt x="15" y="9"/>
                    <a:pt x="18" y="7"/>
                  </a:cubicBezTo>
                  <a:cubicBezTo>
                    <a:pt x="20" y="6"/>
                    <a:pt x="22" y="5"/>
                    <a:pt x="25" y="4"/>
                  </a:cubicBezTo>
                  <a:cubicBezTo>
                    <a:pt x="26" y="4"/>
                    <a:pt x="27" y="4"/>
                    <a:pt x="28" y="4"/>
                  </a:cubicBezTo>
                  <a:cubicBezTo>
                    <a:pt x="30" y="3"/>
                    <a:pt x="32" y="2"/>
                    <a:pt x="32" y="0"/>
                  </a:cubicBezTo>
                  <a:cubicBezTo>
                    <a:pt x="33" y="2"/>
                    <a:pt x="34" y="3"/>
                    <a:pt x="36" y="4"/>
                  </a:cubicBezTo>
                  <a:cubicBezTo>
                    <a:pt x="38" y="4"/>
                    <a:pt x="39" y="4"/>
                    <a:pt x="41" y="5"/>
                  </a:cubicBezTo>
                  <a:cubicBezTo>
                    <a:pt x="46" y="6"/>
                    <a:pt x="49" y="9"/>
                    <a:pt x="51" y="14"/>
                  </a:cubicBezTo>
                  <a:cubicBezTo>
                    <a:pt x="53" y="16"/>
                    <a:pt x="53" y="19"/>
                    <a:pt x="53" y="22"/>
                  </a:cubicBezTo>
                  <a:cubicBezTo>
                    <a:pt x="52" y="23"/>
                    <a:pt x="52" y="23"/>
                    <a:pt x="52" y="24"/>
                  </a:cubicBezTo>
                  <a:cubicBezTo>
                    <a:pt x="52" y="24"/>
                    <a:pt x="53" y="24"/>
                    <a:pt x="53" y="25"/>
                  </a:cubicBezTo>
                  <a:cubicBezTo>
                    <a:pt x="54" y="26"/>
                    <a:pt x="55" y="27"/>
                    <a:pt x="56" y="28"/>
                  </a:cubicBezTo>
                  <a:cubicBezTo>
                    <a:pt x="59" y="31"/>
                    <a:pt x="62" y="35"/>
                    <a:pt x="63" y="39"/>
                  </a:cubicBezTo>
                  <a:cubicBezTo>
                    <a:pt x="64" y="43"/>
                    <a:pt x="64" y="47"/>
                    <a:pt x="62" y="51"/>
                  </a:cubicBezTo>
                  <a:cubicBezTo>
                    <a:pt x="57" y="57"/>
                    <a:pt x="49" y="60"/>
                    <a:pt x="42" y="54"/>
                  </a:cubicBezTo>
                  <a:cubicBezTo>
                    <a:pt x="39" y="51"/>
                    <a:pt x="38" y="48"/>
                    <a:pt x="38" y="45"/>
                  </a:cubicBezTo>
                  <a:cubicBezTo>
                    <a:pt x="38" y="45"/>
                    <a:pt x="38" y="44"/>
                    <a:pt x="38" y="44"/>
                  </a:cubicBezTo>
                  <a:cubicBezTo>
                    <a:pt x="38" y="45"/>
                    <a:pt x="38" y="46"/>
                    <a:pt x="39" y="46"/>
                  </a:cubicBezTo>
                  <a:cubicBezTo>
                    <a:pt x="41" y="50"/>
                    <a:pt x="44" y="51"/>
                    <a:pt x="48" y="50"/>
                  </a:cubicBezTo>
                  <a:cubicBezTo>
                    <a:pt x="51" y="50"/>
                    <a:pt x="54" y="47"/>
                    <a:pt x="54" y="43"/>
                  </a:cubicBezTo>
                  <a:cubicBezTo>
                    <a:pt x="55" y="39"/>
                    <a:pt x="51" y="33"/>
                    <a:pt x="44" y="33"/>
                  </a:cubicBezTo>
                  <a:cubicBezTo>
                    <a:pt x="38" y="33"/>
                    <a:pt x="34" y="37"/>
                    <a:pt x="32" y="43"/>
                  </a:cubicBezTo>
                  <a:cubicBezTo>
                    <a:pt x="32" y="43"/>
                    <a:pt x="32" y="43"/>
                    <a:pt x="32" y="43"/>
                  </a:cubicBezTo>
                  <a:cubicBezTo>
                    <a:pt x="32" y="43"/>
                    <a:pt x="32" y="42"/>
                    <a:pt x="32" y="42"/>
                  </a:cubicBezTo>
                  <a:cubicBezTo>
                    <a:pt x="30" y="33"/>
                    <a:pt x="19" y="30"/>
                    <a:pt x="13" y="36"/>
                  </a:cubicBezTo>
                  <a:cubicBezTo>
                    <a:pt x="9" y="39"/>
                    <a:pt x="9" y="46"/>
                    <a:pt x="14" y="49"/>
                  </a:cubicBezTo>
                  <a:cubicBezTo>
                    <a:pt x="17" y="52"/>
                    <a:pt x="24" y="52"/>
                    <a:pt x="26" y="45"/>
                  </a:cubicBezTo>
                  <a:cubicBezTo>
                    <a:pt x="26" y="45"/>
                    <a:pt x="26" y="45"/>
                    <a:pt x="27" y="44"/>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2" name="Freeform 19"/>
            <p:cNvSpPr/>
            <p:nvPr/>
          </p:nvSpPr>
          <p:spPr bwMode="auto">
            <a:xfrm>
              <a:off x="2" y="773"/>
              <a:ext cx="816" cy="900"/>
            </a:xfrm>
            <a:custGeom>
              <a:avLst/>
              <a:gdLst>
                <a:gd name="T0" fmla="*/ 0 w 58"/>
                <a:gd name="T1" fmla="*/ 32 h 64"/>
                <a:gd name="T2" fmla="*/ 4 w 58"/>
                <a:gd name="T3" fmla="*/ 27 h 64"/>
                <a:gd name="T4" fmla="*/ 5 w 58"/>
                <a:gd name="T5" fmla="*/ 23 h 64"/>
                <a:gd name="T6" fmla="*/ 13 w 58"/>
                <a:gd name="T7" fmla="*/ 13 h 64"/>
                <a:gd name="T8" fmla="*/ 23 w 58"/>
                <a:gd name="T9" fmla="*/ 12 h 64"/>
                <a:gd name="T10" fmla="*/ 25 w 58"/>
                <a:gd name="T11" fmla="*/ 11 h 64"/>
                <a:gd name="T12" fmla="*/ 34 w 58"/>
                <a:gd name="T13" fmla="*/ 3 h 64"/>
                <a:gd name="T14" fmla="*/ 45 w 58"/>
                <a:gd name="T15" fmla="*/ 0 h 64"/>
                <a:gd name="T16" fmla="*/ 54 w 58"/>
                <a:gd name="T17" fmla="*/ 5 h 64"/>
                <a:gd name="T18" fmla="*/ 57 w 58"/>
                <a:gd name="T19" fmla="*/ 12 h 64"/>
                <a:gd name="T20" fmla="*/ 53 w 58"/>
                <a:gd name="T21" fmla="*/ 23 h 64"/>
                <a:gd name="T22" fmla="*/ 47 w 58"/>
                <a:gd name="T23" fmla="*/ 26 h 64"/>
                <a:gd name="T24" fmla="*/ 45 w 58"/>
                <a:gd name="T25" fmla="*/ 26 h 64"/>
                <a:gd name="T26" fmla="*/ 47 w 58"/>
                <a:gd name="T27" fmla="*/ 25 h 64"/>
                <a:gd name="T28" fmla="*/ 51 w 58"/>
                <a:gd name="T29" fmla="*/ 18 h 64"/>
                <a:gd name="T30" fmla="*/ 46 w 58"/>
                <a:gd name="T31" fmla="*/ 11 h 64"/>
                <a:gd name="T32" fmla="*/ 34 w 58"/>
                <a:gd name="T33" fmla="*/ 15 h 64"/>
                <a:gd name="T34" fmla="*/ 43 w 58"/>
                <a:gd name="T35" fmla="*/ 32 h 64"/>
                <a:gd name="T36" fmla="*/ 43 w 58"/>
                <a:gd name="T37" fmla="*/ 32 h 64"/>
                <a:gd name="T38" fmla="*/ 38 w 58"/>
                <a:gd name="T39" fmla="*/ 34 h 64"/>
                <a:gd name="T40" fmla="*/ 36 w 58"/>
                <a:gd name="T41" fmla="*/ 51 h 64"/>
                <a:gd name="T42" fmla="*/ 49 w 58"/>
                <a:gd name="T43" fmla="*/ 51 h 64"/>
                <a:gd name="T44" fmla="*/ 45 w 58"/>
                <a:gd name="T45" fmla="*/ 38 h 64"/>
                <a:gd name="T46" fmla="*/ 45 w 58"/>
                <a:gd name="T47" fmla="*/ 38 h 64"/>
                <a:gd name="T48" fmla="*/ 48 w 58"/>
                <a:gd name="T49" fmla="*/ 38 h 64"/>
                <a:gd name="T50" fmla="*/ 53 w 58"/>
                <a:gd name="T51" fmla="*/ 41 h 64"/>
                <a:gd name="T52" fmla="*/ 57 w 58"/>
                <a:gd name="T53" fmla="*/ 51 h 64"/>
                <a:gd name="T54" fmla="*/ 56 w 58"/>
                <a:gd name="T55" fmla="*/ 55 h 64"/>
                <a:gd name="T56" fmla="*/ 47 w 58"/>
                <a:gd name="T57" fmla="*/ 63 h 64"/>
                <a:gd name="T58" fmla="*/ 36 w 58"/>
                <a:gd name="T59" fmla="*/ 62 h 64"/>
                <a:gd name="T60" fmla="*/ 27 w 58"/>
                <a:gd name="T61" fmla="*/ 55 h 64"/>
                <a:gd name="T62" fmla="*/ 25 w 58"/>
                <a:gd name="T63" fmla="*/ 52 h 64"/>
                <a:gd name="T64" fmla="*/ 24 w 58"/>
                <a:gd name="T65" fmla="*/ 52 h 64"/>
                <a:gd name="T66" fmla="*/ 7 w 58"/>
                <a:gd name="T67" fmla="*/ 46 h 64"/>
                <a:gd name="T68" fmla="*/ 5 w 58"/>
                <a:gd name="T69" fmla="*/ 40 h 64"/>
                <a:gd name="T70" fmla="*/ 4 w 58"/>
                <a:gd name="T71" fmla="*/ 36 h 64"/>
                <a:gd name="T72" fmla="*/ 0 w 58"/>
                <a:gd name="T7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64">
                  <a:moveTo>
                    <a:pt x="0" y="32"/>
                  </a:moveTo>
                  <a:cubicBezTo>
                    <a:pt x="3" y="31"/>
                    <a:pt x="3" y="30"/>
                    <a:pt x="4" y="27"/>
                  </a:cubicBezTo>
                  <a:cubicBezTo>
                    <a:pt x="4" y="26"/>
                    <a:pt x="5" y="25"/>
                    <a:pt x="5" y="23"/>
                  </a:cubicBezTo>
                  <a:cubicBezTo>
                    <a:pt x="6" y="19"/>
                    <a:pt x="9" y="15"/>
                    <a:pt x="13" y="13"/>
                  </a:cubicBezTo>
                  <a:cubicBezTo>
                    <a:pt x="16" y="12"/>
                    <a:pt x="20" y="11"/>
                    <a:pt x="23" y="12"/>
                  </a:cubicBezTo>
                  <a:cubicBezTo>
                    <a:pt x="24" y="12"/>
                    <a:pt x="25" y="11"/>
                    <a:pt x="25" y="11"/>
                  </a:cubicBezTo>
                  <a:cubicBezTo>
                    <a:pt x="28" y="8"/>
                    <a:pt x="31" y="5"/>
                    <a:pt x="34" y="3"/>
                  </a:cubicBezTo>
                  <a:cubicBezTo>
                    <a:pt x="38" y="1"/>
                    <a:pt x="41" y="0"/>
                    <a:pt x="45" y="0"/>
                  </a:cubicBezTo>
                  <a:cubicBezTo>
                    <a:pt x="48" y="1"/>
                    <a:pt x="51" y="2"/>
                    <a:pt x="54" y="5"/>
                  </a:cubicBezTo>
                  <a:cubicBezTo>
                    <a:pt x="55" y="7"/>
                    <a:pt x="57" y="9"/>
                    <a:pt x="57" y="12"/>
                  </a:cubicBezTo>
                  <a:cubicBezTo>
                    <a:pt x="58" y="16"/>
                    <a:pt x="56" y="19"/>
                    <a:pt x="53" y="23"/>
                  </a:cubicBezTo>
                  <a:cubicBezTo>
                    <a:pt x="52" y="25"/>
                    <a:pt x="50" y="26"/>
                    <a:pt x="47" y="26"/>
                  </a:cubicBezTo>
                  <a:cubicBezTo>
                    <a:pt x="46" y="26"/>
                    <a:pt x="46" y="26"/>
                    <a:pt x="45" y="26"/>
                  </a:cubicBezTo>
                  <a:cubicBezTo>
                    <a:pt x="45" y="26"/>
                    <a:pt x="46" y="26"/>
                    <a:pt x="47" y="25"/>
                  </a:cubicBezTo>
                  <a:cubicBezTo>
                    <a:pt x="50" y="24"/>
                    <a:pt x="51" y="21"/>
                    <a:pt x="51" y="18"/>
                  </a:cubicBezTo>
                  <a:cubicBezTo>
                    <a:pt x="51" y="15"/>
                    <a:pt x="49" y="12"/>
                    <a:pt x="46" y="11"/>
                  </a:cubicBezTo>
                  <a:cubicBezTo>
                    <a:pt x="41" y="8"/>
                    <a:pt x="36" y="11"/>
                    <a:pt x="34" y="15"/>
                  </a:cubicBezTo>
                  <a:cubicBezTo>
                    <a:pt x="31" y="22"/>
                    <a:pt x="35" y="30"/>
                    <a:pt x="43" y="32"/>
                  </a:cubicBezTo>
                  <a:cubicBezTo>
                    <a:pt x="43" y="32"/>
                    <a:pt x="43" y="32"/>
                    <a:pt x="43" y="32"/>
                  </a:cubicBezTo>
                  <a:cubicBezTo>
                    <a:pt x="41" y="32"/>
                    <a:pt x="40" y="33"/>
                    <a:pt x="38" y="34"/>
                  </a:cubicBezTo>
                  <a:cubicBezTo>
                    <a:pt x="33" y="38"/>
                    <a:pt x="31" y="46"/>
                    <a:pt x="36" y="51"/>
                  </a:cubicBezTo>
                  <a:cubicBezTo>
                    <a:pt x="40" y="55"/>
                    <a:pt x="46" y="55"/>
                    <a:pt x="49" y="51"/>
                  </a:cubicBezTo>
                  <a:cubicBezTo>
                    <a:pt x="52" y="47"/>
                    <a:pt x="52" y="40"/>
                    <a:pt x="45" y="38"/>
                  </a:cubicBezTo>
                  <a:cubicBezTo>
                    <a:pt x="45" y="38"/>
                    <a:pt x="45" y="38"/>
                    <a:pt x="45" y="38"/>
                  </a:cubicBezTo>
                  <a:cubicBezTo>
                    <a:pt x="46" y="37"/>
                    <a:pt x="47" y="38"/>
                    <a:pt x="48" y="38"/>
                  </a:cubicBezTo>
                  <a:cubicBezTo>
                    <a:pt x="50" y="38"/>
                    <a:pt x="52" y="39"/>
                    <a:pt x="53" y="41"/>
                  </a:cubicBezTo>
                  <a:cubicBezTo>
                    <a:pt x="56" y="43"/>
                    <a:pt x="57" y="47"/>
                    <a:pt x="57" y="51"/>
                  </a:cubicBezTo>
                  <a:cubicBezTo>
                    <a:pt x="57" y="52"/>
                    <a:pt x="57" y="54"/>
                    <a:pt x="56" y="55"/>
                  </a:cubicBezTo>
                  <a:cubicBezTo>
                    <a:pt x="54" y="59"/>
                    <a:pt x="51" y="62"/>
                    <a:pt x="47" y="63"/>
                  </a:cubicBezTo>
                  <a:cubicBezTo>
                    <a:pt x="43" y="64"/>
                    <a:pt x="40" y="63"/>
                    <a:pt x="36" y="62"/>
                  </a:cubicBezTo>
                  <a:cubicBezTo>
                    <a:pt x="33" y="60"/>
                    <a:pt x="30" y="58"/>
                    <a:pt x="27" y="55"/>
                  </a:cubicBezTo>
                  <a:cubicBezTo>
                    <a:pt x="27" y="54"/>
                    <a:pt x="26" y="53"/>
                    <a:pt x="25" y="52"/>
                  </a:cubicBezTo>
                  <a:cubicBezTo>
                    <a:pt x="25" y="52"/>
                    <a:pt x="24" y="52"/>
                    <a:pt x="24" y="52"/>
                  </a:cubicBezTo>
                  <a:cubicBezTo>
                    <a:pt x="17" y="53"/>
                    <a:pt x="12" y="51"/>
                    <a:pt x="7" y="46"/>
                  </a:cubicBezTo>
                  <a:cubicBezTo>
                    <a:pt x="6" y="44"/>
                    <a:pt x="5" y="42"/>
                    <a:pt x="5" y="40"/>
                  </a:cubicBezTo>
                  <a:cubicBezTo>
                    <a:pt x="4" y="38"/>
                    <a:pt x="4" y="37"/>
                    <a:pt x="4" y="36"/>
                  </a:cubicBezTo>
                  <a:cubicBezTo>
                    <a:pt x="3" y="34"/>
                    <a:pt x="2" y="32"/>
                    <a:pt x="0" y="32"/>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3" name="Freeform 20"/>
            <p:cNvSpPr/>
            <p:nvPr/>
          </p:nvSpPr>
          <p:spPr bwMode="auto">
            <a:xfrm>
              <a:off x="1620" y="773"/>
              <a:ext cx="816" cy="914"/>
            </a:xfrm>
            <a:custGeom>
              <a:avLst/>
              <a:gdLst>
                <a:gd name="T0" fmla="*/ 14 w 58"/>
                <a:gd name="T1" fmla="*/ 38 h 65"/>
                <a:gd name="T2" fmla="*/ 12 w 58"/>
                <a:gd name="T3" fmla="*/ 38 h 65"/>
                <a:gd name="T4" fmla="*/ 7 w 58"/>
                <a:gd name="T5" fmla="*/ 47 h 65"/>
                <a:gd name="T6" fmla="*/ 14 w 58"/>
                <a:gd name="T7" fmla="*/ 54 h 65"/>
                <a:gd name="T8" fmla="*/ 24 w 58"/>
                <a:gd name="T9" fmla="*/ 49 h 65"/>
                <a:gd name="T10" fmla="*/ 15 w 58"/>
                <a:gd name="T11" fmla="*/ 32 h 65"/>
                <a:gd name="T12" fmla="*/ 15 w 58"/>
                <a:gd name="T13" fmla="*/ 32 h 65"/>
                <a:gd name="T14" fmla="*/ 18 w 58"/>
                <a:gd name="T15" fmla="*/ 31 h 65"/>
                <a:gd name="T16" fmla="*/ 21 w 58"/>
                <a:gd name="T17" fmla="*/ 12 h 65"/>
                <a:gd name="T18" fmla="*/ 19 w 58"/>
                <a:gd name="T19" fmla="*/ 10 h 65"/>
                <a:gd name="T20" fmla="*/ 10 w 58"/>
                <a:gd name="T21" fmla="*/ 24 h 65"/>
                <a:gd name="T22" fmla="*/ 14 w 58"/>
                <a:gd name="T23" fmla="*/ 26 h 65"/>
                <a:gd name="T24" fmla="*/ 10 w 58"/>
                <a:gd name="T25" fmla="*/ 26 h 65"/>
                <a:gd name="T26" fmla="*/ 3 w 58"/>
                <a:gd name="T27" fmla="*/ 20 h 65"/>
                <a:gd name="T28" fmla="*/ 4 w 58"/>
                <a:gd name="T29" fmla="*/ 5 h 65"/>
                <a:gd name="T30" fmla="*/ 16 w 58"/>
                <a:gd name="T31" fmla="*/ 0 h 65"/>
                <a:gd name="T32" fmla="*/ 27 w 58"/>
                <a:gd name="T33" fmla="*/ 5 h 65"/>
                <a:gd name="T34" fmla="*/ 31 w 58"/>
                <a:gd name="T35" fmla="*/ 9 h 65"/>
                <a:gd name="T36" fmla="*/ 33 w 58"/>
                <a:gd name="T37" fmla="*/ 11 h 65"/>
                <a:gd name="T38" fmla="*/ 35 w 58"/>
                <a:gd name="T39" fmla="*/ 12 h 65"/>
                <a:gd name="T40" fmla="*/ 50 w 58"/>
                <a:gd name="T41" fmla="*/ 17 h 65"/>
                <a:gd name="T42" fmla="*/ 53 w 58"/>
                <a:gd name="T43" fmla="*/ 24 h 65"/>
                <a:gd name="T44" fmla="*/ 54 w 58"/>
                <a:gd name="T45" fmla="*/ 28 h 65"/>
                <a:gd name="T46" fmla="*/ 58 w 58"/>
                <a:gd name="T47" fmla="*/ 32 h 65"/>
                <a:gd name="T48" fmla="*/ 54 w 58"/>
                <a:gd name="T49" fmla="*/ 36 h 65"/>
                <a:gd name="T50" fmla="*/ 53 w 58"/>
                <a:gd name="T51" fmla="*/ 40 h 65"/>
                <a:gd name="T52" fmla="*/ 44 w 58"/>
                <a:gd name="T53" fmla="*/ 51 h 65"/>
                <a:gd name="T54" fmla="*/ 36 w 58"/>
                <a:gd name="T55" fmla="*/ 52 h 65"/>
                <a:gd name="T56" fmla="*/ 34 w 58"/>
                <a:gd name="T57" fmla="*/ 52 h 65"/>
                <a:gd name="T58" fmla="*/ 33 w 58"/>
                <a:gd name="T59" fmla="*/ 52 h 65"/>
                <a:gd name="T60" fmla="*/ 31 w 58"/>
                <a:gd name="T61" fmla="*/ 55 h 65"/>
                <a:gd name="T62" fmla="*/ 28 w 58"/>
                <a:gd name="T63" fmla="*/ 58 h 65"/>
                <a:gd name="T64" fmla="*/ 8 w 58"/>
                <a:gd name="T65" fmla="*/ 62 h 65"/>
                <a:gd name="T66" fmla="*/ 2 w 58"/>
                <a:gd name="T67" fmla="*/ 54 h 65"/>
                <a:gd name="T68" fmla="*/ 4 w 58"/>
                <a:gd name="T69" fmla="*/ 42 h 65"/>
                <a:gd name="T70" fmla="*/ 13 w 58"/>
                <a:gd name="T71" fmla="*/ 37 h 65"/>
                <a:gd name="T72" fmla="*/ 14 w 58"/>
                <a:gd name="T73" fmla="*/ 37 h 65"/>
                <a:gd name="T74" fmla="*/ 14 w 58"/>
                <a:gd name="T75"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65">
                  <a:moveTo>
                    <a:pt x="14" y="38"/>
                  </a:moveTo>
                  <a:cubicBezTo>
                    <a:pt x="13" y="38"/>
                    <a:pt x="12" y="38"/>
                    <a:pt x="12" y="38"/>
                  </a:cubicBezTo>
                  <a:cubicBezTo>
                    <a:pt x="9" y="40"/>
                    <a:pt x="7" y="43"/>
                    <a:pt x="7" y="47"/>
                  </a:cubicBezTo>
                  <a:cubicBezTo>
                    <a:pt x="8" y="50"/>
                    <a:pt x="10" y="53"/>
                    <a:pt x="14" y="54"/>
                  </a:cubicBezTo>
                  <a:cubicBezTo>
                    <a:pt x="18" y="55"/>
                    <a:pt x="22" y="52"/>
                    <a:pt x="24" y="49"/>
                  </a:cubicBezTo>
                  <a:cubicBezTo>
                    <a:pt x="27" y="41"/>
                    <a:pt x="23" y="33"/>
                    <a:pt x="15" y="32"/>
                  </a:cubicBezTo>
                  <a:cubicBezTo>
                    <a:pt x="15" y="32"/>
                    <a:pt x="15" y="32"/>
                    <a:pt x="15" y="32"/>
                  </a:cubicBezTo>
                  <a:cubicBezTo>
                    <a:pt x="16" y="32"/>
                    <a:pt x="17" y="31"/>
                    <a:pt x="18" y="31"/>
                  </a:cubicBezTo>
                  <a:cubicBezTo>
                    <a:pt x="26" y="27"/>
                    <a:pt x="28" y="17"/>
                    <a:pt x="21" y="12"/>
                  </a:cubicBezTo>
                  <a:cubicBezTo>
                    <a:pt x="20" y="11"/>
                    <a:pt x="20" y="11"/>
                    <a:pt x="19" y="10"/>
                  </a:cubicBezTo>
                  <a:cubicBezTo>
                    <a:pt x="8" y="7"/>
                    <a:pt x="4" y="19"/>
                    <a:pt x="10" y="24"/>
                  </a:cubicBezTo>
                  <a:cubicBezTo>
                    <a:pt x="11" y="25"/>
                    <a:pt x="12" y="26"/>
                    <a:pt x="14" y="26"/>
                  </a:cubicBezTo>
                  <a:cubicBezTo>
                    <a:pt x="13" y="27"/>
                    <a:pt x="11" y="26"/>
                    <a:pt x="10" y="26"/>
                  </a:cubicBezTo>
                  <a:cubicBezTo>
                    <a:pt x="7" y="25"/>
                    <a:pt x="5" y="23"/>
                    <a:pt x="3" y="20"/>
                  </a:cubicBezTo>
                  <a:cubicBezTo>
                    <a:pt x="0" y="15"/>
                    <a:pt x="0" y="10"/>
                    <a:pt x="4" y="5"/>
                  </a:cubicBezTo>
                  <a:cubicBezTo>
                    <a:pt x="7" y="1"/>
                    <a:pt x="11" y="0"/>
                    <a:pt x="16" y="0"/>
                  </a:cubicBezTo>
                  <a:cubicBezTo>
                    <a:pt x="20" y="1"/>
                    <a:pt x="23" y="3"/>
                    <a:pt x="27" y="5"/>
                  </a:cubicBezTo>
                  <a:cubicBezTo>
                    <a:pt x="28" y="6"/>
                    <a:pt x="29" y="7"/>
                    <a:pt x="31" y="9"/>
                  </a:cubicBezTo>
                  <a:cubicBezTo>
                    <a:pt x="31" y="9"/>
                    <a:pt x="32" y="10"/>
                    <a:pt x="33" y="11"/>
                  </a:cubicBezTo>
                  <a:cubicBezTo>
                    <a:pt x="33" y="11"/>
                    <a:pt x="34" y="12"/>
                    <a:pt x="35" y="12"/>
                  </a:cubicBezTo>
                  <a:cubicBezTo>
                    <a:pt x="41" y="11"/>
                    <a:pt x="46" y="13"/>
                    <a:pt x="50" y="17"/>
                  </a:cubicBezTo>
                  <a:cubicBezTo>
                    <a:pt x="52" y="19"/>
                    <a:pt x="53" y="21"/>
                    <a:pt x="53" y="24"/>
                  </a:cubicBezTo>
                  <a:cubicBezTo>
                    <a:pt x="54" y="25"/>
                    <a:pt x="54" y="26"/>
                    <a:pt x="54" y="28"/>
                  </a:cubicBezTo>
                  <a:cubicBezTo>
                    <a:pt x="55" y="30"/>
                    <a:pt x="56" y="31"/>
                    <a:pt x="58" y="32"/>
                  </a:cubicBezTo>
                  <a:cubicBezTo>
                    <a:pt x="56" y="32"/>
                    <a:pt x="55" y="34"/>
                    <a:pt x="54" y="36"/>
                  </a:cubicBezTo>
                  <a:cubicBezTo>
                    <a:pt x="54" y="38"/>
                    <a:pt x="54" y="39"/>
                    <a:pt x="53" y="40"/>
                  </a:cubicBezTo>
                  <a:cubicBezTo>
                    <a:pt x="52" y="46"/>
                    <a:pt x="49" y="49"/>
                    <a:pt x="44" y="51"/>
                  </a:cubicBezTo>
                  <a:cubicBezTo>
                    <a:pt x="41" y="52"/>
                    <a:pt x="39" y="53"/>
                    <a:pt x="36" y="52"/>
                  </a:cubicBezTo>
                  <a:cubicBezTo>
                    <a:pt x="35" y="52"/>
                    <a:pt x="35" y="52"/>
                    <a:pt x="34" y="52"/>
                  </a:cubicBezTo>
                  <a:cubicBezTo>
                    <a:pt x="34" y="52"/>
                    <a:pt x="34" y="52"/>
                    <a:pt x="33" y="52"/>
                  </a:cubicBezTo>
                  <a:cubicBezTo>
                    <a:pt x="32" y="53"/>
                    <a:pt x="32" y="54"/>
                    <a:pt x="31" y="55"/>
                  </a:cubicBezTo>
                  <a:cubicBezTo>
                    <a:pt x="30" y="56"/>
                    <a:pt x="29" y="57"/>
                    <a:pt x="28" y="58"/>
                  </a:cubicBezTo>
                  <a:cubicBezTo>
                    <a:pt x="21" y="63"/>
                    <a:pt x="14" y="65"/>
                    <a:pt x="8" y="62"/>
                  </a:cubicBezTo>
                  <a:cubicBezTo>
                    <a:pt x="5" y="60"/>
                    <a:pt x="3" y="57"/>
                    <a:pt x="2" y="54"/>
                  </a:cubicBezTo>
                  <a:cubicBezTo>
                    <a:pt x="0" y="50"/>
                    <a:pt x="1" y="46"/>
                    <a:pt x="4" y="42"/>
                  </a:cubicBezTo>
                  <a:cubicBezTo>
                    <a:pt x="6" y="39"/>
                    <a:pt x="9" y="37"/>
                    <a:pt x="13" y="37"/>
                  </a:cubicBezTo>
                  <a:cubicBezTo>
                    <a:pt x="13" y="37"/>
                    <a:pt x="13" y="37"/>
                    <a:pt x="14" y="37"/>
                  </a:cubicBezTo>
                  <a:cubicBezTo>
                    <a:pt x="14" y="37"/>
                    <a:pt x="14" y="38"/>
                    <a:pt x="14" y="38"/>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4" name="Freeform 21"/>
            <p:cNvSpPr/>
            <p:nvPr/>
          </p:nvSpPr>
          <p:spPr bwMode="auto">
            <a:xfrm>
              <a:off x="649" y="660"/>
              <a:ext cx="1140" cy="1140"/>
            </a:xfrm>
            <a:custGeom>
              <a:avLst/>
              <a:gdLst>
                <a:gd name="T0" fmla="*/ 68 w 81"/>
                <a:gd name="T1" fmla="*/ 68 h 81"/>
                <a:gd name="T2" fmla="*/ 51 w 81"/>
                <a:gd name="T3" fmla="*/ 67 h 81"/>
                <a:gd name="T4" fmla="*/ 40 w 81"/>
                <a:gd name="T5" fmla="*/ 81 h 81"/>
                <a:gd name="T6" fmla="*/ 30 w 81"/>
                <a:gd name="T7" fmla="*/ 67 h 81"/>
                <a:gd name="T8" fmla="*/ 13 w 81"/>
                <a:gd name="T9" fmla="*/ 67 h 81"/>
                <a:gd name="T10" fmla="*/ 14 w 81"/>
                <a:gd name="T11" fmla="*/ 50 h 81"/>
                <a:gd name="T12" fmla="*/ 0 w 81"/>
                <a:gd name="T13" fmla="*/ 40 h 81"/>
                <a:gd name="T14" fmla="*/ 14 w 81"/>
                <a:gd name="T15" fmla="*/ 30 h 81"/>
                <a:gd name="T16" fmla="*/ 14 w 81"/>
                <a:gd name="T17" fmla="*/ 14 h 81"/>
                <a:gd name="T18" fmla="*/ 40 w 81"/>
                <a:gd name="T19" fmla="*/ 0 h 81"/>
                <a:gd name="T20" fmla="*/ 50 w 81"/>
                <a:gd name="T21" fmla="*/ 14 h 81"/>
                <a:gd name="T22" fmla="*/ 68 w 81"/>
                <a:gd name="T23" fmla="*/ 13 h 81"/>
                <a:gd name="T24" fmla="*/ 67 w 81"/>
                <a:gd name="T25" fmla="*/ 30 h 81"/>
                <a:gd name="T26" fmla="*/ 81 w 81"/>
                <a:gd name="T27" fmla="*/ 40 h 81"/>
                <a:gd name="T28" fmla="*/ 67 w 81"/>
                <a:gd name="T29" fmla="*/ 5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81">
                  <a:moveTo>
                    <a:pt x="68" y="68"/>
                  </a:moveTo>
                  <a:cubicBezTo>
                    <a:pt x="63" y="65"/>
                    <a:pt x="57" y="64"/>
                    <a:pt x="51" y="67"/>
                  </a:cubicBezTo>
                  <a:cubicBezTo>
                    <a:pt x="45" y="69"/>
                    <a:pt x="41" y="74"/>
                    <a:pt x="40" y="81"/>
                  </a:cubicBezTo>
                  <a:cubicBezTo>
                    <a:pt x="39" y="75"/>
                    <a:pt x="36" y="70"/>
                    <a:pt x="30" y="67"/>
                  </a:cubicBezTo>
                  <a:cubicBezTo>
                    <a:pt x="25" y="64"/>
                    <a:pt x="19" y="65"/>
                    <a:pt x="13" y="67"/>
                  </a:cubicBezTo>
                  <a:cubicBezTo>
                    <a:pt x="16" y="62"/>
                    <a:pt x="17" y="56"/>
                    <a:pt x="14" y="50"/>
                  </a:cubicBezTo>
                  <a:cubicBezTo>
                    <a:pt x="11" y="44"/>
                    <a:pt x="6" y="41"/>
                    <a:pt x="0" y="40"/>
                  </a:cubicBezTo>
                  <a:cubicBezTo>
                    <a:pt x="6" y="39"/>
                    <a:pt x="11" y="36"/>
                    <a:pt x="14" y="30"/>
                  </a:cubicBezTo>
                  <a:cubicBezTo>
                    <a:pt x="16" y="25"/>
                    <a:pt x="16" y="19"/>
                    <a:pt x="14" y="14"/>
                  </a:cubicBezTo>
                  <a:cubicBezTo>
                    <a:pt x="24" y="19"/>
                    <a:pt x="38" y="13"/>
                    <a:pt x="40" y="0"/>
                  </a:cubicBezTo>
                  <a:cubicBezTo>
                    <a:pt x="41" y="6"/>
                    <a:pt x="45" y="11"/>
                    <a:pt x="50" y="14"/>
                  </a:cubicBezTo>
                  <a:cubicBezTo>
                    <a:pt x="56" y="16"/>
                    <a:pt x="62" y="16"/>
                    <a:pt x="68" y="13"/>
                  </a:cubicBezTo>
                  <a:cubicBezTo>
                    <a:pt x="65" y="19"/>
                    <a:pt x="65" y="24"/>
                    <a:pt x="67" y="30"/>
                  </a:cubicBezTo>
                  <a:cubicBezTo>
                    <a:pt x="70" y="36"/>
                    <a:pt x="75" y="39"/>
                    <a:pt x="81" y="40"/>
                  </a:cubicBezTo>
                  <a:cubicBezTo>
                    <a:pt x="74" y="41"/>
                    <a:pt x="70" y="44"/>
                    <a:pt x="67" y="51"/>
                  </a:cubicBezTo>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5" name="Freeform 22"/>
            <p:cNvSpPr/>
            <p:nvPr/>
          </p:nvSpPr>
          <p:spPr bwMode="auto">
            <a:xfrm>
              <a:off x="832" y="843"/>
              <a:ext cx="802" cy="802"/>
            </a:xfrm>
            <a:custGeom>
              <a:avLst/>
              <a:gdLst>
                <a:gd name="T0" fmla="*/ 38 w 57"/>
                <a:gd name="T1" fmla="*/ 48 h 57"/>
                <a:gd name="T2" fmla="*/ 4 w 57"/>
                <a:gd name="T3" fmla="*/ 22 h 57"/>
                <a:gd name="T4" fmla="*/ 22 w 57"/>
                <a:gd name="T5" fmla="*/ 4 h 57"/>
                <a:gd name="T6" fmla="*/ 48 w 57"/>
                <a:gd name="T7" fmla="*/ 37 h 57"/>
                <a:gd name="T8" fmla="*/ 38 w 57"/>
                <a:gd name="T9" fmla="*/ 48 h 57"/>
              </a:gdLst>
              <a:ahLst/>
              <a:cxnLst>
                <a:cxn ang="0">
                  <a:pos x="T0" y="T1"/>
                </a:cxn>
                <a:cxn ang="0">
                  <a:pos x="T2" y="T3"/>
                </a:cxn>
                <a:cxn ang="0">
                  <a:pos x="T4" y="T5"/>
                </a:cxn>
                <a:cxn ang="0">
                  <a:pos x="T6" y="T7"/>
                </a:cxn>
                <a:cxn ang="0">
                  <a:pos x="T8" y="T9"/>
                </a:cxn>
              </a:cxnLst>
              <a:rect l="0" t="0" r="r" b="b"/>
              <a:pathLst>
                <a:path w="57" h="57">
                  <a:moveTo>
                    <a:pt x="38" y="48"/>
                  </a:moveTo>
                  <a:cubicBezTo>
                    <a:pt x="18" y="57"/>
                    <a:pt x="0" y="40"/>
                    <a:pt x="4" y="22"/>
                  </a:cubicBezTo>
                  <a:cubicBezTo>
                    <a:pt x="6" y="13"/>
                    <a:pt x="13" y="6"/>
                    <a:pt x="22" y="4"/>
                  </a:cubicBezTo>
                  <a:cubicBezTo>
                    <a:pt x="41" y="0"/>
                    <a:pt x="57" y="18"/>
                    <a:pt x="48" y="37"/>
                  </a:cubicBezTo>
                  <a:cubicBezTo>
                    <a:pt x="46" y="42"/>
                    <a:pt x="42" y="46"/>
                    <a:pt x="38" y="48"/>
                  </a:cubicBezTo>
                  <a:close/>
                </a:path>
              </a:pathLst>
            </a:custGeom>
            <a:solidFill>
              <a:srgbClr val="D6DCE5"/>
            </a:solidFill>
            <a:ln>
              <a:noFill/>
            </a:ln>
          </p:spPr>
          <p:txBody>
            <a:bodyPr vert="horz" wrap="square" lIns="91440" tIns="45720" rIns="91440" bIns="45720" numCol="1" anchor="t" anchorCtr="0" compatLnSpc="1"/>
            <a:lstStyle/>
            <a:p>
              <a:endParaRPr lang="zh-CN" altLang="en-US"/>
            </a:p>
          </p:txBody>
        </p:sp>
        <p:sp>
          <p:nvSpPr>
            <p:cNvPr id="26" name="Freeform 23"/>
            <p:cNvSpPr/>
            <p:nvPr/>
          </p:nvSpPr>
          <p:spPr bwMode="auto">
            <a:xfrm>
              <a:off x="931" y="1167"/>
              <a:ext cx="577" cy="352"/>
            </a:xfrm>
            <a:custGeom>
              <a:avLst/>
              <a:gdLst>
                <a:gd name="T0" fmla="*/ 40 w 41"/>
                <a:gd name="T1" fmla="*/ 4 h 25"/>
                <a:gd name="T2" fmla="*/ 37 w 41"/>
                <a:gd name="T3" fmla="*/ 16 h 25"/>
                <a:gd name="T4" fmla="*/ 25 w 41"/>
                <a:gd name="T5" fmla="*/ 24 h 25"/>
                <a:gd name="T6" fmla="*/ 7 w 41"/>
                <a:gd name="T7" fmla="*/ 21 h 25"/>
                <a:gd name="T8" fmla="*/ 0 w 41"/>
                <a:gd name="T9" fmla="*/ 11 h 25"/>
                <a:gd name="T10" fmla="*/ 0 w 41"/>
                <a:gd name="T11" fmla="*/ 9 h 25"/>
                <a:gd name="T12" fmla="*/ 1 w 41"/>
                <a:gd name="T13" fmla="*/ 5 h 25"/>
                <a:gd name="T14" fmla="*/ 13 w 41"/>
                <a:gd name="T15" fmla="*/ 1 h 25"/>
                <a:gd name="T16" fmla="*/ 20 w 41"/>
                <a:gd name="T17" fmla="*/ 6 h 25"/>
                <a:gd name="T18" fmla="*/ 22 w 41"/>
                <a:gd name="T19" fmla="*/ 9 h 25"/>
                <a:gd name="T20" fmla="*/ 28 w 41"/>
                <a:gd name="T21" fmla="*/ 12 h 25"/>
                <a:gd name="T22" fmla="*/ 38 w 41"/>
                <a:gd name="T23" fmla="*/ 9 h 25"/>
                <a:gd name="T24" fmla="*/ 40 w 41"/>
                <a:gd name="T25" fmla="*/ 5 h 25"/>
                <a:gd name="T26" fmla="*/ 40 w 41"/>
                <a:gd name="T2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5">
                  <a:moveTo>
                    <a:pt x="40" y="4"/>
                  </a:moveTo>
                  <a:cubicBezTo>
                    <a:pt x="41" y="8"/>
                    <a:pt x="40" y="13"/>
                    <a:pt x="37" y="16"/>
                  </a:cubicBezTo>
                  <a:cubicBezTo>
                    <a:pt x="34" y="20"/>
                    <a:pt x="30" y="23"/>
                    <a:pt x="25" y="24"/>
                  </a:cubicBezTo>
                  <a:cubicBezTo>
                    <a:pt x="19" y="25"/>
                    <a:pt x="13" y="24"/>
                    <a:pt x="7" y="21"/>
                  </a:cubicBezTo>
                  <a:cubicBezTo>
                    <a:pt x="4" y="18"/>
                    <a:pt x="1" y="15"/>
                    <a:pt x="0" y="11"/>
                  </a:cubicBezTo>
                  <a:cubicBezTo>
                    <a:pt x="0" y="10"/>
                    <a:pt x="0" y="9"/>
                    <a:pt x="0" y="9"/>
                  </a:cubicBezTo>
                  <a:cubicBezTo>
                    <a:pt x="0" y="7"/>
                    <a:pt x="0" y="6"/>
                    <a:pt x="1" y="5"/>
                  </a:cubicBezTo>
                  <a:cubicBezTo>
                    <a:pt x="4" y="1"/>
                    <a:pt x="8" y="0"/>
                    <a:pt x="13" y="1"/>
                  </a:cubicBezTo>
                  <a:cubicBezTo>
                    <a:pt x="16" y="2"/>
                    <a:pt x="18" y="3"/>
                    <a:pt x="20" y="6"/>
                  </a:cubicBezTo>
                  <a:cubicBezTo>
                    <a:pt x="21" y="7"/>
                    <a:pt x="21" y="8"/>
                    <a:pt x="22" y="9"/>
                  </a:cubicBezTo>
                  <a:cubicBezTo>
                    <a:pt x="24" y="10"/>
                    <a:pt x="26" y="12"/>
                    <a:pt x="28" y="12"/>
                  </a:cubicBezTo>
                  <a:cubicBezTo>
                    <a:pt x="32" y="13"/>
                    <a:pt x="35" y="12"/>
                    <a:pt x="38" y="9"/>
                  </a:cubicBezTo>
                  <a:cubicBezTo>
                    <a:pt x="39" y="8"/>
                    <a:pt x="40" y="6"/>
                    <a:pt x="40" y="5"/>
                  </a:cubicBezTo>
                  <a:cubicBezTo>
                    <a:pt x="40" y="4"/>
                    <a:pt x="40" y="4"/>
                    <a:pt x="40" y="4"/>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7" name="Freeform 24"/>
            <p:cNvSpPr/>
            <p:nvPr/>
          </p:nvSpPr>
          <p:spPr bwMode="auto">
            <a:xfrm>
              <a:off x="917" y="928"/>
              <a:ext cx="576" cy="337"/>
            </a:xfrm>
            <a:custGeom>
              <a:avLst/>
              <a:gdLst>
                <a:gd name="T0" fmla="*/ 1 w 41"/>
                <a:gd name="T1" fmla="*/ 21 h 24"/>
                <a:gd name="T2" fmla="*/ 6 w 41"/>
                <a:gd name="T3" fmla="*/ 7 h 24"/>
                <a:gd name="T4" fmla="*/ 19 w 41"/>
                <a:gd name="T5" fmla="*/ 1 h 24"/>
                <a:gd name="T6" fmla="*/ 34 w 41"/>
                <a:gd name="T7" fmla="*/ 4 h 24"/>
                <a:gd name="T8" fmla="*/ 41 w 41"/>
                <a:gd name="T9" fmla="*/ 13 h 24"/>
                <a:gd name="T10" fmla="*/ 41 w 41"/>
                <a:gd name="T11" fmla="*/ 17 h 24"/>
                <a:gd name="T12" fmla="*/ 40 w 41"/>
                <a:gd name="T13" fmla="*/ 20 h 24"/>
                <a:gd name="T14" fmla="*/ 30 w 41"/>
                <a:gd name="T15" fmla="*/ 24 h 24"/>
                <a:gd name="T16" fmla="*/ 22 w 41"/>
                <a:gd name="T17" fmla="*/ 20 h 24"/>
                <a:gd name="T18" fmla="*/ 19 w 41"/>
                <a:gd name="T19" fmla="*/ 16 h 24"/>
                <a:gd name="T20" fmla="*/ 13 w 41"/>
                <a:gd name="T21" fmla="*/ 13 h 24"/>
                <a:gd name="T22" fmla="*/ 3 w 41"/>
                <a:gd name="T23" fmla="*/ 16 h 24"/>
                <a:gd name="T24" fmla="*/ 1 w 41"/>
                <a:gd name="T25" fmla="*/ 20 h 24"/>
                <a:gd name="T26" fmla="*/ 1 w 41"/>
                <a:gd name="T2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4">
                  <a:moveTo>
                    <a:pt x="1" y="21"/>
                  </a:moveTo>
                  <a:cubicBezTo>
                    <a:pt x="0" y="15"/>
                    <a:pt x="2" y="11"/>
                    <a:pt x="6" y="7"/>
                  </a:cubicBezTo>
                  <a:cubicBezTo>
                    <a:pt x="9" y="3"/>
                    <a:pt x="14" y="1"/>
                    <a:pt x="19" y="1"/>
                  </a:cubicBezTo>
                  <a:cubicBezTo>
                    <a:pt x="24" y="0"/>
                    <a:pt x="29" y="1"/>
                    <a:pt x="34" y="4"/>
                  </a:cubicBezTo>
                  <a:cubicBezTo>
                    <a:pt x="37" y="6"/>
                    <a:pt x="40" y="9"/>
                    <a:pt x="41" y="13"/>
                  </a:cubicBezTo>
                  <a:cubicBezTo>
                    <a:pt x="41" y="15"/>
                    <a:pt x="41" y="16"/>
                    <a:pt x="41" y="17"/>
                  </a:cubicBezTo>
                  <a:cubicBezTo>
                    <a:pt x="41" y="18"/>
                    <a:pt x="41" y="19"/>
                    <a:pt x="40" y="20"/>
                  </a:cubicBezTo>
                  <a:cubicBezTo>
                    <a:pt x="38" y="23"/>
                    <a:pt x="34" y="24"/>
                    <a:pt x="30" y="24"/>
                  </a:cubicBezTo>
                  <a:cubicBezTo>
                    <a:pt x="27" y="24"/>
                    <a:pt x="24" y="22"/>
                    <a:pt x="22" y="20"/>
                  </a:cubicBezTo>
                  <a:cubicBezTo>
                    <a:pt x="21" y="18"/>
                    <a:pt x="20" y="17"/>
                    <a:pt x="19" y="16"/>
                  </a:cubicBezTo>
                  <a:cubicBezTo>
                    <a:pt x="17" y="14"/>
                    <a:pt x="15" y="13"/>
                    <a:pt x="13" y="13"/>
                  </a:cubicBezTo>
                  <a:cubicBezTo>
                    <a:pt x="9" y="12"/>
                    <a:pt x="6" y="13"/>
                    <a:pt x="3" y="16"/>
                  </a:cubicBezTo>
                  <a:cubicBezTo>
                    <a:pt x="2" y="17"/>
                    <a:pt x="2" y="19"/>
                    <a:pt x="1" y="20"/>
                  </a:cubicBezTo>
                  <a:cubicBezTo>
                    <a:pt x="1" y="20"/>
                    <a:pt x="1" y="21"/>
                    <a:pt x="1" y="21"/>
                  </a:cubicBezTo>
                  <a:close/>
                </a:path>
              </a:pathLst>
            </a:custGeom>
            <a:solidFill>
              <a:srgbClr val="08261A"/>
            </a:solidFill>
            <a:ln>
              <a:noFill/>
            </a:ln>
          </p:spPr>
          <p:txBody>
            <a:bodyPr vert="horz" wrap="square" lIns="91440" tIns="45720" rIns="91440" bIns="45720" numCol="1" anchor="t" anchorCtr="0" compatLnSpc="1"/>
            <a:lstStyle/>
            <a:p>
              <a:endParaRPr lang="zh-CN" altLang="en-US" dirty="0"/>
            </a:p>
          </p:txBody>
        </p:sp>
      </p:grpSp>
      <p:sp>
        <p:nvSpPr>
          <p:cNvPr id="3" name="矩形 2"/>
          <p:cNvSpPr/>
          <p:nvPr/>
        </p:nvSpPr>
        <p:spPr>
          <a:xfrm>
            <a:off x="2426122" y="4257088"/>
            <a:ext cx="7037596" cy="368300"/>
          </a:xfrm>
          <a:prstGeom prst="rect">
            <a:avLst/>
          </a:prstGeom>
        </p:spPr>
        <p:txBody>
          <a:bodyPr wrap="square">
            <a:spAutoFit/>
          </a:bodyPr>
          <a:p>
            <a:pPr algn="ctr">
              <a:lnSpc>
                <a:spcPct val="150000"/>
              </a:lnSpc>
            </a:pPr>
            <a:r>
              <a:rPr lang="zh-CN" altLang="en-US" sz="1200" dirty="0">
                <a:latin typeface="Adobe 楷体 Std R"/>
                <a:ea typeface="Adobe 楷体 Std R"/>
                <a:cs typeface="Adobe 楷体 Std R"/>
                <a:sym typeface="字魂36号-正文宋楷" panose="02000000000000000000" pitchFamily="2" charset="-122"/>
              </a:rPr>
              <a:t>认识民间美术所具有的审美价值与社会价值，思考民间美术在现代社会中的保护和作用</a:t>
            </a:r>
            <a:endParaRPr lang="zh-CN" altLang="en-US" sz="1200" dirty="0">
              <a:latin typeface="Adobe 楷体 Std R"/>
              <a:ea typeface="Adobe 楷体 Std R"/>
              <a:cs typeface="Adobe 楷体 Std R"/>
              <a:sym typeface="字魂36号-正文宋楷" panose="02000000000000000000" pitchFamily="2" charset="-122"/>
            </a:endParaRPr>
          </a:p>
        </p:txBody>
      </p:sp>
    </p:spTree>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945005" y="1605280"/>
            <a:ext cx="8302625" cy="4351655"/>
          </a:xfrm>
        </p:spPr>
        <p:txBody>
          <a:bodyPr/>
          <a:p>
            <a:pPr>
              <a:lnSpc>
                <a:spcPct val="130000"/>
              </a:lnSpc>
            </a:pPr>
            <a:r>
              <a:rPr lang="zh-CN" altLang="en-US" sz="2000" dirty="0">
                <a:solidFill>
                  <a:srgbClr val="3C424A"/>
                </a:solidFill>
                <a:latin typeface="等线" panose="02010600030101010101" charset="-122"/>
                <a:ea typeface="等线" panose="02010600030101010101" charset="-122"/>
                <a:sym typeface="+mn-ea"/>
              </a:rPr>
              <a:t>民间美术产生于民间，扎根于民间，服务于民间，它与人们的情感息息相通。</a:t>
            </a:r>
            <a:r>
              <a:rPr lang="zh-CN" altLang="en-US" sz="2000" dirty="0" smtClean="0">
                <a:solidFill>
                  <a:srgbClr val="3C424A"/>
                </a:solidFill>
                <a:latin typeface="等线" panose="02010600030101010101" charset="-122"/>
                <a:ea typeface="等线" panose="02010600030101010101" charset="-122"/>
                <a:sym typeface="+mn-ea"/>
              </a:rPr>
              <a:t>民间美术随着社会生活的发展在不断变化，并以其独特的魅力</a:t>
            </a:r>
            <a:r>
              <a:rPr lang="zh-CN" altLang="en-US" sz="2000" dirty="0">
                <a:solidFill>
                  <a:srgbClr val="3C424A"/>
                </a:solidFill>
                <a:latin typeface="等线" panose="02010600030101010101" charset="-122"/>
                <a:ea typeface="等线" panose="02010600030101010101" charset="-122"/>
                <a:sym typeface="+mn-ea"/>
              </a:rPr>
              <a:t>给人们以审美享受，而且间接地影响着我们的生活。</a:t>
            </a:r>
            <a:endParaRPr lang="zh-CN" altLang="en-US" sz="2000" dirty="0">
              <a:solidFill>
                <a:srgbClr val="3C424A"/>
              </a:solidFill>
              <a:latin typeface="等线" panose="02010600030101010101" charset="-122"/>
              <a:ea typeface="等线" panose="02010600030101010101" charset="-122"/>
              <a:sym typeface="+mn-ea"/>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t="13416" b="50250"/>
          <a:stretch>
            <a:fillRect/>
          </a:stretch>
        </p:blipFill>
        <p:spPr>
          <a:xfrm flipH="1">
            <a:off x="-179582" y="4152153"/>
            <a:ext cx="12551164" cy="2692400"/>
          </a:xfrm>
          <a:prstGeom prst="rect">
            <a:avLst/>
          </a:prstGeom>
        </p:spPr>
      </p:pic>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rotWithShape="1">
          <a:blip r:embed="rId1">
            <a:alphaModFix amt="8000"/>
          </a:blip>
          <a:srcRect r="50704" b="50241"/>
          <a:stretch>
            <a:fillRect/>
          </a:stretch>
        </p:blipFill>
        <p:spPr>
          <a:xfrm>
            <a:off x="7429219" y="2097495"/>
            <a:ext cx="4742397" cy="4783951"/>
          </a:xfrm>
          <a:prstGeom prst="rect">
            <a:avLst/>
          </a:prstGeom>
        </p:spPr>
      </p:pic>
      <p:sp>
        <p:nvSpPr>
          <p:cNvPr id="14" name="矩形 13"/>
          <p:cNvSpPr/>
          <p:nvPr/>
        </p:nvSpPr>
        <p:spPr>
          <a:xfrm>
            <a:off x="494665" y="583565"/>
            <a:ext cx="904875" cy="5479415"/>
          </a:xfrm>
          <a:prstGeom prst="rect">
            <a:avLst/>
          </a:prstGeom>
          <a:solidFill>
            <a:srgbClr val="295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5" name="矩形 14"/>
          <p:cNvSpPr/>
          <p:nvPr/>
        </p:nvSpPr>
        <p:spPr>
          <a:xfrm>
            <a:off x="659765" y="1338580"/>
            <a:ext cx="613410" cy="3712845"/>
          </a:xfrm>
          <a:prstGeom prst="rect">
            <a:avLst/>
          </a:prstGeom>
        </p:spPr>
        <p:txBody>
          <a:bodyPr vert="eaVert" wrap="square">
            <a:spAutoFit/>
          </a:bodyPr>
          <a:lstStyle/>
          <a:p>
            <a:pPr algn="ctr"/>
            <a:r>
              <a:rPr lang="zh-CN" altLang="en-US" sz="2800" dirty="0" smtClean="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舞龙耍狮迎新春</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cxnSp>
        <p:nvCxnSpPr>
          <p:cNvPr id="16" name="直线连接符 26"/>
          <p:cNvCxnSpPr/>
          <p:nvPr/>
        </p:nvCxnSpPr>
        <p:spPr>
          <a:xfrm>
            <a:off x="943429" y="163284"/>
            <a:ext cx="3641" cy="447449"/>
          </a:xfrm>
          <a:prstGeom prst="line">
            <a:avLst/>
          </a:prstGeom>
          <a:ln>
            <a:solidFill>
              <a:srgbClr val="295055"/>
            </a:soli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22" name="Group 15"/>
          <p:cNvGrpSpPr>
            <a:grpSpLocks noChangeAspect="1"/>
          </p:cNvGrpSpPr>
          <p:nvPr/>
        </p:nvGrpSpPr>
        <p:grpSpPr bwMode="auto">
          <a:xfrm>
            <a:off x="663087" y="859446"/>
            <a:ext cx="610618" cy="610618"/>
            <a:chOff x="-12" y="-15"/>
            <a:chExt cx="2476" cy="2476"/>
          </a:xfrm>
        </p:grpSpPr>
        <p:sp>
          <p:nvSpPr>
            <p:cNvPr id="23" name="Freeform 16"/>
            <p:cNvSpPr/>
            <p:nvPr/>
          </p:nvSpPr>
          <p:spPr bwMode="auto">
            <a:xfrm>
              <a:off x="-12" y="-15"/>
              <a:ext cx="2476" cy="2476"/>
            </a:xfrm>
            <a:custGeom>
              <a:avLst/>
              <a:gdLst>
                <a:gd name="T0" fmla="*/ 176 w 176"/>
                <a:gd name="T1" fmla="*/ 88 h 176"/>
                <a:gd name="T2" fmla="*/ 173 w 176"/>
                <a:gd name="T3" fmla="*/ 97 h 176"/>
                <a:gd name="T4" fmla="*/ 164 w 176"/>
                <a:gd name="T5" fmla="*/ 110 h 176"/>
                <a:gd name="T6" fmla="*/ 152 w 176"/>
                <a:gd name="T7" fmla="*/ 112 h 176"/>
                <a:gd name="T8" fmla="*/ 141 w 176"/>
                <a:gd name="T9" fmla="*/ 121 h 176"/>
                <a:gd name="T10" fmla="*/ 122 w 176"/>
                <a:gd name="T11" fmla="*/ 122 h 176"/>
                <a:gd name="T12" fmla="*/ 123 w 176"/>
                <a:gd name="T13" fmla="*/ 127 h 176"/>
                <a:gd name="T14" fmla="*/ 117 w 176"/>
                <a:gd name="T15" fmla="*/ 146 h 176"/>
                <a:gd name="T16" fmla="*/ 112 w 176"/>
                <a:gd name="T17" fmla="*/ 152 h 176"/>
                <a:gd name="T18" fmla="*/ 99 w 176"/>
                <a:gd name="T19" fmla="*/ 173 h 176"/>
                <a:gd name="T20" fmla="*/ 91 w 176"/>
                <a:gd name="T21" fmla="*/ 175 h 176"/>
                <a:gd name="T22" fmla="*/ 87 w 176"/>
                <a:gd name="T23" fmla="*/ 176 h 176"/>
                <a:gd name="T24" fmla="*/ 77 w 176"/>
                <a:gd name="T25" fmla="*/ 173 h 176"/>
                <a:gd name="T26" fmla="*/ 64 w 176"/>
                <a:gd name="T27" fmla="*/ 162 h 176"/>
                <a:gd name="T28" fmla="*/ 63 w 176"/>
                <a:gd name="T29" fmla="*/ 152 h 176"/>
                <a:gd name="T30" fmla="*/ 55 w 176"/>
                <a:gd name="T31" fmla="*/ 143 h 176"/>
                <a:gd name="T32" fmla="*/ 52 w 176"/>
                <a:gd name="T33" fmla="*/ 123 h 176"/>
                <a:gd name="T34" fmla="*/ 52 w 176"/>
                <a:gd name="T35" fmla="*/ 123 h 176"/>
                <a:gd name="T36" fmla="*/ 30 w 176"/>
                <a:gd name="T37" fmla="*/ 117 h 176"/>
                <a:gd name="T38" fmla="*/ 24 w 176"/>
                <a:gd name="T39" fmla="*/ 112 h 176"/>
                <a:gd name="T40" fmla="*/ 3 w 176"/>
                <a:gd name="T41" fmla="*/ 100 h 176"/>
                <a:gd name="T42" fmla="*/ 0 w 176"/>
                <a:gd name="T43" fmla="*/ 90 h 176"/>
                <a:gd name="T44" fmla="*/ 0 w 176"/>
                <a:gd name="T45" fmla="*/ 88 h 176"/>
                <a:gd name="T46" fmla="*/ 3 w 176"/>
                <a:gd name="T47" fmla="*/ 78 h 176"/>
                <a:gd name="T48" fmla="*/ 14 w 176"/>
                <a:gd name="T49" fmla="*/ 65 h 176"/>
                <a:gd name="T50" fmla="*/ 24 w 176"/>
                <a:gd name="T51" fmla="*/ 63 h 176"/>
                <a:gd name="T52" fmla="*/ 35 w 176"/>
                <a:gd name="T53" fmla="*/ 55 h 176"/>
                <a:gd name="T54" fmla="*/ 51 w 176"/>
                <a:gd name="T55" fmla="*/ 53 h 176"/>
                <a:gd name="T56" fmla="*/ 52 w 176"/>
                <a:gd name="T57" fmla="*/ 52 h 176"/>
                <a:gd name="T58" fmla="*/ 54 w 176"/>
                <a:gd name="T59" fmla="*/ 36 h 176"/>
                <a:gd name="T60" fmla="*/ 63 w 176"/>
                <a:gd name="T61" fmla="*/ 25 h 176"/>
                <a:gd name="T62" fmla="*/ 75 w 176"/>
                <a:gd name="T63" fmla="*/ 4 h 176"/>
                <a:gd name="T64" fmla="*/ 83 w 176"/>
                <a:gd name="T65" fmla="*/ 2 h 176"/>
                <a:gd name="T66" fmla="*/ 87 w 176"/>
                <a:gd name="T67" fmla="*/ 0 h 176"/>
                <a:gd name="T68" fmla="*/ 96 w 176"/>
                <a:gd name="T69" fmla="*/ 3 h 176"/>
                <a:gd name="T70" fmla="*/ 109 w 176"/>
                <a:gd name="T71" fmla="*/ 12 h 176"/>
                <a:gd name="T72" fmla="*/ 112 w 176"/>
                <a:gd name="T73" fmla="*/ 24 h 176"/>
                <a:gd name="T74" fmla="*/ 122 w 176"/>
                <a:gd name="T75" fmla="*/ 38 h 176"/>
                <a:gd name="T76" fmla="*/ 122 w 176"/>
                <a:gd name="T77" fmla="*/ 53 h 176"/>
                <a:gd name="T78" fmla="*/ 124 w 176"/>
                <a:gd name="T79" fmla="*/ 53 h 176"/>
                <a:gd name="T80" fmla="*/ 145 w 176"/>
                <a:gd name="T81" fmla="*/ 58 h 176"/>
                <a:gd name="T82" fmla="*/ 151 w 176"/>
                <a:gd name="T83" fmla="*/ 63 h 176"/>
                <a:gd name="T84" fmla="*/ 172 w 176"/>
                <a:gd name="T85" fmla="*/ 76 h 176"/>
                <a:gd name="T86" fmla="*/ 174 w 176"/>
                <a:gd name="T87"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76">
                  <a:moveTo>
                    <a:pt x="176" y="88"/>
                  </a:moveTo>
                  <a:cubicBezTo>
                    <a:pt x="176" y="88"/>
                    <a:pt x="176" y="88"/>
                    <a:pt x="176" y="88"/>
                  </a:cubicBezTo>
                  <a:cubicBezTo>
                    <a:pt x="175" y="89"/>
                    <a:pt x="175" y="91"/>
                    <a:pt x="174" y="92"/>
                  </a:cubicBezTo>
                  <a:cubicBezTo>
                    <a:pt x="174" y="94"/>
                    <a:pt x="173" y="95"/>
                    <a:pt x="173" y="97"/>
                  </a:cubicBezTo>
                  <a:cubicBezTo>
                    <a:pt x="172" y="101"/>
                    <a:pt x="170" y="105"/>
                    <a:pt x="167" y="108"/>
                  </a:cubicBezTo>
                  <a:cubicBezTo>
                    <a:pt x="166" y="109"/>
                    <a:pt x="165" y="109"/>
                    <a:pt x="164" y="110"/>
                  </a:cubicBezTo>
                  <a:cubicBezTo>
                    <a:pt x="162" y="111"/>
                    <a:pt x="159" y="112"/>
                    <a:pt x="157" y="113"/>
                  </a:cubicBezTo>
                  <a:cubicBezTo>
                    <a:pt x="155" y="113"/>
                    <a:pt x="153" y="113"/>
                    <a:pt x="152" y="112"/>
                  </a:cubicBezTo>
                  <a:cubicBezTo>
                    <a:pt x="151" y="112"/>
                    <a:pt x="150" y="113"/>
                    <a:pt x="150" y="113"/>
                  </a:cubicBezTo>
                  <a:cubicBezTo>
                    <a:pt x="147" y="116"/>
                    <a:pt x="144" y="119"/>
                    <a:pt x="141" y="121"/>
                  </a:cubicBezTo>
                  <a:cubicBezTo>
                    <a:pt x="138" y="123"/>
                    <a:pt x="135" y="124"/>
                    <a:pt x="132" y="124"/>
                  </a:cubicBezTo>
                  <a:cubicBezTo>
                    <a:pt x="128" y="125"/>
                    <a:pt x="125" y="124"/>
                    <a:pt x="122" y="122"/>
                  </a:cubicBezTo>
                  <a:cubicBezTo>
                    <a:pt x="121" y="122"/>
                    <a:pt x="121" y="122"/>
                    <a:pt x="121" y="122"/>
                  </a:cubicBezTo>
                  <a:cubicBezTo>
                    <a:pt x="122" y="124"/>
                    <a:pt x="123" y="125"/>
                    <a:pt x="123" y="127"/>
                  </a:cubicBezTo>
                  <a:cubicBezTo>
                    <a:pt x="124" y="131"/>
                    <a:pt x="124" y="134"/>
                    <a:pt x="122" y="137"/>
                  </a:cubicBezTo>
                  <a:cubicBezTo>
                    <a:pt x="121" y="141"/>
                    <a:pt x="119" y="144"/>
                    <a:pt x="117" y="146"/>
                  </a:cubicBezTo>
                  <a:cubicBezTo>
                    <a:pt x="115" y="148"/>
                    <a:pt x="114" y="149"/>
                    <a:pt x="112" y="151"/>
                  </a:cubicBezTo>
                  <a:cubicBezTo>
                    <a:pt x="112" y="151"/>
                    <a:pt x="112" y="152"/>
                    <a:pt x="112" y="152"/>
                  </a:cubicBezTo>
                  <a:cubicBezTo>
                    <a:pt x="113" y="158"/>
                    <a:pt x="111" y="163"/>
                    <a:pt x="107" y="167"/>
                  </a:cubicBezTo>
                  <a:cubicBezTo>
                    <a:pt x="105" y="170"/>
                    <a:pt x="102" y="172"/>
                    <a:pt x="99" y="173"/>
                  </a:cubicBezTo>
                  <a:cubicBezTo>
                    <a:pt x="98" y="173"/>
                    <a:pt x="96" y="174"/>
                    <a:pt x="95" y="174"/>
                  </a:cubicBezTo>
                  <a:cubicBezTo>
                    <a:pt x="94" y="174"/>
                    <a:pt x="92" y="175"/>
                    <a:pt x="91" y="175"/>
                  </a:cubicBezTo>
                  <a:cubicBezTo>
                    <a:pt x="90" y="176"/>
                    <a:pt x="89" y="176"/>
                    <a:pt x="87" y="176"/>
                  </a:cubicBezTo>
                  <a:cubicBezTo>
                    <a:pt x="87" y="176"/>
                    <a:pt x="87" y="176"/>
                    <a:pt x="87" y="176"/>
                  </a:cubicBezTo>
                  <a:cubicBezTo>
                    <a:pt x="86" y="176"/>
                    <a:pt x="84" y="175"/>
                    <a:pt x="83" y="175"/>
                  </a:cubicBezTo>
                  <a:cubicBezTo>
                    <a:pt x="81" y="174"/>
                    <a:pt x="79" y="174"/>
                    <a:pt x="77" y="173"/>
                  </a:cubicBezTo>
                  <a:cubicBezTo>
                    <a:pt x="75" y="173"/>
                    <a:pt x="72" y="172"/>
                    <a:pt x="70" y="170"/>
                  </a:cubicBezTo>
                  <a:cubicBezTo>
                    <a:pt x="67" y="168"/>
                    <a:pt x="65" y="165"/>
                    <a:pt x="64" y="162"/>
                  </a:cubicBezTo>
                  <a:cubicBezTo>
                    <a:pt x="63" y="160"/>
                    <a:pt x="62" y="158"/>
                    <a:pt x="62" y="155"/>
                  </a:cubicBezTo>
                  <a:cubicBezTo>
                    <a:pt x="62" y="154"/>
                    <a:pt x="62" y="153"/>
                    <a:pt x="63" y="152"/>
                  </a:cubicBezTo>
                  <a:cubicBezTo>
                    <a:pt x="63" y="152"/>
                    <a:pt x="63" y="151"/>
                    <a:pt x="62" y="151"/>
                  </a:cubicBezTo>
                  <a:cubicBezTo>
                    <a:pt x="59" y="148"/>
                    <a:pt x="57" y="146"/>
                    <a:pt x="55" y="143"/>
                  </a:cubicBezTo>
                  <a:cubicBezTo>
                    <a:pt x="53" y="140"/>
                    <a:pt x="51" y="137"/>
                    <a:pt x="51" y="133"/>
                  </a:cubicBezTo>
                  <a:cubicBezTo>
                    <a:pt x="50" y="130"/>
                    <a:pt x="51" y="126"/>
                    <a:pt x="52" y="123"/>
                  </a:cubicBezTo>
                  <a:cubicBezTo>
                    <a:pt x="53" y="123"/>
                    <a:pt x="53" y="123"/>
                    <a:pt x="53" y="123"/>
                  </a:cubicBezTo>
                  <a:cubicBezTo>
                    <a:pt x="52" y="123"/>
                    <a:pt x="52" y="123"/>
                    <a:pt x="52" y="123"/>
                  </a:cubicBezTo>
                  <a:cubicBezTo>
                    <a:pt x="47" y="125"/>
                    <a:pt x="43" y="125"/>
                    <a:pt x="39" y="123"/>
                  </a:cubicBezTo>
                  <a:cubicBezTo>
                    <a:pt x="35" y="122"/>
                    <a:pt x="32" y="120"/>
                    <a:pt x="30" y="117"/>
                  </a:cubicBezTo>
                  <a:cubicBezTo>
                    <a:pt x="28" y="116"/>
                    <a:pt x="27" y="115"/>
                    <a:pt x="25" y="113"/>
                  </a:cubicBezTo>
                  <a:cubicBezTo>
                    <a:pt x="25" y="113"/>
                    <a:pt x="24" y="112"/>
                    <a:pt x="24" y="112"/>
                  </a:cubicBezTo>
                  <a:cubicBezTo>
                    <a:pt x="18" y="113"/>
                    <a:pt x="13" y="112"/>
                    <a:pt x="8" y="108"/>
                  </a:cubicBezTo>
                  <a:cubicBezTo>
                    <a:pt x="6" y="106"/>
                    <a:pt x="4" y="103"/>
                    <a:pt x="3" y="100"/>
                  </a:cubicBezTo>
                  <a:cubicBezTo>
                    <a:pt x="3" y="98"/>
                    <a:pt x="2" y="97"/>
                    <a:pt x="2" y="95"/>
                  </a:cubicBezTo>
                  <a:cubicBezTo>
                    <a:pt x="2" y="93"/>
                    <a:pt x="1" y="92"/>
                    <a:pt x="0" y="90"/>
                  </a:cubicBezTo>
                  <a:cubicBezTo>
                    <a:pt x="0" y="89"/>
                    <a:pt x="0" y="89"/>
                    <a:pt x="0" y="88"/>
                  </a:cubicBezTo>
                  <a:cubicBezTo>
                    <a:pt x="0" y="88"/>
                    <a:pt x="0" y="88"/>
                    <a:pt x="0" y="88"/>
                  </a:cubicBezTo>
                  <a:cubicBezTo>
                    <a:pt x="0" y="86"/>
                    <a:pt x="0" y="85"/>
                    <a:pt x="1" y="84"/>
                  </a:cubicBezTo>
                  <a:cubicBezTo>
                    <a:pt x="2" y="82"/>
                    <a:pt x="2" y="80"/>
                    <a:pt x="3" y="78"/>
                  </a:cubicBezTo>
                  <a:cubicBezTo>
                    <a:pt x="3" y="76"/>
                    <a:pt x="4" y="74"/>
                    <a:pt x="5" y="72"/>
                  </a:cubicBezTo>
                  <a:cubicBezTo>
                    <a:pt x="7" y="68"/>
                    <a:pt x="10" y="66"/>
                    <a:pt x="14" y="65"/>
                  </a:cubicBezTo>
                  <a:cubicBezTo>
                    <a:pt x="16" y="64"/>
                    <a:pt x="18" y="63"/>
                    <a:pt x="21" y="63"/>
                  </a:cubicBezTo>
                  <a:cubicBezTo>
                    <a:pt x="22" y="63"/>
                    <a:pt x="23" y="63"/>
                    <a:pt x="24" y="63"/>
                  </a:cubicBezTo>
                  <a:cubicBezTo>
                    <a:pt x="24" y="64"/>
                    <a:pt x="25" y="63"/>
                    <a:pt x="25" y="63"/>
                  </a:cubicBezTo>
                  <a:cubicBezTo>
                    <a:pt x="28" y="60"/>
                    <a:pt x="31" y="57"/>
                    <a:pt x="35" y="55"/>
                  </a:cubicBezTo>
                  <a:cubicBezTo>
                    <a:pt x="38" y="53"/>
                    <a:pt x="42" y="51"/>
                    <a:pt x="46" y="51"/>
                  </a:cubicBezTo>
                  <a:cubicBezTo>
                    <a:pt x="48" y="51"/>
                    <a:pt x="49" y="52"/>
                    <a:pt x="51" y="53"/>
                  </a:cubicBezTo>
                  <a:cubicBezTo>
                    <a:pt x="51" y="53"/>
                    <a:pt x="52" y="53"/>
                    <a:pt x="52" y="53"/>
                  </a:cubicBezTo>
                  <a:cubicBezTo>
                    <a:pt x="52" y="52"/>
                    <a:pt x="52" y="52"/>
                    <a:pt x="52" y="52"/>
                  </a:cubicBezTo>
                  <a:cubicBezTo>
                    <a:pt x="51" y="50"/>
                    <a:pt x="50" y="47"/>
                    <a:pt x="51" y="45"/>
                  </a:cubicBezTo>
                  <a:cubicBezTo>
                    <a:pt x="51" y="42"/>
                    <a:pt x="52" y="39"/>
                    <a:pt x="54" y="36"/>
                  </a:cubicBezTo>
                  <a:cubicBezTo>
                    <a:pt x="56" y="32"/>
                    <a:pt x="59" y="29"/>
                    <a:pt x="62" y="26"/>
                  </a:cubicBezTo>
                  <a:cubicBezTo>
                    <a:pt x="63" y="26"/>
                    <a:pt x="63" y="25"/>
                    <a:pt x="63" y="25"/>
                  </a:cubicBezTo>
                  <a:cubicBezTo>
                    <a:pt x="62" y="20"/>
                    <a:pt x="63" y="16"/>
                    <a:pt x="65" y="12"/>
                  </a:cubicBezTo>
                  <a:cubicBezTo>
                    <a:pt x="68" y="8"/>
                    <a:pt x="71" y="5"/>
                    <a:pt x="75" y="4"/>
                  </a:cubicBezTo>
                  <a:cubicBezTo>
                    <a:pt x="77" y="4"/>
                    <a:pt x="78" y="3"/>
                    <a:pt x="79" y="3"/>
                  </a:cubicBezTo>
                  <a:cubicBezTo>
                    <a:pt x="81" y="3"/>
                    <a:pt x="82" y="2"/>
                    <a:pt x="83" y="2"/>
                  </a:cubicBezTo>
                  <a:cubicBezTo>
                    <a:pt x="84" y="1"/>
                    <a:pt x="86" y="1"/>
                    <a:pt x="87" y="0"/>
                  </a:cubicBezTo>
                  <a:cubicBezTo>
                    <a:pt x="87" y="0"/>
                    <a:pt x="87" y="0"/>
                    <a:pt x="87" y="0"/>
                  </a:cubicBezTo>
                  <a:cubicBezTo>
                    <a:pt x="89" y="1"/>
                    <a:pt x="90" y="1"/>
                    <a:pt x="91" y="2"/>
                  </a:cubicBezTo>
                  <a:cubicBezTo>
                    <a:pt x="93" y="2"/>
                    <a:pt x="95" y="3"/>
                    <a:pt x="96" y="3"/>
                  </a:cubicBezTo>
                  <a:cubicBezTo>
                    <a:pt x="99" y="4"/>
                    <a:pt x="102" y="5"/>
                    <a:pt x="104" y="6"/>
                  </a:cubicBezTo>
                  <a:cubicBezTo>
                    <a:pt x="106" y="8"/>
                    <a:pt x="108" y="10"/>
                    <a:pt x="109" y="12"/>
                  </a:cubicBezTo>
                  <a:cubicBezTo>
                    <a:pt x="110" y="14"/>
                    <a:pt x="112" y="17"/>
                    <a:pt x="112" y="19"/>
                  </a:cubicBezTo>
                  <a:cubicBezTo>
                    <a:pt x="112" y="21"/>
                    <a:pt x="112" y="23"/>
                    <a:pt x="112" y="24"/>
                  </a:cubicBezTo>
                  <a:cubicBezTo>
                    <a:pt x="112" y="25"/>
                    <a:pt x="112" y="26"/>
                    <a:pt x="112" y="26"/>
                  </a:cubicBezTo>
                  <a:cubicBezTo>
                    <a:pt x="116" y="29"/>
                    <a:pt x="119" y="33"/>
                    <a:pt x="122" y="38"/>
                  </a:cubicBezTo>
                  <a:cubicBezTo>
                    <a:pt x="122" y="39"/>
                    <a:pt x="123" y="40"/>
                    <a:pt x="123" y="41"/>
                  </a:cubicBezTo>
                  <a:cubicBezTo>
                    <a:pt x="124" y="45"/>
                    <a:pt x="124" y="49"/>
                    <a:pt x="122" y="53"/>
                  </a:cubicBezTo>
                  <a:cubicBezTo>
                    <a:pt x="122" y="53"/>
                    <a:pt x="122" y="53"/>
                    <a:pt x="122" y="54"/>
                  </a:cubicBezTo>
                  <a:cubicBezTo>
                    <a:pt x="123" y="53"/>
                    <a:pt x="123" y="53"/>
                    <a:pt x="124" y="53"/>
                  </a:cubicBezTo>
                  <a:cubicBezTo>
                    <a:pt x="126" y="52"/>
                    <a:pt x="129" y="51"/>
                    <a:pt x="132" y="51"/>
                  </a:cubicBezTo>
                  <a:cubicBezTo>
                    <a:pt x="137" y="52"/>
                    <a:pt x="141" y="55"/>
                    <a:pt x="145" y="58"/>
                  </a:cubicBezTo>
                  <a:cubicBezTo>
                    <a:pt x="147" y="60"/>
                    <a:pt x="148" y="61"/>
                    <a:pt x="150" y="63"/>
                  </a:cubicBezTo>
                  <a:cubicBezTo>
                    <a:pt x="150" y="63"/>
                    <a:pt x="151" y="64"/>
                    <a:pt x="151" y="63"/>
                  </a:cubicBezTo>
                  <a:cubicBezTo>
                    <a:pt x="156" y="63"/>
                    <a:pt x="160" y="64"/>
                    <a:pt x="164" y="66"/>
                  </a:cubicBezTo>
                  <a:cubicBezTo>
                    <a:pt x="168" y="68"/>
                    <a:pt x="170" y="72"/>
                    <a:pt x="172" y="76"/>
                  </a:cubicBezTo>
                  <a:cubicBezTo>
                    <a:pt x="172" y="77"/>
                    <a:pt x="173" y="79"/>
                    <a:pt x="173" y="80"/>
                  </a:cubicBezTo>
                  <a:cubicBezTo>
                    <a:pt x="173" y="81"/>
                    <a:pt x="174" y="82"/>
                    <a:pt x="174" y="84"/>
                  </a:cubicBezTo>
                  <a:cubicBezTo>
                    <a:pt x="175" y="85"/>
                    <a:pt x="175" y="86"/>
                    <a:pt x="176" y="88"/>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4" name="Freeform 17"/>
            <p:cNvSpPr/>
            <p:nvPr/>
          </p:nvSpPr>
          <p:spPr bwMode="auto">
            <a:xfrm>
              <a:off x="762" y="1617"/>
              <a:ext cx="900" cy="830"/>
            </a:xfrm>
            <a:custGeom>
              <a:avLst/>
              <a:gdLst>
                <a:gd name="T0" fmla="*/ 38 w 64"/>
                <a:gd name="T1" fmla="*/ 14 h 59"/>
                <a:gd name="T2" fmla="*/ 41 w 64"/>
                <a:gd name="T3" fmla="*/ 6 h 59"/>
                <a:gd name="T4" fmla="*/ 52 w 64"/>
                <a:gd name="T5" fmla="*/ 2 h 59"/>
                <a:gd name="T6" fmla="*/ 54 w 64"/>
                <a:gd name="T7" fmla="*/ 2 h 59"/>
                <a:gd name="T8" fmla="*/ 63 w 64"/>
                <a:gd name="T9" fmla="*/ 11 h 59"/>
                <a:gd name="T10" fmla="*/ 62 w 64"/>
                <a:gd name="T11" fmla="*/ 21 h 59"/>
                <a:gd name="T12" fmla="*/ 55 w 64"/>
                <a:gd name="T13" fmla="*/ 31 h 59"/>
                <a:gd name="T14" fmla="*/ 53 w 64"/>
                <a:gd name="T15" fmla="*/ 34 h 59"/>
                <a:gd name="T16" fmla="*/ 52 w 64"/>
                <a:gd name="T17" fmla="*/ 35 h 59"/>
                <a:gd name="T18" fmla="*/ 47 w 64"/>
                <a:gd name="T19" fmla="*/ 51 h 59"/>
                <a:gd name="T20" fmla="*/ 40 w 64"/>
                <a:gd name="T21" fmla="*/ 54 h 59"/>
                <a:gd name="T22" fmla="*/ 36 w 64"/>
                <a:gd name="T23" fmla="*/ 55 h 59"/>
                <a:gd name="T24" fmla="*/ 32 w 64"/>
                <a:gd name="T25" fmla="*/ 59 h 59"/>
                <a:gd name="T26" fmla="*/ 32 w 64"/>
                <a:gd name="T27" fmla="*/ 59 h 59"/>
                <a:gd name="T28" fmla="*/ 29 w 64"/>
                <a:gd name="T29" fmla="*/ 55 h 59"/>
                <a:gd name="T30" fmla="*/ 24 w 64"/>
                <a:gd name="T31" fmla="*/ 54 h 59"/>
                <a:gd name="T32" fmla="*/ 12 w 64"/>
                <a:gd name="T33" fmla="*/ 43 h 59"/>
                <a:gd name="T34" fmla="*/ 12 w 64"/>
                <a:gd name="T35" fmla="*/ 36 h 59"/>
                <a:gd name="T36" fmla="*/ 12 w 64"/>
                <a:gd name="T37" fmla="*/ 34 h 59"/>
                <a:gd name="T38" fmla="*/ 8 w 64"/>
                <a:gd name="T39" fmla="*/ 31 h 59"/>
                <a:gd name="T40" fmla="*/ 1 w 64"/>
                <a:gd name="T41" fmla="*/ 20 h 59"/>
                <a:gd name="T42" fmla="*/ 2 w 64"/>
                <a:gd name="T43" fmla="*/ 9 h 59"/>
                <a:gd name="T44" fmla="*/ 22 w 64"/>
                <a:gd name="T45" fmla="*/ 4 h 59"/>
                <a:gd name="T46" fmla="*/ 26 w 64"/>
                <a:gd name="T47" fmla="*/ 13 h 59"/>
                <a:gd name="T48" fmla="*/ 27 w 64"/>
                <a:gd name="T49" fmla="*/ 15 h 59"/>
                <a:gd name="T50" fmla="*/ 26 w 64"/>
                <a:gd name="T51" fmla="*/ 13 h 59"/>
                <a:gd name="T52" fmla="*/ 13 w 64"/>
                <a:gd name="T53" fmla="*/ 10 h 59"/>
                <a:gd name="T54" fmla="*/ 13 w 64"/>
                <a:gd name="T55" fmla="*/ 23 h 59"/>
                <a:gd name="T56" fmla="*/ 31 w 64"/>
                <a:gd name="T57" fmla="*/ 18 h 59"/>
                <a:gd name="T58" fmla="*/ 32 w 64"/>
                <a:gd name="T59" fmla="*/ 16 h 59"/>
                <a:gd name="T60" fmla="*/ 33 w 64"/>
                <a:gd name="T61" fmla="*/ 19 h 59"/>
                <a:gd name="T62" fmla="*/ 52 w 64"/>
                <a:gd name="T63" fmla="*/ 22 h 59"/>
                <a:gd name="T64" fmla="*/ 53 w 64"/>
                <a:gd name="T65" fmla="*/ 20 h 59"/>
                <a:gd name="T66" fmla="*/ 42 w 64"/>
                <a:gd name="T67" fmla="*/ 9 h 59"/>
                <a:gd name="T68" fmla="*/ 38 w 64"/>
                <a:gd name="T69"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59">
                  <a:moveTo>
                    <a:pt x="38" y="14"/>
                  </a:moveTo>
                  <a:cubicBezTo>
                    <a:pt x="38" y="11"/>
                    <a:pt x="38" y="8"/>
                    <a:pt x="41" y="6"/>
                  </a:cubicBezTo>
                  <a:cubicBezTo>
                    <a:pt x="44" y="3"/>
                    <a:pt x="47" y="2"/>
                    <a:pt x="52" y="2"/>
                  </a:cubicBezTo>
                  <a:cubicBezTo>
                    <a:pt x="52" y="2"/>
                    <a:pt x="53" y="2"/>
                    <a:pt x="54" y="2"/>
                  </a:cubicBezTo>
                  <a:cubicBezTo>
                    <a:pt x="58" y="4"/>
                    <a:pt x="62" y="6"/>
                    <a:pt x="63" y="11"/>
                  </a:cubicBezTo>
                  <a:cubicBezTo>
                    <a:pt x="64" y="14"/>
                    <a:pt x="64" y="18"/>
                    <a:pt x="62" y="21"/>
                  </a:cubicBezTo>
                  <a:cubicBezTo>
                    <a:pt x="61" y="25"/>
                    <a:pt x="58" y="28"/>
                    <a:pt x="55" y="31"/>
                  </a:cubicBezTo>
                  <a:cubicBezTo>
                    <a:pt x="54" y="32"/>
                    <a:pt x="54" y="33"/>
                    <a:pt x="53" y="34"/>
                  </a:cubicBezTo>
                  <a:cubicBezTo>
                    <a:pt x="52" y="34"/>
                    <a:pt x="52" y="35"/>
                    <a:pt x="52" y="35"/>
                  </a:cubicBezTo>
                  <a:cubicBezTo>
                    <a:pt x="53" y="41"/>
                    <a:pt x="52" y="46"/>
                    <a:pt x="47" y="51"/>
                  </a:cubicBezTo>
                  <a:cubicBezTo>
                    <a:pt x="45" y="53"/>
                    <a:pt x="43" y="54"/>
                    <a:pt x="40" y="54"/>
                  </a:cubicBezTo>
                  <a:cubicBezTo>
                    <a:pt x="39" y="55"/>
                    <a:pt x="37" y="55"/>
                    <a:pt x="36" y="55"/>
                  </a:cubicBezTo>
                  <a:cubicBezTo>
                    <a:pt x="34" y="56"/>
                    <a:pt x="33" y="57"/>
                    <a:pt x="32" y="59"/>
                  </a:cubicBezTo>
                  <a:cubicBezTo>
                    <a:pt x="32" y="59"/>
                    <a:pt x="32" y="59"/>
                    <a:pt x="32" y="59"/>
                  </a:cubicBezTo>
                  <a:cubicBezTo>
                    <a:pt x="32" y="57"/>
                    <a:pt x="30" y="56"/>
                    <a:pt x="29" y="55"/>
                  </a:cubicBezTo>
                  <a:cubicBezTo>
                    <a:pt x="27" y="55"/>
                    <a:pt x="25" y="54"/>
                    <a:pt x="24" y="54"/>
                  </a:cubicBezTo>
                  <a:cubicBezTo>
                    <a:pt x="17" y="53"/>
                    <a:pt x="14" y="48"/>
                    <a:pt x="12" y="43"/>
                  </a:cubicBezTo>
                  <a:cubicBezTo>
                    <a:pt x="12" y="40"/>
                    <a:pt x="11" y="38"/>
                    <a:pt x="12" y="36"/>
                  </a:cubicBezTo>
                  <a:cubicBezTo>
                    <a:pt x="12" y="35"/>
                    <a:pt x="12" y="34"/>
                    <a:pt x="12" y="34"/>
                  </a:cubicBezTo>
                  <a:cubicBezTo>
                    <a:pt x="10" y="33"/>
                    <a:pt x="9" y="32"/>
                    <a:pt x="8" y="31"/>
                  </a:cubicBezTo>
                  <a:cubicBezTo>
                    <a:pt x="5" y="27"/>
                    <a:pt x="3" y="24"/>
                    <a:pt x="1" y="20"/>
                  </a:cubicBezTo>
                  <a:cubicBezTo>
                    <a:pt x="0" y="16"/>
                    <a:pt x="0" y="13"/>
                    <a:pt x="2" y="9"/>
                  </a:cubicBezTo>
                  <a:cubicBezTo>
                    <a:pt x="6" y="2"/>
                    <a:pt x="15" y="0"/>
                    <a:pt x="22" y="4"/>
                  </a:cubicBezTo>
                  <a:cubicBezTo>
                    <a:pt x="24" y="6"/>
                    <a:pt x="26" y="9"/>
                    <a:pt x="26" y="13"/>
                  </a:cubicBezTo>
                  <a:cubicBezTo>
                    <a:pt x="27" y="14"/>
                    <a:pt x="27" y="14"/>
                    <a:pt x="27" y="15"/>
                  </a:cubicBezTo>
                  <a:cubicBezTo>
                    <a:pt x="26" y="14"/>
                    <a:pt x="26" y="13"/>
                    <a:pt x="26" y="13"/>
                  </a:cubicBezTo>
                  <a:cubicBezTo>
                    <a:pt x="23" y="7"/>
                    <a:pt x="16" y="7"/>
                    <a:pt x="13" y="10"/>
                  </a:cubicBezTo>
                  <a:cubicBezTo>
                    <a:pt x="9" y="13"/>
                    <a:pt x="9" y="20"/>
                    <a:pt x="13" y="23"/>
                  </a:cubicBezTo>
                  <a:cubicBezTo>
                    <a:pt x="19" y="28"/>
                    <a:pt x="29" y="26"/>
                    <a:pt x="31" y="18"/>
                  </a:cubicBezTo>
                  <a:cubicBezTo>
                    <a:pt x="32" y="17"/>
                    <a:pt x="32" y="17"/>
                    <a:pt x="32" y="16"/>
                  </a:cubicBezTo>
                  <a:cubicBezTo>
                    <a:pt x="32" y="17"/>
                    <a:pt x="33" y="18"/>
                    <a:pt x="33" y="19"/>
                  </a:cubicBezTo>
                  <a:cubicBezTo>
                    <a:pt x="37" y="26"/>
                    <a:pt x="46" y="28"/>
                    <a:pt x="52" y="22"/>
                  </a:cubicBezTo>
                  <a:cubicBezTo>
                    <a:pt x="53" y="22"/>
                    <a:pt x="53" y="21"/>
                    <a:pt x="53" y="20"/>
                  </a:cubicBezTo>
                  <a:cubicBezTo>
                    <a:pt x="57" y="11"/>
                    <a:pt x="48" y="6"/>
                    <a:pt x="42" y="9"/>
                  </a:cubicBezTo>
                  <a:cubicBezTo>
                    <a:pt x="40" y="10"/>
                    <a:pt x="39" y="12"/>
                    <a:pt x="38" y="14"/>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5" name="Freeform 18"/>
            <p:cNvSpPr/>
            <p:nvPr/>
          </p:nvSpPr>
          <p:spPr bwMode="auto">
            <a:xfrm>
              <a:off x="762" y="13"/>
              <a:ext cx="900" cy="844"/>
            </a:xfrm>
            <a:custGeom>
              <a:avLst/>
              <a:gdLst>
                <a:gd name="T0" fmla="*/ 27 w 64"/>
                <a:gd name="T1" fmla="*/ 44 h 60"/>
                <a:gd name="T2" fmla="*/ 23 w 64"/>
                <a:gd name="T3" fmla="*/ 53 h 60"/>
                <a:gd name="T4" fmla="*/ 13 w 64"/>
                <a:gd name="T5" fmla="*/ 57 h 60"/>
                <a:gd name="T6" fmla="*/ 11 w 64"/>
                <a:gd name="T7" fmla="*/ 56 h 60"/>
                <a:gd name="T8" fmla="*/ 1 w 64"/>
                <a:gd name="T9" fmla="*/ 48 h 60"/>
                <a:gd name="T10" fmla="*/ 2 w 64"/>
                <a:gd name="T11" fmla="*/ 38 h 60"/>
                <a:gd name="T12" fmla="*/ 9 w 64"/>
                <a:gd name="T13" fmla="*/ 27 h 60"/>
                <a:gd name="T14" fmla="*/ 12 w 64"/>
                <a:gd name="T15" fmla="*/ 25 h 60"/>
                <a:gd name="T16" fmla="*/ 12 w 64"/>
                <a:gd name="T17" fmla="*/ 24 h 60"/>
                <a:gd name="T18" fmla="*/ 12 w 64"/>
                <a:gd name="T19" fmla="*/ 15 h 60"/>
                <a:gd name="T20" fmla="*/ 18 w 64"/>
                <a:gd name="T21" fmla="*/ 7 h 60"/>
                <a:gd name="T22" fmla="*/ 25 w 64"/>
                <a:gd name="T23" fmla="*/ 4 h 60"/>
                <a:gd name="T24" fmla="*/ 28 w 64"/>
                <a:gd name="T25" fmla="*/ 4 h 60"/>
                <a:gd name="T26" fmla="*/ 32 w 64"/>
                <a:gd name="T27" fmla="*/ 0 h 60"/>
                <a:gd name="T28" fmla="*/ 36 w 64"/>
                <a:gd name="T29" fmla="*/ 4 h 60"/>
                <a:gd name="T30" fmla="*/ 41 w 64"/>
                <a:gd name="T31" fmla="*/ 5 h 60"/>
                <a:gd name="T32" fmla="*/ 51 w 64"/>
                <a:gd name="T33" fmla="*/ 14 h 60"/>
                <a:gd name="T34" fmla="*/ 53 w 64"/>
                <a:gd name="T35" fmla="*/ 22 h 60"/>
                <a:gd name="T36" fmla="*/ 52 w 64"/>
                <a:gd name="T37" fmla="*/ 24 h 60"/>
                <a:gd name="T38" fmla="*/ 53 w 64"/>
                <a:gd name="T39" fmla="*/ 25 h 60"/>
                <a:gd name="T40" fmla="*/ 56 w 64"/>
                <a:gd name="T41" fmla="*/ 28 h 60"/>
                <a:gd name="T42" fmla="*/ 63 w 64"/>
                <a:gd name="T43" fmla="*/ 39 h 60"/>
                <a:gd name="T44" fmla="*/ 62 w 64"/>
                <a:gd name="T45" fmla="*/ 51 h 60"/>
                <a:gd name="T46" fmla="*/ 42 w 64"/>
                <a:gd name="T47" fmla="*/ 54 h 60"/>
                <a:gd name="T48" fmla="*/ 38 w 64"/>
                <a:gd name="T49" fmla="*/ 45 h 60"/>
                <a:gd name="T50" fmla="*/ 38 w 64"/>
                <a:gd name="T51" fmla="*/ 44 h 60"/>
                <a:gd name="T52" fmla="*/ 39 w 64"/>
                <a:gd name="T53" fmla="*/ 46 h 60"/>
                <a:gd name="T54" fmla="*/ 48 w 64"/>
                <a:gd name="T55" fmla="*/ 50 h 60"/>
                <a:gd name="T56" fmla="*/ 54 w 64"/>
                <a:gd name="T57" fmla="*/ 43 h 60"/>
                <a:gd name="T58" fmla="*/ 44 w 64"/>
                <a:gd name="T59" fmla="*/ 33 h 60"/>
                <a:gd name="T60" fmla="*/ 32 w 64"/>
                <a:gd name="T61" fmla="*/ 43 h 60"/>
                <a:gd name="T62" fmla="*/ 32 w 64"/>
                <a:gd name="T63" fmla="*/ 43 h 60"/>
                <a:gd name="T64" fmla="*/ 32 w 64"/>
                <a:gd name="T65" fmla="*/ 42 h 60"/>
                <a:gd name="T66" fmla="*/ 13 w 64"/>
                <a:gd name="T67" fmla="*/ 36 h 60"/>
                <a:gd name="T68" fmla="*/ 14 w 64"/>
                <a:gd name="T69" fmla="*/ 49 h 60"/>
                <a:gd name="T70" fmla="*/ 26 w 64"/>
                <a:gd name="T71" fmla="*/ 45 h 60"/>
                <a:gd name="T72" fmla="*/ 27 w 64"/>
                <a:gd name="T73" fmla="*/ 4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0">
                  <a:moveTo>
                    <a:pt x="27" y="44"/>
                  </a:moveTo>
                  <a:cubicBezTo>
                    <a:pt x="27" y="48"/>
                    <a:pt x="26" y="51"/>
                    <a:pt x="23" y="53"/>
                  </a:cubicBezTo>
                  <a:cubicBezTo>
                    <a:pt x="20" y="56"/>
                    <a:pt x="17" y="57"/>
                    <a:pt x="13" y="57"/>
                  </a:cubicBezTo>
                  <a:cubicBezTo>
                    <a:pt x="12" y="57"/>
                    <a:pt x="11" y="57"/>
                    <a:pt x="11" y="56"/>
                  </a:cubicBezTo>
                  <a:cubicBezTo>
                    <a:pt x="6" y="55"/>
                    <a:pt x="3" y="53"/>
                    <a:pt x="1" y="48"/>
                  </a:cubicBezTo>
                  <a:cubicBezTo>
                    <a:pt x="0" y="45"/>
                    <a:pt x="0" y="41"/>
                    <a:pt x="2" y="38"/>
                  </a:cubicBezTo>
                  <a:cubicBezTo>
                    <a:pt x="3" y="34"/>
                    <a:pt x="6" y="30"/>
                    <a:pt x="9" y="27"/>
                  </a:cubicBezTo>
                  <a:cubicBezTo>
                    <a:pt x="10" y="26"/>
                    <a:pt x="11" y="25"/>
                    <a:pt x="12" y="25"/>
                  </a:cubicBezTo>
                  <a:cubicBezTo>
                    <a:pt x="12" y="24"/>
                    <a:pt x="12" y="24"/>
                    <a:pt x="12" y="24"/>
                  </a:cubicBezTo>
                  <a:cubicBezTo>
                    <a:pt x="12" y="21"/>
                    <a:pt x="11" y="18"/>
                    <a:pt x="12" y="15"/>
                  </a:cubicBezTo>
                  <a:cubicBezTo>
                    <a:pt x="14" y="12"/>
                    <a:pt x="15" y="9"/>
                    <a:pt x="18" y="7"/>
                  </a:cubicBezTo>
                  <a:cubicBezTo>
                    <a:pt x="20" y="6"/>
                    <a:pt x="22" y="5"/>
                    <a:pt x="25" y="4"/>
                  </a:cubicBezTo>
                  <a:cubicBezTo>
                    <a:pt x="26" y="4"/>
                    <a:pt x="27" y="4"/>
                    <a:pt x="28" y="4"/>
                  </a:cubicBezTo>
                  <a:cubicBezTo>
                    <a:pt x="30" y="3"/>
                    <a:pt x="32" y="2"/>
                    <a:pt x="32" y="0"/>
                  </a:cubicBezTo>
                  <a:cubicBezTo>
                    <a:pt x="33" y="2"/>
                    <a:pt x="34" y="3"/>
                    <a:pt x="36" y="4"/>
                  </a:cubicBezTo>
                  <a:cubicBezTo>
                    <a:pt x="38" y="4"/>
                    <a:pt x="39" y="4"/>
                    <a:pt x="41" y="5"/>
                  </a:cubicBezTo>
                  <a:cubicBezTo>
                    <a:pt x="46" y="6"/>
                    <a:pt x="49" y="9"/>
                    <a:pt x="51" y="14"/>
                  </a:cubicBezTo>
                  <a:cubicBezTo>
                    <a:pt x="53" y="16"/>
                    <a:pt x="53" y="19"/>
                    <a:pt x="53" y="22"/>
                  </a:cubicBezTo>
                  <a:cubicBezTo>
                    <a:pt x="52" y="23"/>
                    <a:pt x="52" y="23"/>
                    <a:pt x="52" y="24"/>
                  </a:cubicBezTo>
                  <a:cubicBezTo>
                    <a:pt x="52" y="24"/>
                    <a:pt x="53" y="24"/>
                    <a:pt x="53" y="25"/>
                  </a:cubicBezTo>
                  <a:cubicBezTo>
                    <a:pt x="54" y="26"/>
                    <a:pt x="55" y="27"/>
                    <a:pt x="56" y="28"/>
                  </a:cubicBezTo>
                  <a:cubicBezTo>
                    <a:pt x="59" y="31"/>
                    <a:pt x="62" y="35"/>
                    <a:pt x="63" y="39"/>
                  </a:cubicBezTo>
                  <a:cubicBezTo>
                    <a:pt x="64" y="43"/>
                    <a:pt x="64" y="47"/>
                    <a:pt x="62" y="51"/>
                  </a:cubicBezTo>
                  <a:cubicBezTo>
                    <a:pt x="57" y="57"/>
                    <a:pt x="49" y="60"/>
                    <a:pt x="42" y="54"/>
                  </a:cubicBezTo>
                  <a:cubicBezTo>
                    <a:pt x="39" y="51"/>
                    <a:pt x="38" y="48"/>
                    <a:pt x="38" y="45"/>
                  </a:cubicBezTo>
                  <a:cubicBezTo>
                    <a:pt x="38" y="45"/>
                    <a:pt x="38" y="44"/>
                    <a:pt x="38" y="44"/>
                  </a:cubicBezTo>
                  <a:cubicBezTo>
                    <a:pt x="38" y="45"/>
                    <a:pt x="38" y="46"/>
                    <a:pt x="39" y="46"/>
                  </a:cubicBezTo>
                  <a:cubicBezTo>
                    <a:pt x="41" y="50"/>
                    <a:pt x="44" y="51"/>
                    <a:pt x="48" y="50"/>
                  </a:cubicBezTo>
                  <a:cubicBezTo>
                    <a:pt x="51" y="50"/>
                    <a:pt x="54" y="47"/>
                    <a:pt x="54" y="43"/>
                  </a:cubicBezTo>
                  <a:cubicBezTo>
                    <a:pt x="55" y="39"/>
                    <a:pt x="51" y="33"/>
                    <a:pt x="44" y="33"/>
                  </a:cubicBezTo>
                  <a:cubicBezTo>
                    <a:pt x="38" y="33"/>
                    <a:pt x="34" y="37"/>
                    <a:pt x="32" y="43"/>
                  </a:cubicBezTo>
                  <a:cubicBezTo>
                    <a:pt x="32" y="43"/>
                    <a:pt x="32" y="43"/>
                    <a:pt x="32" y="43"/>
                  </a:cubicBezTo>
                  <a:cubicBezTo>
                    <a:pt x="32" y="43"/>
                    <a:pt x="32" y="42"/>
                    <a:pt x="32" y="42"/>
                  </a:cubicBezTo>
                  <a:cubicBezTo>
                    <a:pt x="30" y="33"/>
                    <a:pt x="19" y="30"/>
                    <a:pt x="13" y="36"/>
                  </a:cubicBezTo>
                  <a:cubicBezTo>
                    <a:pt x="9" y="39"/>
                    <a:pt x="9" y="46"/>
                    <a:pt x="14" y="49"/>
                  </a:cubicBezTo>
                  <a:cubicBezTo>
                    <a:pt x="17" y="52"/>
                    <a:pt x="24" y="52"/>
                    <a:pt x="26" y="45"/>
                  </a:cubicBezTo>
                  <a:cubicBezTo>
                    <a:pt x="26" y="45"/>
                    <a:pt x="26" y="45"/>
                    <a:pt x="27" y="44"/>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6" name="Freeform 19"/>
            <p:cNvSpPr/>
            <p:nvPr/>
          </p:nvSpPr>
          <p:spPr bwMode="auto">
            <a:xfrm>
              <a:off x="2" y="773"/>
              <a:ext cx="816" cy="900"/>
            </a:xfrm>
            <a:custGeom>
              <a:avLst/>
              <a:gdLst>
                <a:gd name="T0" fmla="*/ 0 w 58"/>
                <a:gd name="T1" fmla="*/ 32 h 64"/>
                <a:gd name="T2" fmla="*/ 4 w 58"/>
                <a:gd name="T3" fmla="*/ 27 h 64"/>
                <a:gd name="T4" fmla="*/ 5 w 58"/>
                <a:gd name="T5" fmla="*/ 23 h 64"/>
                <a:gd name="T6" fmla="*/ 13 w 58"/>
                <a:gd name="T7" fmla="*/ 13 h 64"/>
                <a:gd name="T8" fmla="*/ 23 w 58"/>
                <a:gd name="T9" fmla="*/ 12 h 64"/>
                <a:gd name="T10" fmla="*/ 25 w 58"/>
                <a:gd name="T11" fmla="*/ 11 h 64"/>
                <a:gd name="T12" fmla="*/ 34 w 58"/>
                <a:gd name="T13" fmla="*/ 3 h 64"/>
                <a:gd name="T14" fmla="*/ 45 w 58"/>
                <a:gd name="T15" fmla="*/ 0 h 64"/>
                <a:gd name="T16" fmla="*/ 54 w 58"/>
                <a:gd name="T17" fmla="*/ 5 h 64"/>
                <a:gd name="T18" fmla="*/ 57 w 58"/>
                <a:gd name="T19" fmla="*/ 12 h 64"/>
                <a:gd name="T20" fmla="*/ 53 w 58"/>
                <a:gd name="T21" fmla="*/ 23 h 64"/>
                <a:gd name="T22" fmla="*/ 47 w 58"/>
                <a:gd name="T23" fmla="*/ 26 h 64"/>
                <a:gd name="T24" fmla="*/ 45 w 58"/>
                <a:gd name="T25" fmla="*/ 26 h 64"/>
                <a:gd name="T26" fmla="*/ 47 w 58"/>
                <a:gd name="T27" fmla="*/ 25 h 64"/>
                <a:gd name="T28" fmla="*/ 51 w 58"/>
                <a:gd name="T29" fmla="*/ 18 h 64"/>
                <a:gd name="T30" fmla="*/ 46 w 58"/>
                <a:gd name="T31" fmla="*/ 11 h 64"/>
                <a:gd name="T32" fmla="*/ 34 w 58"/>
                <a:gd name="T33" fmla="*/ 15 h 64"/>
                <a:gd name="T34" fmla="*/ 43 w 58"/>
                <a:gd name="T35" fmla="*/ 32 h 64"/>
                <a:gd name="T36" fmla="*/ 43 w 58"/>
                <a:gd name="T37" fmla="*/ 32 h 64"/>
                <a:gd name="T38" fmla="*/ 38 w 58"/>
                <a:gd name="T39" fmla="*/ 34 h 64"/>
                <a:gd name="T40" fmla="*/ 36 w 58"/>
                <a:gd name="T41" fmla="*/ 51 h 64"/>
                <a:gd name="T42" fmla="*/ 49 w 58"/>
                <a:gd name="T43" fmla="*/ 51 h 64"/>
                <a:gd name="T44" fmla="*/ 45 w 58"/>
                <a:gd name="T45" fmla="*/ 38 h 64"/>
                <a:gd name="T46" fmla="*/ 45 w 58"/>
                <a:gd name="T47" fmla="*/ 38 h 64"/>
                <a:gd name="T48" fmla="*/ 48 w 58"/>
                <a:gd name="T49" fmla="*/ 38 h 64"/>
                <a:gd name="T50" fmla="*/ 53 w 58"/>
                <a:gd name="T51" fmla="*/ 41 h 64"/>
                <a:gd name="T52" fmla="*/ 57 w 58"/>
                <a:gd name="T53" fmla="*/ 51 h 64"/>
                <a:gd name="T54" fmla="*/ 56 w 58"/>
                <a:gd name="T55" fmla="*/ 55 h 64"/>
                <a:gd name="T56" fmla="*/ 47 w 58"/>
                <a:gd name="T57" fmla="*/ 63 h 64"/>
                <a:gd name="T58" fmla="*/ 36 w 58"/>
                <a:gd name="T59" fmla="*/ 62 h 64"/>
                <a:gd name="T60" fmla="*/ 27 w 58"/>
                <a:gd name="T61" fmla="*/ 55 h 64"/>
                <a:gd name="T62" fmla="*/ 25 w 58"/>
                <a:gd name="T63" fmla="*/ 52 h 64"/>
                <a:gd name="T64" fmla="*/ 24 w 58"/>
                <a:gd name="T65" fmla="*/ 52 h 64"/>
                <a:gd name="T66" fmla="*/ 7 w 58"/>
                <a:gd name="T67" fmla="*/ 46 h 64"/>
                <a:gd name="T68" fmla="*/ 5 w 58"/>
                <a:gd name="T69" fmla="*/ 40 h 64"/>
                <a:gd name="T70" fmla="*/ 4 w 58"/>
                <a:gd name="T71" fmla="*/ 36 h 64"/>
                <a:gd name="T72" fmla="*/ 0 w 58"/>
                <a:gd name="T7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64">
                  <a:moveTo>
                    <a:pt x="0" y="32"/>
                  </a:moveTo>
                  <a:cubicBezTo>
                    <a:pt x="3" y="31"/>
                    <a:pt x="3" y="30"/>
                    <a:pt x="4" y="27"/>
                  </a:cubicBezTo>
                  <a:cubicBezTo>
                    <a:pt x="4" y="26"/>
                    <a:pt x="5" y="25"/>
                    <a:pt x="5" y="23"/>
                  </a:cubicBezTo>
                  <a:cubicBezTo>
                    <a:pt x="6" y="19"/>
                    <a:pt x="9" y="15"/>
                    <a:pt x="13" y="13"/>
                  </a:cubicBezTo>
                  <a:cubicBezTo>
                    <a:pt x="16" y="12"/>
                    <a:pt x="20" y="11"/>
                    <a:pt x="23" y="12"/>
                  </a:cubicBezTo>
                  <a:cubicBezTo>
                    <a:pt x="24" y="12"/>
                    <a:pt x="25" y="11"/>
                    <a:pt x="25" y="11"/>
                  </a:cubicBezTo>
                  <a:cubicBezTo>
                    <a:pt x="28" y="8"/>
                    <a:pt x="31" y="5"/>
                    <a:pt x="34" y="3"/>
                  </a:cubicBezTo>
                  <a:cubicBezTo>
                    <a:pt x="38" y="1"/>
                    <a:pt x="41" y="0"/>
                    <a:pt x="45" y="0"/>
                  </a:cubicBezTo>
                  <a:cubicBezTo>
                    <a:pt x="48" y="1"/>
                    <a:pt x="51" y="2"/>
                    <a:pt x="54" y="5"/>
                  </a:cubicBezTo>
                  <a:cubicBezTo>
                    <a:pt x="55" y="7"/>
                    <a:pt x="57" y="9"/>
                    <a:pt x="57" y="12"/>
                  </a:cubicBezTo>
                  <a:cubicBezTo>
                    <a:pt x="58" y="16"/>
                    <a:pt x="56" y="19"/>
                    <a:pt x="53" y="23"/>
                  </a:cubicBezTo>
                  <a:cubicBezTo>
                    <a:pt x="52" y="25"/>
                    <a:pt x="50" y="26"/>
                    <a:pt x="47" y="26"/>
                  </a:cubicBezTo>
                  <a:cubicBezTo>
                    <a:pt x="46" y="26"/>
                    <a:pt x="46" y="26"/>
                    <a:pt x="45" y="26"/>
                  </a:cubicBezTo>
                  <a:cubicBezTo>
                    <a:pt x="45" y="26"/>
                    <a:pt x="46" y="26"/>
                    <a:pt x="47" y="25"/>
                  </a:cubicBezTo>
                  <a:cubicBezTo>
                    <a:pt x="50" y="24"/>
                    <a:pt x="51" y="21"/>
                    <a:pt x="51" y="18"/>
                  </a:cubicBezTo>
                  <a:cubicBezTo>
                    <a:pt x="51" y="15"/>
                    <a:pt x="49" y="12"/>
                    <a:pt x="46" y="11"/>
                  </a:cubicBezTo>
                  <a:cubicBezTo>
                    <a:pt x="41" y="8"/>
                    <a:pt x="36" y="11"/>
                    <a:pt x="34" y="15"/>
                  </a:cubicBezTo>
                  <a:cubicBezTo>
                    <a:pt x="31" y="22"/>
                    <a:pt x="35" y="30"/>
                    <a:pt x="43" y="32"/>
                  </a:cubicBezTo>
                  <a:cubicBezTo>
                    <a:pt x="43" y="32"/>
                    <a:pt x="43" y="32"/>
                    <a:pt x="43" y="32"/>
                  </a:cubicBezTo>
                  <a:cubicBezTo>
                    <a:pt x="41" y="32"/>
                    <a:pt x="40" y="33"/>
                    <a:pt x="38" y="34"/>
                  </a:cubicBezTo>
                  <a:cubicBezTo>
                    <a:pt x="33" y="38"/>
                    <a:pt x="31" y="46"/>
                    <a:pt x="36" y="51"/>
                  </a:cubicBezTo>
                  <a:cubicBezTo>
                    <a:pt x="40" y="55"/>
                    <a:pt x="46" y="55"/>
                    <a:pt x="49" y="51"/>
                  </a:cubicBezTo>
                  <a:cubicBezTo>
                    <a:pt x="52" y="47"/>
                    <a:pt x="52" y="40"/>
                    <a:pt x="45" y="38"/>
                  </a:cubicBezTo>
                  <a:cubicBezTo>
                    <a:pt x="45" y="38"/>
                    <a:pt x="45" y="38"/>
                    <a:pt x="45" y="38"/>
                  </a:cubicBezTo>
                  <a:cubicBezTo>
                    <a:pt x="46" y="37"/>
                    <a:pt x="47" y="38"/>
                    <a:pt x="48" y="38"/>
                  </a:cubicBezTo>
                  <a:cubicBezTo>
                    <a:pt x="50" y="38"/>
                    <a:pt x="52" y="39"/>
                    <a:pt x="53" y="41"/>
                  </a:cubicBezTo>
                  <a:cubicBezTo>
                    <a:pt x="56" y="43"/>
                    <a:pt x="57" y="47"/>
                    <a:pt x="57" y="51"/>
                  </a:cubicBezTo>
                  <a:cubicBezTo>
                    <a:pt x="57" y="52"/>
                    <a:pt x="57" y="54"/>
                    <a:pt x="56" y="55"/>
                  </a:cubicBezTo>
                  <a:cubicBezTo>
                    <a:pt x="54" y="59"/>
                    <a:pt x="51" y="62"/>
                    <a:pt x="47" y="63"/>
                  </a:cubicBezTo>
                  <a:cubicBezTo>
                    <a:pt x="43" y="64"/>
                    <a:pt x="40" y="63"/>
                    <a:pt x="36" y="62"/>
                  </a:cubicBezTo>
                  <a:cubicBezTo>
                    <a:pt x="33" y="60"/>
                    <a:pt x="30" y="58"/>
                    <a:pt x="27" y="55"/>
                  </a:cubicBezTo>
                  <a:cubicBezTo>
                    <a:pt x="27" y="54"/>
                    <a:pt x="26" y="53"/>
                    <a:pt x="25" y="52"/>
                  </a:cubicBezTo>
                  <a:cubicBezTo>
                    <a:pt x="25" y="52"/>
                    <a:pt x="24" y="52"/>
                    <a:pt x="24" y="52"/>
                  </a:cubicBezTo>
                  <a:cubicBezTo>
                    <a:pt x="17" y="53"/>
                    <a:pt x="12" y="51"/>
                    <a:pt x="7" y="46"/>
                  </a:cubicBezTo>
                  <a:cubicBezTo>
                    <a:pt x="6" y="44"/>
                    <a:pt x="5" y="42"/>
                    <a:pt x="5" y="40"/>
                  </a:cubicBezTo>
                  <a:cubicBezTo>
                    <a:pt x="4" y="38"/>
                    <a:pt x="4" y="37"/>
                    <a:pt x="4" y="36"/>
                  </a:cubicBezTo>
                  <a:cubicBezTo>
                    <a:pt x="3" y="34"/>
                    <a:pt x="2" y="32"/>
                    <a:pt x="0" y="32"/>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7" name="Freeform 20"/>
            <p:cNvSpPr/>
            <p:nvPr/>
          </p:nvSpPr>
          <p:spPr bwMode="auto">
            <a:xfrm>
              <a:off x="1620" y="773"/>
              <a:ext cx="816" cy="914"/>
            </a:xfrm>
            <a:custGeom>
              <a:avLst/>
              <a:gdLst>
                <a:gd name="T0" fmla="*/ 14 w 58"/>
                <a:gd name="T1" fmla="*/ 38 h 65"/>
                <a:gd name="T2" fmla="*/ 12 w 58"/>
                <a:gd name="T3" fmla="*/ 38 h 65"/>
                <a:gd name="T4" fmla="*/ 7 w 58"/>
                <a:gd name="T5" fmla="*/ 47 h 65"/>
                <a:gd name="T6" fmla="*/ 14 w 58"/>
                <a:gd name="T7" fmla="*/ 54 h 65"/>
                <a:gd name="T8" fmla="*/ 24 w 58"/>
                <a:gd name="T9" fmla="*/ 49 h 65"/>
                <a:gd name="T10" fmla="*/ 15 w 58"/>
                <a:gd name="T11" fmla="*/ 32 h 65"/>
                <a:gd name="T12" fmla="*/ 15 w 58"/>
                <a:gd name="T13" fmla="*/ 32 h 65"/>
                <a:gd name="T14" fmla="*/ 18 w 58"/>
                <a:gd name="T15" fmla="*/ 31 h 65"/>
                <a:gd name="T16" fmla="*/ 21 w 58"/>
                <a:gd name="T17" fmla="*/ 12 h 65"/>
                <a:gd name="T18" fmla="*/ 19 w 58"/>
                <a:gd name="T19" fmla="*/ 10 h 65"/>
                <a:gd name="T20" fmla="*/ 10 w 58"/>
                <a:gd name="T21" fmla="*/ 24 h 65"/>
                <a:gd name="T22" fmla="*/ 14 w 58"/>
                <a:gd name="T23" fmla="*/ 26 h 65"/>
                <a:gd name="T24" fmla="*/ 10 w 58"/>
                <a:gd name="T25" fmla="*/ 26 h 65"/>
                <a:gd name="T26" fmla="*/ 3 w 58"/>
                <a:gd name="T27" fmla="*/ 20 h 65"/>
                <a:gd name="T28" fmla="*/ 4 w 58"/>
                <a:gd name="T29" fmla="*/ 5 h 65"/>
                <a:gd name="T30" fmla="*/ 16 w 58"/>
                <a:gd name="T31" fmla="*/ 0 h 65"/>
                <a:gd name="T32" fmla="*/ 27 w 58"/>
                <a:gd name="T33" fmla="*/ 5 h 65"/>
                <a:gd name="T34" fmla="*/ 31 w 58"/>
                <a:gd name="T35" fmla="*/ 9 h 65"/>
                <a:gd name="T36" fmla="*/ 33 w 58"/>
                <a:gd name="T37" fmla="*/ 11 h 65"/>
                <a:gd name="T38" fmla="*/ 35 w 58"/>
                <a:gd name="T39" fmla="*/ 12 h 65"/>
                <a:gd name="T40" fmla="*/ 50 w 58"/>
                <a:gd name="T41" fmla="*/ 17 h 65"/>
                <a:gd name="T42" fmla="*/ 53 w 58"/>
                <a:gd name="T43" fmla="*/ 24 h 65"/>
                <a:gd name="T44" fmla="*/ 54 w 58"/>
                <a:gd name="T45" fmla="*/ 28 h 65"/>
                <a:gd name="T46" fmla="*/ 58 w 58"/>
                <a:gd name="T47" fmla="*/ 32 h 65"/>
                <a:gd name="T48" fmla="*/ 54 w 58"/>
                <a:gd name="T49" fmla="*/ 36 h 65"/>
                <a:gd name="T50" fmla="*/ 53 w 58"/>
                <a:gd name="T51" fmla="*/ 40 h 65"/>
                <a:gd name="T52" fmla="*/ 44 w 58"/>
                <a:gd name="T53" fmla="*/ 51 h 65"/>
                <a:gd name="T54" fmla="*/ 36 w 58"/>
                <a:gd name="T55" fmla="*/ 52 h 65"/>
                <a:gd name="T56" fmla="*/ 34 w 58"/>
                <a:gd name="T57" fmla="*/ 52 h 65"/>
                <a:gd name="T58" fmla="*/ 33 w 58"/>
                <a:gd name="T59" fmla="*/ 52 h 65"/>
                <a:gd name="T60" fmla="*/ 31 w 58"/>
                <a:gd name="T61" fmla="*/ 55 h 65"/>
                <a:gd name="T62" fmla="*/ 28 w 58"/>
                <a:gd name="T63" fmla="*/ 58 h 65"/>
                <a:gd name="T64" fmla="*/ 8 w 58"/>
                <a:gd name="T65" fmla="*/ 62 h 65"/>
                <a:gd name="T66" fmla="*/ 2 w 58"/>
                <a:gd name="T67" fmla="*/ 54 h 65"/>
                <a:gd name="T68" fmla="*/ 4 w 58"/>
                <a:gd name="T69" fmla="*/ 42 h 65"/>
                <a:gd name="T70" fmla="*/ 13 w 58"/>
                <a:gd name="T71" fmla="*/ 37 h 65"/>
                <a:gd name="T72" fmla="*/ 14 w 58"/>
                <a:gd name="T73" fmla="*/ 37 h 65"/>
                <a:gd name="T74" fmla="*/ 14 w 58"/>
                <a:gd name="T75"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65">
                  <a:moveTo>
                    <a:pt x="14" y="38"/>
                  </a:moveTo>
                  <a:cubicBezTo>
                    <a:pt x="13" y="38"/>
                    <a:pt x="12" y="38"/>
                    <a:pt x="12" y="38"/>
                  </a:cubicBezTo>
                  <a:cubicBezTo>
                    <a:pt x="9" y="40"/>
                    <a:pt x="7" y="43"/>
                    <a:pt x="7" y="47"/>
                  </a:cubicBezTo>
                  <a:cubicBezTo>
                    <a:pt x="8" y="50"/>
                    <a:pt x="10" y="53"/>
                    <a:pt x="14" y="54"/>
                  </a:cubicBezTo>
                  <a:cubicBezTo>
                    <a:pt x="18" y="55"/>
                    <a:pt x="22" y="52"/>
                    <a:pt x="24" y="49"/>
                  </a:cubicBezTo>
                  <a:cubicBezTo>
                    <a:pt x="27" y="41"/>
                    <a:pt x="23" y="33"/>
                    <a:pt x="15" y="32"/>
                  </a:cubicBezTo>
                  <a:cubicBezTo>
                    <a:pt x="15" y="32"/>
                    <a:pt x="15" y="32"/>
                    <a:pt x="15" y="32"/>
                  </a:cubicBezTo>
                  <a:cubicBezTo>
                    <a:pt x="16" y="32"/>
                    <a:pt x="17" y="31"/>
                    <a:pt x="18" y="31"/>
                  </a:cubicBezTo>
                  <a:cubicBezTo>
                    <a:pt x="26" y="27"/>
                    <a:pt x="28" y="17"/>
                    <a:pt x="21" y="12"/>
                  </a:cubicBezTo>
                  <a:cubicBezTo>
                    <a:pt x="20" y="11"/>
                    <a:pt x="20" y="11"/>
                    <a:pt x="19" y="10"/>
                  </a:cubicBezTo>
                  <a:cubicBezTo>
                    <a:pt x="8" y="7"/>
                    <a:pt x="4" y="19"/>
                    <a:pt x="10" y="24"/>
                  </a:cubicBezTo>
                  <a:cubicBezTo>
                    <a:pt x="11" y="25"/>
                    <a:pt x="12" y="26"/>
                    <a:pt x="14" y="26"/>
                  </a:cubicBezTo>
                  <a:cubicBezTo>
                    <a:pt x="13" y="27"/>
                    <a:pt x="11" y="26"/>
                    <a:pt x="10" y="26"/>
                  </a:cubicBezTo>
                  <a:cubicBezTo>
                    <a:pt x="7" y="25"/>
                    <a:pt x="5" y="23"/>
                    <a:pt x="3" y="20"/>
                  </a:cubicBezTo>
                  <a:cubicBezTo>
                    <a:pt x="0" y="15"/>
                    <a:pt x="0" y="10"/>
                    <a:pt x="4" y="5"/>
                  </a:cubicBezTo>
                  <a:cubicBezTo>
                    <a:pt x="7" y="1"/>
                    <a:pt x="11" y="0"/>
                    <a:pt x="16" y="0"/>
                  </a:cubicBezTo>
                  <a:cubicBezTo>
                    <a:pt x="20" y="1"/>
                    <a:pt x="23" y="3"/>
                    <a:pt x="27" y="5"/>
                  </a:cubicBezTo>
                  <a:cubicBezTo>
                    <a:pt x="28" y="6"/>
                    <a:pt x="29" y="7"/>
                    <a:pt x="31" y="9"/>
                  </a:cubicBezTo>
                  <a:cubicBezTo>
                    <a:pt x="31" y="9"/>
                    <a:pt x="32" y="10"/>
                    <a:pt x="33" y="11"/>
                  </a:cubicBezTo>
                  <a:cubicBezTo>
                    <a:pt x="33" y="11"/>
                    <a:pt x="34" y="12"/>
                    <a:pt x="35" y="12"/>
                  </a:cubicBezTo>
                  <a:cubicBezTo>
                    <a:pt x="41" y="11"/>
                    <a:pt x="46" y="13"/>
                    <a:pt x="50" y="17"/>
                  </a:cubicBezTo>
                  <a:cubicBezTo>
                    <a:pt x="52" y="19"/>
                    <a:pt x="53" y="21"/>
                    <a:pt x="53" y="24"/>
                  </a:cubicBezTo>
                  <a:cubicBezTo>
                    <a:pt x="54" y="25"/>
                    <a:pt x="54" y="26"/>
                    <a:pt x="54" y="28"/>
                  </a:cubicBezTo>
                  <a:cubicBezTo>
                    <a:pt x="55" y="30"/>
                    <a:pt x="56" y="31"/>
                    <a:pt x="58" y="32"/>
                  </a:cubicBezTo>
                  <a:cubicBezTo>
                    <a:pt x="56" y="32"/>
                    <a:pt x="55" y="34"/>
                    <a:pt x="54" y="36"/>
                  </a:cubicBezTo>
                  <a:cubicBezTo>
                    <a:pt x="54" y="38"/>
                    <a:pt x="54" y="39"/>
                    <a:pt x="53" y="40"/>
                  </a:cubicBezTo>
                  <a:cubicBezTo>
                    <a:pt x="52" y="46"/>
                    <a:pt x="49" y="49"/>
                    <a:pt x="44" y="51"/>
                  </a:cubicBezTo>
                  <a:cubicBezTo>
                    <a:pt x="41" y="52"/>
                    <a:pt x="39" y="53"/>
                    <a:pt x="36" y="52"/>
                  </a:cubicBezTo>
                  <a:cubicBezTo>
                    <a:pt x="35" y="52"/>
                    <a:pt x="35" y="52"/>
                    <a:pt x="34" y="52"/>
                  </a:cubicBezTo>
                  <a:cubicBezTo>
                    <a:pt x="34" y="52"/>
                    <a:pt x="34" y="52"/>
                    <a:pt x="33" y="52"/>
                  </a:cubicBezTo>
                  <a:cubicBezTo>
                    <a:pt x="32" y="53"/>
                    <a:pt x="32" y="54"/>
                    <a:pt x="31" y="55"/>
                  </a:cubicBezTo>
                  <a:cubicBezTo>
                    <a:pt x="30" y="56"/>
                    <a:pt x="29" y="57"/>
                    <a:pt x="28" y="58"/>
                  </a:cubicBezTo>
                  <a:cubicBezTo>
                    <a:pt x="21" y="63"/>
                    <a:pt x="14" y="65"/>
                    <a:pt x="8" y="62"/>
                  </a:cubicBezTo>
                  <a:cubicBezTo>
                    <a:pt x="5" y="60"/>
                    <a:pt x="3" y="57"/>
                    <a:pt x="2" y="54"/>
                  </a:cubicBezTo>
                  <a:cubicBezTo>
                    <a:pt x="0" y="50"/>
                    <a:pt x="1" y="46"/>
                    <a:pt x="4" y="42"/>
                  </a:cubicBezTo>
                  <a:cubicBezTo>
                    <a:pt x="6" y="39"/>
                    <a:pt x="9" y="37"/>
                    <a:pt x="13" y="37"/>
                  </a:cubicBezTo>
                  <a:cubicBezTo>
                    <a:pt x="13" y="37"/>
                    <a:pt x="13" y="37"/>
                    <a:pt x="14" y="37"/>
                  </a:cubicBezTo>
                  <a:cubicBezTo>
                    <a:pt x="14" y="37"/>
                    <a:pt x="14" y="38"/>
                    <a:pt x="14" y="38"/>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8" name="Freeform 21"/>
            <p:cNvSpPr/>
            <p:nvPr/>
          </p:nvSpPr>
          <p:spPr bwMode="auto">
            <a:xfrm>
              <a:off x="649" y="660"/>
              <a:ext cx="1140" cy="1140"/>
            </a:xfrm>
            <a:custGeom>
              <a:avLst/>
              <a:gdLst>
                <a:gd name="T0" fmla="*/ 68 w 81"/>
                <a:gd name="T1" fmla="*/ 68 h 81"/>
                <a:gd name="T2" fmla="*/ 51 w 81"/>
                <a:gd name="T3" fmla="*/ 67 h 81"/>
                <a:gd name="T4" fmla="*/ 40 w 81"/>
                <a:gd name="T5" fmla="*/ 81 h 81"/>
                <a:gd name="T6" fmla="*/ 30 w 81"/>
                <a:gd name="T7" fmla="*/ 67 h 81"/>
                <a:gd name="T8" fmla="*/ 13 w 81"/>
                <a:gd name="T9" fmla="*/ 67 h 81"/>
                <a:gd name="T10" fmla="*/ 14 w 81"/>
                <a:gd name="T11" fmla="*/ 50 h 81"/>
                <a:gd name="T12" fmla="*/ 0 w 81"/>
                <a:gd name="T13" fmla="*/ 40 h 81"/>
                <a:gd name="T14" fmla="*/ 14 w 81"/>
                <a:gd name="T15" fmla="*/ 30 h 81"/>
                <a:gd name="T16" fmla="*/ 14 w 81"/>
                <a:gd name="T17" fmla="*/ 14 h 81"/>
                <a:gd name="T18" fmla="*/ 40 w 81"/>
                <a:gd name="T19" fmla="*/ 0 h 81"/>
                <a:gd name="T20" fmla="*/ 50 w 81"/>
                <a:gd name="T21" fmla="*/ 14 h 81"/>
                <a:gd name="T22" fmla="*/ 68 w 81"/>
                <a:gd name="T23" fmla="*/ 13 h 81"/>
                <a:gd name="T24" fmla="*/ 67 w 81"/>
                <a:gd name="T25" fmla="*/ 30 h 81"/>
                <a:gd name="T26" fmla="*/ 81 w 81"/>
                <a:gd name="T27" fmla="*/ 40 h 81"/>
                <a:gd name="T28" fmla="*/ 67 w 81"/>
                <a:gd name="T29" fmla="*/ 5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81">
                  <a:moveTo>
                    <a:pt x="68" y="68"/>
                  </a:moveTo>
                  <a:cubicBezTo>
                    <a:pt x="63" y="65"/>
                    <a:pt x="57" y="64"/>
                    <a:pt x="51" y="67"/>
                  </a:cubicBezTo>
                  <a:cubicBezTo>
                    <a:pt x="45" y="69"/>
                    <a:pt x="41" y="74"/>
                    <a:pt x="40" y="81"/>
                  </a:cubicBezTo>
                  <a:cubicBezTo>
                    <a:pt x="39" y="75"/>
                    <a:pt x="36" y="70"/>
                    <a:pt x="30" y="67"/>
                  </a:cubicBezTo>
                  <a:cubicBezTo>
                    <a:pt x="25" y="64"/>
                    <a:pt x="19" y="65"/>
                    <a:pt x="13" y="67"/>
                  </a:cubicBezTo>
                  <a:cubicBezTo>
                    <a:pt x="16" y="62"/>
                    <a:pt x="17" y="56"/>
                    <a:pt x="14" y="50"/>
                  </a:cubicBezTo>
                  <a:cubicBezTo>
                    <a:pt x="11" y="44"/>
                    <a:pt x="6" y="41"/>
                    <a:pt x="0" y="40"/>
                  </a:cubicBezTo>
                  <a:cubicBezTo>
                    <a:pt x="6" y="39"/>
                    <a:pt x="11" y="36"/>
                    <a:pt x="14" y="30"/>
                  </a:cubicBezTo>
                  <a:cubicBezTo>
                    <a:pt x="16" y="25"/>
                    <a:pt x="16" y="19"/>
                    <a:pt x="14" y="14"/>
                  </a:cubicBezTo>
                  <a:cubicBezTo>
                    <a:pt x="24" y="19"/>
                    <a:pt x="38" y="13"/>
                    <a:pt x="40" y="0"/>
                  </a:cubicBezTo>
                  <a:cubicBezTo>
                    <a:pt x="41" y="6"/>
                    <a:pt x="45" y="11"/>
                    <a:pt x="50" y="14"/>
                  </a:cubicBezTo>
                  <a:cubicBezTo>
                    <a:pt x="56" y="16"/>
                    <a:pt x="62" y="16"/>
                    <a:pt x="68" y="13"/>
                  </a:cubicBezTo>
                  <a:cubicBezTo>
                    <a:pt x="65" y="19"/>
                    <a:pt x="65" y="24"/>
                    <a:pt x="67" y="30"/>
                  </a:cubicBezTo>
                  <a:cubicBezTo>
                    <a:pt x="70" y="36"/>
                    <a:pt x="75" y="39"/>
                    <a:pt x="81" y="40"/>
                  </a:cubicBezTo>
                  <a:cubicBezTo>
                    <a:pt x="74" y="41"/>
                    <a:pt x="70" y="44"/>
                    <a:pt x="67" y="51"/>
                  </a:cubicBezTo>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9" name="Freeform 22"/>
            <p:cNvSpPr/>
            <p:nvPr/>
          </p:nvSpPr>
          <p:spPr bwMode="auto">
            <a:xfrm>
              <a:off x="832" y="843"/>
              <a:ext cx="802" cy="802"/>
            </a:xfrm>
            <a:custGeom>
              <a:avLst/>
              <a:gdLst>
                <a:gd name="T0" fmla="*/ 38 w 57"/>
                <a:gd name="T1" fmla="*/ 48 h 57"/>
                <a:gd name="T2" fmla="*/ 4 w 57"/>
                <a:gd name="T3" fmla="*/ 22 h 57"/>
                <a:gd name="T4" fmla="*/ 22 w 57"/>
                <a:gd name="T5" fmla="*/ 4 h 57"/>
                <a:gd name="T6" fmla="*/ 48 w 57"/>
                <a:gd name="T7" fmla="*/ 37 h 57"/>
                <a:gd name="T8" fmla="*/ 38 w 57"/>
                <a:gd name="T9" fmla="*/ 48 h 57"/>
              </a:gdLst>
              <a:ahLst/>
              <a:cxnLst>
                <a:cxn ang="0">
                  <a:pos x="T0" y="T1"/>
                </a:cxn>
                <a:cxn ang="0">
                  <a:pos x="T2" y="T3"/>
                </a:cxn>
                <a:cxn ang="0">
                  <a:pos x="T4" y="T5"/>
                </a:cxn>
                <a:cxn ang="0">
                  <a:pos x="T6" y="T7"/>
                </a:cxn>
                <a:cxn ang="0">
                  <a:pos x="T8" y="T9"/>
                </a:cxn>
              </a:cxnLst>
              <a:rect l="0" t="0" r="r" b="b"/>
              <a:pathLst>
                <a:path w="57" h="57">
                  <a:moveTo>
                    <a:pt x="38" y="48"/>
                  </a:moveTo>
                  <a:cubicBezTo>
                    <a:pt x="18" y="57"/>
                    <a:pt x="0" y="40"/>
                    <a:pt x="4" y="22"/>
                  </a:cubicBezTo>
                  <a:cubicBezTo>
                    <a:pt x="6" y="13"/>
                    <a:pt x="13" y="6"/>
                    <a:pt x="22" y="4"/>
                  </a:cubicBezTo>
                  <a:cubicBezTo>
                    <a:pt x="41" y="0"/>
                    <a:pt x="57" y="18"/>
                    <a:pt x="48" y="37"/>
                  </a:cubicBezTo>
                  <a:cubicBezTo>
                    <a:pt x="46" y="42"/>
                    <a:pt x="42" y="46"/>
                    <a:pt x="38" y="4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 name="Freeform 23"/>
            <p:cNvSpPr/>
            <p:nvPr/>
          </p:nvSpPr>
          <p:spPr bwMode="auto">
            <a:xfrm>
              <a:off x="931" y="1167"/>
              <a:ext cx="577" cy="352"/>
            </a:xfrm>
            <a:custGeom>
              <a:avLst/>
              <a:gdLst>
                <a:gd name="T0" fmla="*/ 40 w 41"/>
                <a:gd name="T1" fmla="*/ 4 h 25"/>
                <a:gd name="T2" fmla="*/ 37 w 41"/>
                <a:gd name="T3" fmla="*/ 16 h 25"/>
                <a:gd name="T4" fmla="*/ 25 w 41"/>
                <a:gd name="T5" fmla="*/ 24 h 25"/>
                <a:gd name="T6" fmla="*/ 7 w 41"/>
                <a:gd name="T7" fmla="*/ 21 h 25"/>
                <a:gd name="T8" fmla="*/ 0 w 41"/>
                <a:gd name="T9" fmla="*/ 11 h 25"/>
                <a:gd name="T10" fmla="*/ 0 w 41"/>
                <a:gd name="T11" fmla="*/ 9 h 25"/>
                <a:gd name="T12" fmla="*/ 1 w 41"/>
                <a:gd name="T13" fmla="*/ 5 h 25"/>
                <a:gd name="T14" fmla="*/ 13 w 41"/>
                <a:gd name="T15" fmla="*/ 1 h 25"/>
                <a:gd name="T16" fmla="*/ 20 w 41"/>
                <a:gd name="T17" fmla="*/ 6 h 25"/>
                <a:gd name="T18" fmla="*/ 22 w 41"/>
                <a:gd name="T19" fmla="*/ 9 h 25"/>
                <a:gd name="T20" fmla="*/ 28 w 41"/>
                <a:gd name="T21" fmla="*/ 12 h 25"/>
                <a:gd name="T22" fmla="*/ 38 w 41"/>
                <a:gd name="T23" fmla="*/ 9 h 25"/>
                <a:gd name="T24" fmla="*/ 40 w 41"/>
                <a:gd name="T25" fmla="*/ 5 h 25"/>
                <a:gd name="T26" fmla="*/ 40 w 41"/>
                <a:gd name="T2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5">
                  <a:moveTo>
                    <a:pt x="40" y="4"/>
                  </a:moveTo>
                  <a:cubicBezTo>
                    <a:pt x="41" y="8"/>
                    <a:pt x="40" y="13"/>
                    <a:pt x="37" y="16"/>
                  </a:cubicBezTo>
                  <a:cubicBezTo>
                    <a:pt x="34" y="20"/>
                    <a:pt x="30" y="23"/>
                    <a:pt x="25" y="24"/>
                  </a:cubicBezTo>
                  <a:cubicBezTo>
                    <a:pt x="19" y="25"/>
                    <a:pt x="13" y="24"/>
                    <a:pt x="7" y="21"/>
                  </a:cubicBezTo>
                  <a:cubicBezTo>
                    <a:pt x="4" y="18"/>
                    <a:pt x="1" y="15"/>
                    <a:pt x="0" y="11"/>
                  </a:cubicBezTo>
                  <a:cubicBezTo>
                    <a:pt x="0" y="10"/>
                    <a:pt x="0" y="9"/>
                    <a:pt x="0" y="9"/>
                  </a:cubicBezTo>
                  <a:cubicBezTo>
                    <a:pt x="0" y="7"/>
                    <a:pt x="0" y="6"/>
                    <a:pt x="1" y="5"/>
                  </a:cubicBezTo>
                  <a:cubicBezTo>
                    <a:pt x="4" y="1"/>
                    <a:pt x="8" y="0"/>
                    <a:pt x="13" y="1"/>
                  </a:cubicBezTo>
                  <a:cubicBezTo>
                    <a:pt x="16" y="2"/>
                    <a:pt x="18" y="3"/>
                    <a:pt x="20" y="6"/>
                  </a:cubicBezTo>
                  <a:cubicBezTo>
                    <a:pt x="21" y="7"/>
                    <a:pt x="21" y="8"/>
                    <a:pt x="22" y="9"/>
                  </a:cubicBezTo>
                  <a:cubicBezTo>
                    <a:pt x="24" y="10"/>
                    <a:pt x="26" y="12"/>
                    <a:pt x="28" y="12"/>
                  </a:cubicBezTo>
                  <a:cubicBezTo>
                    <a:pt x="32" y="13"/>
                    <a:pt x="35" y="12"/>
                    <a:pt x="38" y="9"/>
                  </a:cubicBezTo>
                  <a:cubicBezTo>
                    <a:pt x="39" y="8"/>
                    <a:pt x="40" y="6"/>
                    <a:pt x="40" y="5"/>
                  </a:cubicBezTo>
                  <a:cubicBezTo>
                    <a:pt x="40" y="4"/>
                    <a:pt x="40" y="4"/>
                    <a:pt x="40" y="4"/>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31" name="Freeform 24"/>
            <p:cNvSpPr/>
            <p:nvPr/>
          </p:nvSpPr>
          <p:spPr bwMode="auto">
            <a:xfrm>
              <a:off x="917" y="928"/>
              <a:ext cx="576" cy="337"/>
            </a:xfrm>
            <a:custGeom>
              <a:avLst/>
              <a:gdLst>
                <a:gd name="T0" fmla="*/ 1 w 41"/>
                <a:gd name="T1" fmla="*/ 21 h 24"/>
                <a:gd name="T2" fmla="*/ 6 w 41"/>
                <a:gd name="T3" fmla="*/ 7 h 24"/>
                <a:gd name="T4" fmla="*/ 19 w 41"/>
                <a:gd name="T5" fmla="*/ 1 h 24"/>
                <a:gd name="T6" fmla="*/ 34 w 41"/>
                <a:gd name="T7" fmla="*/ 4 h 24"/>
                <a:gd name="T8" fmla="*/ 41 w 41"/>
                <a:gd name="T9" fmla="*/ 13 h 24"/>
                <a:gd name="T10" fmla="*/ 41 w 41"/>
                <a:gd name="T11" fmla="*/ 17 h 24"/>
                <a:gd name="T12" fmla="*/ 40 w 41"/>
                <a:gd name="T13" fmla="*/ 20 h 24"/>
                <a:gd name="T14" fmla="*/ 30 w 41"/>
                <a:gd name="T15" fmla="*/ 24 h 24"/>
                <a:gd name="T16" fmla="*/ 22 w 41"/>
                <a:gd name="T17" fmla="*/ 20 h 24"/>
                <a:gd name="T18" fmla="*/ 19 w 41"/>
                <a:gd name="T19" fmla="*/ 16 h 24"/>
                <a:gd name="T20" fmla="*/ 13 w 41"/>
                <a:gd name="T21" fmla="*/ 13 h 24"/>
                <a:gd name="T22" fmla="*/ 3 w 41"/>
                <a:gd name="T23" fmla="*/ 16 h 24"/>
                <a:gd name="T24" fmla="*/ 1 w 41"/>
                <a:gd name="T25" fmla="*/ 20 h 24"/>
                <a:gd name="T26" fmla="*/ 1 w 41"/>
                <a:gd name="T2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4">
                  <a:moveTo>
                    <a:pt x="1" y="21"/>
                  </a:moveTo>
                  <a:cubicBezTo>
                    <a:pt x="0" y="15"/>
                    <a:pt x="2" y="11"/>
                    <a:pt x="6" y="7"/>
                  </a:cubicBezTo>
                  <a:cubicBezTo>
                    <a:pt x="9" y="3"/>
                    <a:pt x="14" y="1"/>
                    <a:pt x="19" y="1"/>
                  </a:cubicBezTo>
                  <a:cubicBezTo>
                    <a:pt x="24" y="0"/>
                    <a:pt x="29" y="1"/>
                    <a:pt x="34" y="4"/>
                  </a:cubicBezTo>
                  <a:cubicBezTo>
                    <a:pt x="37" y="6"/>
                    <a:pt x="40" y="9"/>
                    <a:pt x="41" y="13"/>
                  </a:cubicBezTo>
                  <a:cubicBezTo>
                    <a:pt x="41" y="15"/>
                    <a:pt x="41" y="16"/>
                    <a:pt x="41" y="17"/>
                  </a:cubicBezTo>
                  <a:cubicBezTo>
                    <a:pt x="41" y="18"/>
                    <a:pt x="41" y="19"/>
                    <a:pt x="40" y="20"/>
                  </a:cubicBezTo>
                  <a:cubicBezTo>
                    <a:pt x="38" y="23"/>
                    <a:pt x="34" y="24"/>
                    <a:pt x="30" y="24"/>
                  </a:cubicBezTo>
                  <a:cubicBezTo>
                    <a:pt x="27" y="24"/>
                    <a:pt x="24" y="22"/>
                    <a:pt x="22" y="20"/>
                  </a:cubicBezTo>
                  <a:cubicBezTo>
                    <a:pt x="21" y="18"/>
                    <a:pt x="20" y="17"/>
                    <a:pt x="19" y="16"/>
                  </a:cubicBezTo>
                  <a:cubicBezTo>
                    <a:pt x="17" y="14"/>
                    <a:pt x="15" y="13"/>
                    <a:pt x="13" y="13"/>
                  </a:cubicBezTo>
                  <a:cubicBezTo>
                    <a:pt x="9" y="12"/>
                    <a:pt x="6" y="13"/>
                    <a:pt x="3" y="16"/>
                  </a:cubicBezTo>
                  <a:cubicBezTo>
                    <a:pt x="2" y="17"/>
                    <a:pt x="2" y="19"/>
                    <a:pt x="1" y="20"/>
                  </a:cubicBezTo>
                  <a:cubicBezTo>
                    <a:pt x="1" y="20"/>
                    <a:pt x="1" y="21"/>
                    <a:pt x="1" y="21"/>
                  </a:cubicBezTo>
                  <a:close/>
                </a:path>
              </a:pathLst>
            </a:custGeom>
            <a:solidFill>
              <a:srgbClr val="08261A"/>
            </a:solidFill>
            <a:ln>
              <a:noFill/>
            </a:ln>
          </p:spPr>
          <p:txBody>
            <a:bodyPr vert="horz" wrap="square" lIns="91440" tIns="45720" rIns="91440" bIns="45720" numCol="1" anchor="t" anchorCtr="0" compatLnSpc="1"/>
            <a:lstStyle/>
            <a:p>
              <a:endParaRPr lang="zh-CN" altLang="en-US" dirty="0"/>
            </a:p>
          </p:txBody>
        </p:sp>
      </p:grpSp>
      <p:pic>
        <p:nvPicPr>
          <p:cNvPr id="3" name="图片 2"/>
          <p:cNvPicPr>
            <a:picLocks noChangeAspect="1"/>
          </p:cNvPicPr>
          <p:nvPr/>
        </p:nvPicPr>
        <p:blipFill>
          <a:blip r:embed="rId2"/>
          <a:stretch>
            <a:fillRect/>
          </a:stretch>
        </p:blipFill>
        <p:spPr>
          <a:xfrm>
            <a:off x="1483995" y="1470025"/>
            <a:ext cx="4073525" cy="3989070"/>
          </a:xfrm>
          <a:prstGeom prst="rect">
            <a:avLst/>
          </a:prstGeom>
        </p:spPr>
      </p:pic>
      <p:pic>
        <p:nvPicPr>
          <p:cNvPr id="4" name="图片 3"/>
          <p:cNvPicPr>
            <a:picLocks noChangeAspect="1"/>
          </p:cNvPicPr>
          <p:nvPr/>
        </p:nvPicPr>
        <p:blipFill>
          <a:blip r:embed="rId3"/>
          <a:stretch>
            <a:fillRect/>
          </a:stretch>
        </p:blipFill>
        <p:spPr>
          <a:xfrm>
            <a:off x="5624195" y="1452245"/>
            <a:ext cx="6567805" cy="3952875"/>
          </a:xfrm>
          <a:prstGeom prst="rect">
            <a:avLst/>
          </a:prstGeom>
        </p:spPr>
      </p:pic>
    </p:spTree>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38200" y="1174115"/>
            <a:ext cx="10515600" cy="4351338"/>
          </a:xfrm>
        </p:spPr>
        <p:txBody>
          <a:bodyPr>
            <a:normAutofit/>
          </a:bodyPr>
          <a:p>
            <a:pPr>
              <a:lnSpc>
                <a:spcPct val="150000"/>
              </a:lnSpc>
            </a:pPr>
            <a:r>
              <a:rPr lang="zh-CN" altLang="en-US" sz="1800">
                <a:solidFill>
                  <a:srgbClr val="3C424A"/>
                </a:solidFill>
                <a:latin typeface="等线" panose="02010600030101010101" charset="-122"/>
                <a:ea typeface="等线" panose="02010600030101010101" charset="-122"/>
                <a:cs typeface="等线" panose="02010600030101010101" charset="-122"/>
              </a:rPr>
              <a:t>舞龙俗称玩龙灯，是一种起源于中国的汉族传统民俗文化活动之一。 舞龙源自古人对龙的崇拜，每逢喜庆节日，人们都会舞龙，从春节开始舞龙，然后二月"龙抬头"、端午节时也舞龙。舞龙时，龙跟着绣球做各种动作，穿插，不断地展示扭、挥、仰、跪、跳、摇等多种姿势。所以以舞龙的方式来祈求平安和丰收就成为全国各地汉族的一种民俗文化。</a:t>
            </a:r>
            <a:endParaRPr lang="zh-CN" altLang="en-US" sz="1800">
              <a:solidFill>
                <a:srgbClr val="3C424A"/>
              </a:solidFill>
              <a:latin typeface="等线" panose="02010600030101010101" charset="-122"/>
              <a:ea typeface="等线" panose="02010600030101010101" charset="-122"/>
              <a:cs typeface="等线" panose="02010600030101010101" charset="-122"/>
            </a:endParaRPr>
          </a:p>
          <a:p>
            <a:pPr>
              <a:lnSpc>
                <a:spcPct val="150000"/>
              </a:lnSpc>
            </a:pPr>
            <a:endParaRPr lang="zh-CN" altLang="en-US" sz="1800">
              <a:solidFill>
                <a:srgbClr val="3C424A"/>
              </a:solidFill>
              <a:latin typeface="等线" panose="02010600030101010101" charset="-122"/>
              <a:ea typeface="等线" panose="02010600030101010101" charset="-122"/>
              <a:cs typeface="等线" panose="02010600030101010101" charset="-122"/>
            </a:endParaRPr>
          </a:p>
          <a:p>
            <a:pPr>
              <a:lnSpc>
                <a:spcPct val="150000"/>
              </a:lnSpc>
            </a:pPr>
            <a:r>
              <a:rPr lang="zh-CN" altLang="en-US" sz="1800">
                <a:solidFill>
                  <a:srgbClr val="3C424A"/>
                </a:solidFill>
                <a:latin typeface="等线" panose="02010600030101010101" charset="-122"/>
                <a:ea typeface="等线" panose="02010600030101010101" charset="-122"/>
                <a:cs typeface="等线" panose="02010600030101010101" charset="-122"/>
              </a:rPr>
              <a:t>舞龙和舞狮，古时是在一年中的大型节日里面节目之一。随着华人移民到世界各地，现在的舞龙舞狮文化，已经遍及中国大陆、港澳台地区、东南亚，以至欧美、澳大利亚、新西兰各个华人集中的地区，成为中华文化的重要标志。</a:t>
            </a:r>
            <a:endParaRPr lang="zh-CN" altLang="en-US" sz="1800">
              <a:solidFill>
                <a:srgbClr val="3C424A"/>
              </a:solidFill>
              <a:latin typeface="等线" panose="02010600030101010101" charset="-122"/>
              <a:ea typeface="等线" panose="02010600030101010101" charset="-122"/>
              <a:cs typeface="等线" panose="02010600030101010101" charset="-122"/>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252845" y="1798320"/>
            <a:ext cx="4799965" cy="3041015"/>
          </a:xfrm>
          <a:prstGeom prst="rect">
            <a:avLst/>
          </a:prstGeom>
          <a:noFill/>
        </p:spPr>
        <p:txBody>
          <a:bodyPr wrap="square" rtlCol="0" anchor="t">
            <a:spAutoFit/>
          </a:bodyPr>
          <a:p>
            <a:pPr algn="just">
              <a:lnSpc>
                <a:spcPct val="120000"/>
              </a:lnSpc>
            </a:pPr>
            <a:r>
              <a:rPr lang="zh-CN" altLang="en-US" sz="1600">
                <a:solidFill>
                  <a:schemeClr val="tx2"/>
                </a:solidFill>
                <a:latin typeface="等线" panose="02010600030101010101" charset="-122"/>
                <a:ea typeface="等线" panose="02010600030101010101" charset="-122"/>
                <a:cs typeface="等线" panose="02010600030101010101" charset="-122"/>
              </a:rPr>
              <a:t>板鹞风筝是江苏省南通市独具特色的传统手工艺品。</a:t>
            </a:r>
            <a:endParaRPr lang="zh-CN" altLang="en-US" sz="1600">
              <a:solidFill>
                <a:schemeClr val="tx2"/>
              </a:solidFill>
              <a:latin typeface="等线" panose="02010600030101010101" charset="-122"/>
              <a:ea typeface="等线" panose="02010600030101010101" charset="-122"/>
              <a:cs typeface="等线" panose="02010600030101010101" charset="-122"/>
            </a:endParaRPr>
          </a:p>
          <a:p>
            <a:pPr algn="just">
              <a:lnSpc>
                <a:spcPct val="120000"/>
              </a:lnSpc>
            </a:pPr>
            <a:endParaRPr lang="zh-CN" altLang="en-US" sz="1600">
              <a:solidFill>
                <a:schemeClr val="tx2"/>
              </a:solidFill>
              <a:latin typeface="等线" panose="02010600030101010101" charset="-122"/>
              <a:ea typeface="等线" panose="02010600030101010101" charset="-122"/>
              <a:cs typeface="等线" panose="02010600030101010101" charset="-122"/>
            </a:endParaRPr>
          </a:p>
          <a:p>
            <a:pPr algn="just">
              <a:lnSpc>
                <a:spcPct val="120000"/>
              </a:lnSpc>
            </a:pPr>
            <a:r>
              <a:rPr lang="zh-CN" altLang="en-US" sz="1600">
                <a:solidFill>
                  <a:schemeClr val="tx2"/>
                </a:solidFill>
                <a:latin typeface="等线" panose="02010600030101010101" charset="-122"/>
                <a:ea typeface="等线" panose="02010600030101010101" charset="-122"/>
                <a:cs typeface="等线" panose="02010600030101010101" charset="-122"/>
              </a:rPr>
              <a:t>起源于北宋年间。起源地为江苏如皋，清光绪《通州直隶州志》第四卷《民赋志·物产》载:"风鸢出如皋，自草虫鱼鸟以至仙佛，无巧不具;有一排九雁、十三雁者，可折迭藏之。"中国风筝素有北鸢南鹞之称，南通板鹞风筝是南鹞中最具代表性的品种，因其</a:t>
            </a:r>
            <a:r>
              <a:rPr lang="zh-CN" altLang="en-US" sz="1600" b="1" u="sng">
                <a:solidFill>
                  <a:schemeClr val="tx2"/>
                </a:solidFill>
                <a:latin typeface="等线" panose="02010600030101010101" charset="-122"/>
                <a:ea typeface="等线" panose="02010600030101010101" charset="-122"/>
                <a:cs typeface="等线" panose="02010600030101010101" charset="-122"/>
              </a:rPr>
              <a:t>造型如一平板而得名</a:t>
            </a:r>
            <a:r>
              <a:rPr lang="zh-CN" altLang="en-US" sz="1600">
                <a:solidFill>
                  <a:schemeClr val="tx2"/>
                </a:solidFill>
                <a:latin typeface="等线" panose="02010600030101010101" charset="-122"/>
                <a:ea typeface="等线" panose="02010600030101010101" charset="-122"/>
                <a:cs typeface="等线" panose="02010600030101010101" charset="-122"/>
              </a:rPr>
              <a:t>。它融扎裱造型、配色绘画、音律设计、"哨口"雕刻等工艺于一体，放上天，"得风则鸣，其声随风抑扬"，故有</a:t>
            </a:r>
            <a:r>
              <a:rPr lang="zh-CN" altLang="en-US" sz="1600" b="1" u="sng">
                <a:solidFill>
                  <a:schemeClr val="tx2"/>
                </a:solidFill>
                <a:latin typeface="等线" panose="02010600030101010101" charset="-122"/>
                <a:ea typeface="等线" panose="02010600030101010101" charset="-122"/>
                <a:cs typeface="等线" panose="02010600030101010101" charset="-122"/>
              </a:rPr>
              <a:t>"空中交响乐"之美誉</a:t>
            </a:r>
            <a:r>
              <a:rPr lang="zh-CN" altLang="en-US" sz="1600">
                <a:solidFill>
                  <a:schemeClr val="tx2"/>
                </a:solidFill>
                <a:latin typeface="等线" panose="02010600030101010101" charset="-122"/>
                <a:ea typeface="等线" panose="02010600030101010101" charset="-122"/>
                <a:cs typeface="等线" panose="02010600030101010101" charset="-122"/>
              </a:rPr>
              <a:t>。</a:t>
            </a:r>
            <a:endParaRPr lang="zh-CN" altLang="en-US" sz="1600">
              <a:solidFill>
                <a:schemeClr val="tx2"/>
              </a:solidFill>
              <a:latin typeface="等线" panose="02010600030101010101" charset="-122"/>
              <a:ea typeface="等线" panose="02010600030101010101" charset="-122"/>
              <a:cs typeface="等线" panose="02010600030101010101" charset="-122"/>
            </a:endParaRPr>
          </a:p>
        </p:txBody>
      </p:sp>
      <p:pic>
        <p:nvPicPr>
          <p:cNvPr id="5" name="图片 4"/>
          <p:cNvPicPr>
            <a:picLocks noChangeAspect="1"/>
          </p:cNvPicPr>
          <p:nvPr/>
        </p:nvPicPr>
        <p:blipFill>
          <a:blip r:embed="rId1"/>
          <a:srcRect b="2862"/>
          <a:stretch>
            <a:fillRect/>
          </a:stretch>
        </p:blipFill>
        <p:spPr>
          <a:xfrm>
            <a:off x="451485" y="0"/>
            <a:ext cx="5299710" cy="6859270"/>
          </a:xfrm>
          <a:prstGeom prst="rect">
            <a:avLst/>
          </a:prstGeom>
        </p:spPr>
      </p:pic>
    </p:spTree>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676400" y="1049020"/>
            <a:ext cx="8839200" cy="4351655"/>
          </a:xfrm>
        </p:spPr>
        <p:txBody>
          <a:bodyPr/>
          <a:p>
            <a:pPr>
              <a:lnSpc>
                <a:spcPct val="140000"/>
              </a:lnSpc>
            </a:pPr>
            <a:r>
              <a:rPr lang="zh-CN" altLang="en-US" sz="1800">
                <a:solidFill>
                  <a:srgbClr val="3C424A"/>
                </a:solidFill>
                <a:latin typeface="等线" panose="02010600030101010101" charset="-122"/>
                <a:ea typeface="等线" panose="02010600030101010101" charset="-122"/>
              </a:rPr>
              <a:t>日常家居生活中，摆放一些民间染织刺绣、家具器皿，变会产生一股浓浓的原生态气息，凸显传统文化的底蕴</a:t>
            </a:r>
            <a:endParaRPr lang="zh-CN" altLang="en-US" sz="1800">
              <a:solidFill>
                <a:srgbClr val="3C424A"/>
              </a:solidFill>
              <a:latin typeface="等线" panose="02010600030101010101" charset="-122"/>
              <a:ea typeface="等线" panose="02010600030101010101" charset="-122"/>
            </a:endParaRPr>
          </a:p>
          <a:p>
            <a:pPr>
              <a:lnSpc>
                <a:spcPct val="140000"/>
              </a:lnSpc>
            </a:pPr>
            <a:endParaRPr lang="zh-CN" altLang="en-US" sz="1800">
              <a:solidFill>
                <a:srgbClr val="3C424A"/>
              </a:solidFill>
              <a:latin typeface="等线" panose="02010600030101010101" charset="-122"/>
              <a:ea typeface="等线" panose="02010600030101010101" charset="-122"/>
            </a:endParaRPr>
          </a:p>
          <a:p>
            <a:pPr>
              <a:lnSpc>
                <a:spcPct val="140000"/>
              </a:lnSpc>
            </a:pPr>
            <a:r>
              <a:rPr lang="zh-CN" altLang="en-US" sz="1800">
                <a:solidFill>
                  <a:srgbClr val="3C424A"/>
                </a:solidFill>
                <a:latin typeface="等线" panose="02010600030101010101" charset="-122"/>
                <a:ea typeface="等线" panose="02010600030101010101" charset="-122"/>
              </a:rPr>
              <a:t>外出旅游时，一方面观看自然风光，一方面参加民俗活动，感受民间美术的独特魅力。而艺术家也喜欢从民间美术中寻找灵感，汲取创作的源泉，运用到自己的创作中来，这样，它又间接的影响了我们的生活。</a:t>
            </a:r>
            <a:endParaRPr lang="zh-CN" altLang="en-US" sz="1800">
              <a:solidFill>
                <a:srgbClr val="3C424A"/>
              </a:solidFill>
              <a:latin typeface="等线" panose="02010600030101010101" charset="-122"/>
              <a:ea typeface="等线" panose="02010600030101010101" charset="-122"/>
            </a:endParaRPr>
          </a:p>
        </p:txBody>
      </p:sp>
    </p:spTree>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矩形 13"/>
          <p:cNvSpPr/>
          <p:nvPr/>
        </p:nvSpPr>
        <p:spPr>
          <a:xfrm>
            <a:off x="494665" y="583565"/>
            <a:ext cx="904875" cy="6034405"/>
          </a:xfrm>
          <a:prstGeom prst="rect">
            <a:avLst/>
          </a:prstGeom>
          <a:solidFill>
            <a:srgbClr val="295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5" name="矩形 14"/>
          <p:cNvSpPr/>
          <p:nvPr/>
        </p:nvSpPr>
        <p:spPr>
          <a:xfrm>
            <a:off x="659765" y="1338580"/>
            <a:ext cx="613410" cy="5079365"/>
          </a:xfrm>
          <a:prstGeom prst="rect">
            <a:avLst/>
          </a:prstGeom>
        </p:spPr>
        <p:txBody>
          <a:bodyPr vert="eaVert" wrap="square">
            <a:spAutoFit/>
          </a:bodyPr>
          <a:p>
            <a:pPr algn="ctr"/>
            <a:r>
              <a:rPr lang="zh-CN" altLang="en-US" sz="2800" dirty="0" smtClean="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电影《大红灯笼高高挂》剧照</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cxnSp>
        <p:nvCxnSpPr>
          <p:cNvPr id="16" name="直线连接符 26"/>
          <p:cNvCxnSpPr/>
          <p:nvPr/>
        </p:nvCxnSpPr>
        <p:spPr>
          <a:xfrm>
            <a:off x="943429" y="163284"/>
            <a:ext cx="3641" cy="447449"/>
          </a:xfrm>
          <a:prstGeom prst="line">
            <a:avLst/>
          </a:prstGeom>
          <a:ln>
            <a:solidFill>
              <a:srgbClr val="295055"/>
            </a:soli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22" name="Group 15"/>
          <p:cNvGrpSpPr>
            <a:grpSpLocks noChangeAspect="1"/>
          </p:cNvGrpSpPr>
          <p:nvPr/>
        </p:nvGrpSpPr>
        <p:grpSpPr bwMode="auto">
          <a:xfrm>
            <a:off x="663087" y="859446"/>
            <a:ext cx="610618" cy="610618"/>
            <a:chOff x="-12" y="-15"/>
            <a:chExt cx="2476" cy="2476"/>
          </a:xfrm>
        </p:grpSpPr>
        <p:sp>
          <p:nvSpPr>
            <p:cNvPr id="23" name="Freeform 16"/>
            <p:cNvSpPr/>
            <p:nvPr/>
          </p:nvSpPr>
          <p:spPr bwMode="auto">
            <a:xfrm>
              <a:off x="-12" y="-15"/>
              <a:ext cx="2476" cy="2476"/>
            </a:xfrm>
            <a:custGeom>
              <a:avLst/>
              <a:gdLst>
                <a:gd name="T0" fmla="*/ 176 w 176"/>
                <a:gd name="T1" fmla="*/ 88 h 176"/>
                <a:gd name="T2" fmla="*/ 173 w 176"/>
                <a:gd name="T3" fmla="*/ 97 h 176"/>
                <a:gd name="T4" fmla="*/ 164 w 176"/>
                <a:gd name="T5" fmla="*/ 110 h 176"/>
                <a:gd name="T6" fmla="*/ 152 w 176"/>
                <a:gd name="T7" fmla="*/ 112 h 176"/>
                <a:gd name="T8" fmla="*/ 141 w 176"/>
                <a:gd name="T9" fmla="*/ 121 h 176"/>
                <a:gd name="T10" fmla="*/ 122 w 176"/>
                <a:gd name="T11" fmla="*/ 122 h 176"/>
                <a:gd name="T12" fmla="*/ 123 w 176"/>
                <a:gd name="T13" fmla="*/ 127 h 176"/>
                <a:gd name="T14" fmla="*/ 117 w 176"/>
                <a:gd name="T15" fmla="*/ 146 h 176"/>
                <a:gd name="T16" fmla="*/ 112 w 176"/>
                <a:gd name="T17" fmla="*/ 152 h 176"/>
                <a:gd name="T18" fmla="*/ 99 w 176"/>
                <a:gd name="T19" fmla="*/ 173 h 176"/>
                <a:gd name="T20" fmla="*/ 91 w 176"/>
                <a:gd name="T21" fmla="*/ 175 h 176"/>
                <a:gd name="T22" fmla="*/ 87 w 176"/>
                <a:gd name="T23" fmla="*/ 176 h 176"/>
                <a:gd name="T24" fmla="*/ 77 w 176"/>
                <a:gd name="T25" fmla="*/ 173 h 176"/>
                <a:gd name="T26" fmla="*/ 64 w 176"/>
                <a:gd name="T27" fmla="*/ 162 h 176"/>
                <a:gd name="T28" fmla="*/ 63 w 176"/>
                <a:gd name="T29" fmla="*/ 152 h 176"/>
                <a:gd name="T30" fmla="*/ 55 w 176"/>
                <a:gd name="T31" fmla="*/ 143 h 176"/>
                <a:gd name="T32" fmla="*/ 52 w 176"/>
                <a:gd name="T33" fmla="*/ 123 h 176"/>
                <a:gd name="T34" fmla="*/ 52 w 176"/>
                <a:gd name="T35" fmla="*/ 123 h 176"/>
                <a:gd name="T36" fmla="*/ 30 w 176"/>
                <a:gd name="T37" fmla="*/ 117 h 176"/>
                <a:gd name="T38" fmla="*/ 24 w 176"/>
                <a:gd name="T39" fmla="*/ 112 h 176"/>
                <a:gd name="T40" fmla="*/ 3 w 176"/>
                <a:gd name="T41" fmla="*/ 100 h 176"/>
                <a:gd name="T42" fmla="*/ 0 w 176"/>
                <a:gd name="T43" fmla="*/ 90 h 176"/>
                <a:gd name="T44" fmla="*/ 0 w 176"/>
                <a:gd name="T45" fmla="*/ 88 h 176"/>
                <a:gd name="T46" fmla="*/ 3 w 176"/>
                <a:gd name="T47" fmla="*/ 78 h 176"/>
                <a:gd name="T48" fmla="*/ 14 w 176"/>
                <a:gd name="T49" fmla="*/ 65 h 176"/>
                <a:gd name="T50" fmla="*/ 24 w 176"/>
                <a:gd name="T51" fmla="*/ 63 h 176"/>
                <a:gd name="T52" fmla="*/ 35 w 176"/>
                <a:gd name="T53" fmla="*/ 55 h 176"/>
                <a:gd name="T54" fmla="*/ 51 w 176"/>
                <a:gd name="T55" fmla="*/ 53 h 176"/>
                <a:gd name="T56" fmla="*/ 52 w 176"/>
                <a:gd name="T57" fmla="*/ 52 h 176"/>
                <a:gd name="T58" fmla="*/ 54 w 176"/>
                <a:gd name="T59" fmla="*/ 36 h 176"/>
                <a:gd name="T60" fmla="*/ 63 w 176"/>
                <a:gd name="T61" fmla="*/ 25 h 176"/>
                <a:gd name="T62" fmla="*/ 75 w 176"/>
                <a:gd name="T63" fmla="*/ 4 h 176"/>
                <a:gd name="T64" fmla="*/ 83 w 176"/>
                <a:gd name="T65" fmla="*/ 2 h 176"/>
                <a:gd name="T66" fmla="*/ 87 w 176"/>
                <a:gd name="T67" fmla="*/ 0 h 176"/>
                <a:gd name="T68" fmla="*/ 96 w 176"/>
                <a:gd name="T69" fmla="*/ 3 h 176"/>
                <a:gd name="T70" fmla="*/ 109 w 176"/>
                <a:gd name="T71" fmla="*/ 12 h 176"/>
                <a:gd name="T72" fmla="*/ 112 w 176"/>
                <a:gd name="T73" fmla="*/ 24 h 176"/>
                <a:gd name="T74" fmla="*/ 122 w 176"/>
                <a:gd name="T75" fmla="*/ 38 h 176"/>
                <a:gd name="T76" fmla="*/ 122 w 176"/>
                <a:gd name="T77" fmla="*/ 53 h 176"/>
                <a:gd name="T78" fmla="*/ 124 w 176"/>
                <a:gd name="T79" fmla="*/ 53 h 176"/>
                <a:gd name="T80" fmla="*/ 145 w 176"/>
                <a:gd name="T81" fmla="*/ 58 h 176"/>
                <a:gd name="T82" fmla="*/ 151 w 176"/>
                <a:gd name="T83" fmla="*/ 63 h 176"/>
                <a:gd name="T84" fmla="*/ 172 w 176"/>
                <a:gd name="T85" fmla="*/ 76 h 176"/>
                <a:gd name="T86" fmla="*/ 174 w 176"/>
                <a:gd name="T87"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76">
                  <a:moveTo>
                    <a:pt x="176" y="88"/>
                  </a:moveTo>
                  <a:cubicBezTo>
                    <a:pt x="176" y="88"/>
                    <a:pt x="176" y="88"/>
                    <a:pt x="176" y="88"/>
                  </a:cubicBezTo>
                  <a:cubicBezTo>
                    <a:pt x="175" y="89"/>
                    <a:pt x="175" y="91"/>
                    <a:pt x="174" y="92"/>
                  </a:cubicBezTo>
                  <a:cubicBezTo>
                    <a:pt x="174" y="94"/>
                    <a:pt x="173" y="95"/>
                    <a:pt x="173" y="97"/>
                  </a:cubicBezTo>
                  <a:cubicBezTo>
                    <a:pt x="172" y="101"/>
                    <a:pt x="170" y="105"/>
                    <a:pt x="167" y="108"/>
                  </a:cubicBezTo>
                  <a:cubicBezTo>
                    <a:pt x="166" y="109"/>
                    <a:pt x="165" y="109"/>
                    <a:pt x="164" y="110"/>
                  </a:cubicBezTo>
                  <a:cubicBezTo>
                    <a:pt x="162" y="111"/>
                    <a:pt x="159" y="112"/>
                    <a:pt x="157" y="113"/>
                  </a:cubicBezTo>
                  <a:cubicBezTo>
                    <a:pt x="155" y="113"/>
                    <a:pt x="153" y="113"/>
                    <a:pt x="152" y="112"/>
                  </a:cubicBezTo>
                  <a:cubicBezTo>
                    <a:pt x="151" y="112"/>
                    <a:pt x="150" y="113"/>
                    <a:pt x="150" y="113"/>
                  </a:cubicBezTo>
                  <a:cubicBezTo>
                    <a:pt x="147" y="116"/>
                    <a:pt x="144" y="119"/>
                    <a:pt x="141" y="121"/>
                  </a:cubicBezTo>
                  <a:cubicBezTo>
                    <a:pt x="138" y="123"/>
                    <a:pt x="135" y="124"/>
                    <a:pt x="132" y="124"/>
                  </a:cubicBezTo>
                  <a:cubicBezTo>
                    <a:pt x="128" y="125"/>
                    <a:pt x="125" y="124"/>
                    <a:pt x="122" y="122"/>
                  </a:cubicBezTo>
                  <a:cubicBezTo>
                    <a:pt x="121" y="122"/>
                    <a:pt x="121" y="122"/>
                    <a:pt x="121" y="122"/>
                  </a:cubicBezTo>
                  <a:cubicBezTo>
                    <a:pt x="122" y="124"/>
                    <a:pt x="123" y="125"/>
                    <a:pt x="123" y="127"/>
                  </a:cubicBezTo>
                  <a:cubicBezTo>
                    <a:pt x="124" y="131"/>
                    <a:pt x="124" y="134"/>
                    <a:pt x="122" y="137"/>
                  </a:cubicBezTo>
                  <a:cubicBezTo>
                    <a:pt x="121" y="141"/>
                    <a:pt x="119" y="144"/>
                    <a:pt x="117" y="146"/>
                  </a:cubicBezTo>
                  <a:cubicBezTo>
                    <a:pt x="115" y="148"/>
                    <a:pt x="114" y="149"/>
                    <a:pt x="112" y="151"/>
                  </a:cubicBezTo>
                  <a:cubicBezTo>
                    <a:pt x="112" y="151"/>
                    <a:pt x="112" y="152"/>
                    <a:pt x="112" y="152"/>
                  </a:cubicBezTo>
                  <a:cubicBezTo>
                    <a:pt x="113" y="158"/>
                    <a:pt x="111" y="163"/>
                    <a:pt x="107" y="167"/>
                  </a:cubicBezTo>
                  <a:cubicBezTo>
                    <a:pt x="105" y="170"/>
                    <a:pt x="102" y="172"/>
                    <a:pt x="99" y="173"/>
                  </a:cubicBezTo>
                  <a:cubicBezTo>
                    <a:pt x="98" y="173"/>
                    <a:pt x="96" y="174"/>
                    <a:pt x="95" y="174"/>
                  </a:cubicBezTo>
                  <a:cubicBezTo>
                    <a:pt x="94" y="174"/>
                    <a:pt x="92" y="175"/>
                    <a:pt x="91" y="175"/>
                  </a:cubicBezTo>
                  <a:cubicBezTo>
                    <a:pt x="90" y="176"/>
                    <a:pt x="89" y="176"/>
                    <a:pt x="87" y="176"/>
                  </a:cubicBezTo>
                  <a:cubicBezTo>
                    <a:pt x="87" y="176"/>
                    <a:pt x="87" y="176"/>
                    <a:pt x="87" y="176"/>
                  </a:cubicBezTo>
                  <a:cubicBezTo>
                    <a:pt x="86" y="176"/>
                    <a:pt x="84" y="175"/>
                    <a:pt x="83" y="175"/>
                  </a:cubicBezTo>
                  <a:cubicBezTo>
                    <a:pt x="81" y="174"/>
                    <a:pt x="79" y="174"/>
                    <a:pt x="77" y="173"/>
                  </a:cubicBezTo>
                  <a:cubicBezTo>
                    <a:pt x="75" y="173"/>
                    <a:pt x="72" y="172"/>
                    <a:pt x="70" y="170"/>
                  </a:cubicBezTo>
                  <a:cubicBezTo>
                    <a:pt x="67" y="168"/>
                    <a:pt x="65" y="165"/>
                    <a:pt x="64" y="162"/>
                  </a:cubicBezTo>
                  <a:cubicBezTo>
                    <a:pt x="63" y="160"/>
                    <a:pt x="62" y="158"/>
                    <a:pt x="62" y="155"/>
                  </a:cubicBezTo>
                  <a:cubicBezTo>
                    <a:pt x="62" y="154"/>
                    <a:pt x="62" y="153"/>
                    <a:pt x="63" y="152"/>
                  </a:cubicBezTo>
                  <a:cubicBezTo>
                    <a:pt x="63" y="152"/>
                    <a:pt x="63" y="151"/>
                    <a:pt x="62" y="151"/>
                  </a:cubicBezTo>
                  <a:cubicBezTo>
                    <a:pt x="59" y="148"/>
                    <a:pt x="57" y="146"/>
                    <a:pt x="55" y="143"/>
                  </a:cubicBezTo>
                  <a:cubicBezTo>
                    <a:pt x="53" y="140"/>
                    <a:pt x="51" y="137"/>
                    <a:pt x="51" y="133"/>
                  </a:cubicBezTo>
                  <a:cubicBezTo>
                    <a:pt x="50" y="130"/>
                    <a:pt x="51" y="126"/>
                    <a:pt x="52" y="123"/>
                  </a:cubicBezTo>
                  <a:cubicBezTo>
                    <a:pt x="53" y="123"/>
                    <a:pt x="53" y="123"/>
                    <a:pt x="53" y="123"/>
                  </a:cubicBezTo>
                  <a:cubicBezTo>
                    <a:pt x="52" y="123"/>
                    <a:pt x="52" y="123"/>
                    <a:pt x="52" y="123"/>
                  </a:cubicBezTo>
                  <a:cubicBezTo>
                    <a:pt x="47" y="125"/>
                    <a:pt x="43" y="125"/>
                    <a:pt x="39" y="123"/>
                  </a:cubicBezTo>
                  <a:cubicBezTo>
                    <a:pt x="35" y="122"/>
                    <a:pt x="32" y="120"/>
                    <a:pt x="30" y="117"/>
                  </a:cubicBezTo>
                  <a:cubicBezTo>
                    <a:pt x="28" y="116"/>
                    <a:pt x="27" y="115"/>
                    <a:pt x="25" y="113"/>
                  </a:cubicBezTo>
                  <a:cubicBezTo>
                    <a:pt x="25" y="113"/>
                    <a:pt x="24" y="112"/>
                    <a:pt x="24" y="112"/>
                  </a:cubicBezTo>
                  <a:cubicBezTo>
                    <a:pt x="18" y="113"/>
                    <a:pt x="13" y="112"/>
                    <a:pt x="8" y="108"/>
                  </a:cubicBezTo>
                  <a:cubicBezTo>
                    <a:pt x="6" y="106"/>
                    <a:pt x="4" y="103"/>
                    <a:pt x="3" y="100"/>
                  </a:cubicBezTo>
                  <a:cubicBezTo>
                    <a:pt x="3" y="98"/>
                    <a:pt x="2" y="97"/>
                    <a:pt x="2" y="95"/>
                  </a:cubicBezTo>
                  <a:cubicBezTo>
                    <a:pt x="2" y="93"/>
                    <a:pt x="1" y="92"/>
                    <a:pt x="0" y="90"/>
                  </a:cubicBezTo>
                  <a:cubicBezTo>
                    <a:pt x="0" y="89"/>
                    <a:pt x="0" y="89"/>
                    <a:pt x="0" y="88"/>
                  </a:cubicBezTo>
                  <a:cubicBezTo>
                    <a:pt x="0" y="88"/>
                    <a:pt x="0" y="88"/>
                    <a:pt x="0" y="88"/>
                  </a:cubicBezTo>
                  <a:cubicBezTo>
                    <a:pt x="0" y="86"/>
                    <a:pt x="0" y="85"/>
                    <a:pt x="1" y="84"/>
                  </a:cubicBezTo>
                  <a:cubicBezTo>
                    <a:pt x="2" y="82"/>
                    <a:pt x="2" y="80"/>
                    <a:pt x="3" y="78"/>
                  </a:cubicBezTo>
                  <a:cubicBezTo>
                    <a:pt x="3" y="76"/>
                    <a:pt x="4" y="74"/>
                    <a:pt x="5" y="72"/>
                  </a:cubicBezTo>
                  <a:cubicBezTo>
                    <a:pt x="7" y="68"/>
                    <a:pt x="10" y="66"/>
                    <a:pt x="14" y="65"/>
                  </a:cubicBezTo>
                  <a:cubicBezTo>
                    <a:pt x="16" y="64"/>
                    <a:pt x="18" y="63"/>
                    <a:pt x="21" y="63"/>
                  </a:cubicBezTo>
                  <a:cubicBezTo>
                    <a:pt x="22" y="63"/>
                    <a:pt x="23" y="63"/>
                    <a:pt x="24" y="63"/>
                  </a:cubicBezTo>
                  <a:cubicBezTo>
                    <a:pt x="24" y="64"/>
                    <a:pt x="25" y="63"/>
                    <a:pt x="25" y="63"/>
                  </a:cubicBezTo>
                  <a:cubicBezTo>
                    <a:pt x="28" y="60"/>
                    <a:pt x="31" y="57"/>
                    <a:pt x="35" y="55"/>
                  </a:cubicBezTo>
                  <a:cubicBezTo>
                    <a:pt x="38" y="53"/>
                    <a:pt x="42" y="51"/>
                    <a:pt x="46" y="51"/>
                  </a:cubicBezTo>
                  <a:cubicBezTo>
                    <a:pt x="48" y="51"/>
                    <a:pt x="49" y="52"/>
                    <a:pt x="51" y="53"/>
                  </a:cubicBezTo>
                  <a:cubicBezTo>
                    <a:pt x="51" y="53"/>
                    <a:pt x="52" y="53"/>
                    <a:pt x="52" y="53"/>
                  </a:cubicBezTo>
                  <a:cubicBezTo>
                    <a:pt x="52" y="52"/>
                    <a:pt x="52" y="52"/>
                    <a:pt x="52" y="52"/>
                  </a:cubicBezTo>
                  <a:cubicBezTo>
                    <a:pt x="51" y="50"/>
                    <a:pt x="50" y="47"/>
                    <a:pt x="51" y="45"/>
                  </a:cubicBezTo>
                  <a:cubicBezTo>
                    <a:pt x="51" y="42"/>
                    <a:pt x="52" y="39"/>
                    <a:pt x="54" y="36"/>
                  </a:cubicBezTo>
                  <a:cubicBezTo>
                    <a:pt x="56" y="32"/>
                    <a:pt x="59" y="29"/>
                    <a:pt x="62" y="26"/>
                  </a:cubicBezTo>
                  <a:cubicBezTo>
                    <a:pt x="63" y="26"/>
                    <a:pt x="63" y="25"/>
                    <a:pt x="63" y="25"/>
                  </a:cubicBezTo>
                  <a:cubicBezTo>
                    <a:pt x="62" y="20"/>
                    <a:pt x="63" y="16"/>
                    <a:pt x="65" y="12"/>
                  </a:cubicBezTo>
                  <a:cubicBezTo>
                    <a:pt x="68" y="8"/>
                    <a:pt x="71" y="5"/>
                    <a:pt x="75" y="4"/>
                  </a:cubicBezTo>
                  <a:cubicBezTo>
                    <a:pt x="77" y="4"/>
                    <a:pt x="78" y="3"/>
                    <a:pt x="79" y="3"/>
                  </a:cubicBezTo>
                  <a:cubicBezTo>
                    <a:pt x="81" y="3"/>
                    <a:pt x="82" y="2"/>
                    <a:pt x="83" y="2"/>
                  </a:cubicBezTo>
                  <a:cubicBezTo>
                    <a:pt x="84" y="1"/>
                    <a:pt x="86" y="1"/>
                    <a:pt x="87" y="0"/>
                  </a:cubicBezTo>
                  <a:cubicBezTo>
                    <a:pt x="87" y="0"/>
                    <a:pt x="87" y="0"/>
                    <a:pt x="87" y="0"/>
                  </a:cubicBezTo>
                  <a:cubicBezTo>
                    <a:pt x="89" y="1"/>
                    <a:pt x="90" y="1"/>
                    <a:pt x="91" y="2"/>
                  </a:cubicBezTo>
                  <a:cubicBezTo>
                    <a:pt x="93" y="2"/>
                    <a:pt x="95" y="3"/>
                    <a:pt x="96" y="3"/>
                  </a:cubicBezTo>
                  <a:cubicBezTo>
                    <a:pt x="99" y="4"/>
                    <a:pt x="102" y="5"/>
                    <a:pt x="104" y="6"/>
                  </a:cubicBezTo>
                  <a:cubicBezTo>
                    <a:pt x="106" y="8"/>
                    <a:pt x="108" y="10"/>
                    <a:pt x="109" y="12"/>
                  </a:cubicBezTo>
                  <a:cubicBezTo>
                    <a:pt x="110" y="14"/>
                    <a:pt x="112" y="17"/>
                    <a:pt x="112" y="19"/>
                  </a:cubicBezTo>
                  <a:cubicBezTo>
                    <a:pt x="112" y="21"/>
                    <a:pt x="112" y="23"/>
                    <a:pt x="112" y="24"/>
                  </a:cubicBezTo>
                  <a:cubicBezTo>
                    <a:pt x="112" y="25"/>
                    <a:pt x="112" y="26"/>
                    <a:pt x="112" y="26"/>
                  </a:cubicBezTo>
                  <a:cubicBezTo>
                    <a:pt x="116" y="29"/>
                    <a:pt x="119" y="33"/>
                    <a:pt x="122" y="38"/>
                  </a:cubicBezTo>
                  <a:cubicBezTo>
                    <a:pt x="122" y="39"/>
                    <a:pt x="123" y="40"/>
                    <a:pt x="123" y="41"/>
                  </a:cubicBezTo>
                  <a:cubicBezTo>
                    <a:pt x="124" y="45"/>
                    <a:pt x="124" y="49"/>
                    <a:pt x="122" y="53"/>
                  </a:cubicBezTo>
                  <a:cubicBezTo>
                    <a:pt x="122" y="53"/>
                    <a:pt x="122" y="53"/>
                    <a:pt x="122" y="54"/>
                  </a:cubicBezTo>
                  <a:cubicBezTo>
                    <a:pt x="123" y="53"/>
                    <a:pt x="123" y="53"/>
                    <a:pt x="124" y="53"/>
                  </a:cubicBezTo>
                  <a:cubicBezTo>
                    <a:pt x="126" y="52"/>
                    <a:pt x="129" y="51"/>
                    <a:pt x="132" y="51"/>
                  </a:cubicBezTo>
                  <a:cubicBezTo>
                    <a:pt x="137" y="52"/>
                    <a:pt x="141" y="55"/>
                    <a:pt x="145" y="58"/>
                  </a:cubicBezTo>
                  <a:cubicBezTo>
                    <a:pt x="147" y="60"/>
                    <a:pt x="148" y="61"/>
                    <a:pt x="150" y="63"/>
                  </a:cubicBezTo>
                  <a:cubicBezTo>
                    <a:pt x="150" y="63"/>
                    <a:pt x="151" y="64"/>
                    <a:pt x="151" y="63"/>
                  </a:cubicBezTo>
                  <a:cubicBezTo>
                    <a:pt x="156" y="63"/>
                    <a:pt x="160" y="64"/>
                    <a:pt x="164" y="66"/>
                  </a:cubicBezTo>
                  <a:cubicBezTo>
                    <a:pt x="168" y="68"/>
                    <a:pt x="170" y="72"/>
                    <a:pt x="172" y="76"/>
                  </a:cubicBezTo>
                  <a:cubicBezTo>
                    <a:pt x="172" y="77"/>
                    <a:pt x="173" y="79"/>
                    <a:pt x="173" y="80"/>
                  </a:cubicBezTo>
                  <a:cubicBezTo>
                    <a:pt x="173" y="81"/>
                    <a:pt x="174" y="82"/>
                    <a:pt x="174" y="84"/>
                  </a:cubicBezTo>
                  <a:cubicBezTo>
                    <a:pt x="175" y="85"/>
                    <a:pt x="175" y="86"/>
                    <a:pt x="176" y="88"/>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
              <a:endParaRPr lang="zh-CN" altLang="en-US"/>
            </a:p>
          </p:txBody>
        </p:sp>
        <p:sp>
          <p:nvSpPr>
            <p:cNvPr id="24" name="Freeform 17"/>
            <p:cNvSpPr/>
            <p:nvPr/>
          </p:nvSpPr>
          <p:spPr bwMode="auto">
            <a:xfrm>
              <a:off x="762" y="1617"/>
              <a:ext cx="900" cy="830"/>
            </a:xfrm>
            <a:custGeom>
              <a:avLst/>
              <a:gdLst>
                <a:gd name="T0" fmla="*/ 38 w 64"/>
                <a:gd name="T1" fmla="*/ 14 h 59"/>
                <a:gd name="T2" fmla="*/ 41 w 64"/>
                <a:gd name="T3" fmla="*/ 6 h 59"/>
                <a:gd name="T4" fmla="*/ 52 w 64"/>
                <a:gd name="T5" fmla="*/ 2 h 59"/>
                <a:gd name="T6" fmla="*/ 54 w 64"/>
                <a:gd name="T7" fmla="*/ 2 h 59"/>
                <a:gd name="T8" fmla="*/ 63 w 64"/>
                <a:gd name="T9" fmla="*/ 11 h 59"/>
                <a:gd name="T10" fmla="*/ 62 w 64"/>
                <a:gd name="T11" fmla="*/ 21 h 59"/>
                <a:gd name="T12" fmla="*/ 55 w 64"/>
                <a:gd name="T13" fmla="*/ 31 h 59"/>
                <a:gd name="T14" fmla="*/ 53 w 64"/>
                <a:gd name="T15" fmla="*/ 34 h 59"/>
                <a:gd name="T16" fmla="*/ 52 w 64"/>
                <a:gd name="T17" fmla="*/ 35 h 59"/>
                <a:gd name="T18" fmla="*/ 47 w 64"/>
                <a:gd name="T19" fmla="*/ 51 h 59"/>
                <a:gd name="T20" fmla="*/ 40 w 64"/>
                <a:gd name="T21" fmla="*/ 54 h 59"/>
                <a:gd name="T22" fmla="*/ 36 w 64"/>
                <a:gd name="T23" fmla="*/ 55 h 59"/>
                <a:gd name="T24" fmla="*/ 32 w 64"/>
                <a:gd name="T25" fmla="*/ 59 h 59"/>
                <a:gd name="T26" fmla="*/ 32 w 64"/>
                <a:gd name="T27" fmla="*/ 59 h 59"/>
                <a:gd name="T28" fmla="*/ 29 w 64"/>
                <a:gd name="T29" fmla="*/ 55 h 59"/>
                <a:gd name="T30" fmla="*/ 24 w 64"/>
                <a:gd name="T31" fmla="*/ 54 h 59"/>
                <a:gd name="T32" fmla="*/ 12 w 64"/>
                <a:gd name="T33" fmla="*/ 43 h 59"/>
                <a:gd name="T34" fmla="*/ 12 w 64"/>
                <a:gd name="T35" fmla="*/ 36 h 59"/>
                <a:gd name="T36" fmla="*/ 12 w 64"/>
                <a:gd name="T37" fmla="*/ 34 h 59"/>
                <a:gd name="T38" fmla="*/ 8 w 64"/>
                <a:gd name="T39" fmla="*/ 31 h 59"/>
                <a:gd name="T40" fmla="*/ 1 w 64"/>
                <a:gd name="T41" fmla="*/ 20 h 59"/>
                <a:gd name="T42" fmla="*/ 2 w 64"/>
                <a:gd name="T43" fmla="*/ 9 h 59"/>
                <a:gd name="T44" fmla="*/ 22 w 64"/>
                <a:gd name="T45" fmla="*/ 4 h 59"/>
                <a:gd name="T46" fmla="*/ 26 w 64"/>
                <a:gd name="T47" fmla="*/ 13 h 59"/>
                <a:gd name="T48" fmla="*/ 27 w 64"/>
                <a:gd name="T49" fmla="*/ 15 h 59"/>
                <a:gd name="T50" fmla="*/ 26 w 64"/>
                <a:gd name="T51" fmla="*/ 13 h 59"/>
                <a:gd name="T52" fmla="*/ 13 w 64"/>
                <a:gd name="T53" fmla="*/ 10 h 59"/>
                <a:gd name="T54" fmla="*/ 13 w 64"/>
                <a:gd name="T55" fmla="*/ 23 h 59"/>
                <a:gd name="T56" fmla="*/ 31 w 64"/>
                <a:gd name="T57" fmla="*/ 18 h 59"/>
                <a:gd name="T58" fmla="*/ 32 w 64"/>
                <a:gd name="T59" fmla="*/ 16 h 59"/>
                <a:gd name="T60" fmla="*/ 33 w 64"/>
                <a:gd name="T61" fmla="*/ 19 h 59"/>
                <a:gd name="T62" fmla="*/ 52 w 64"/>
                <a:gd name="T63" fmla="*/ 22 h 59"/>
                <a:gd name="T64" fmla="*/ 53 w 64"/>
                <a:gd name="T65" fmla="*/ 20 h 59"/>
                <a:gd name="T66" fmla="*/ 42 w 64"/>
                <a:gd name="T67" fmla="*/ 9 h 59"/>
                <a:gd name="T68" fmla="*/ 38 w 64"/>
                <a:gd name="T69"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59">
                  <a:moveTo>
                    <a:pt x="38" y="14"/>
                  </a:moveTo>
                  <a:cubicBezTo>
                    <a:pt x="38" y="11"/>
                    <a:pt x="38" y="8"/>
                    <a:pt x="41" y="6"/>
                  </a:cubicBezTo>
                  <a:cubicBezTo>
                    <a:pt x="44" y="3"/>
                    <a:pt x="47" y="2"/>
                    <a:pt x="52" y="2"/>
                  </a:cubicBezTo>
                  <a:cubicBezTo>
                    <a:pt x="52" y="2"/>
                    <a:pt x="53" y="2"/>
                    <a:pt x="54" y="2"/>
                  </a:cubicBezTo>
                  <a:cubicBezTo>
                    <a:pt x="58" y="4"/>
                    <a:pt x="62" y="6"/>
                    <a:pt x="63" y="11"/>
                  </a:cubicBezTo>
                  <a:cubicBezTo>
                    <a:pt x="64" y="14"/>
                    <a:pt x="64" y="18"/>
                    <a:pt x="62" y="21"/>
                  </a:cubicBezTo>
                  <a:cubicBezTo>
                    <a:pt x="61" y="25"/>
                    <a:pt x="58" y="28"/>
                    <a:pt x="55" y="31"/>
                  </a:cubicBezTo>
                  <a:cubicBezTo>
                    <a:pt x="54" y="32"/>
                    <a:pt x="54" y="33"/>
                    <a:pt x="53" y="34"/>
                  </a:cubicBezTo>
                  <a:cubicBezTo>
                    <a:pt x="52" y="34"/>
                    <a:pt x="52" y="35"/>
                    <a:pt x="52" y="35"/>
                  </a:cubicBezTo>
                  <a:cubicBezTo>
                    <a:pt x="53" y="41"/>
                    <a:pt x="52" y="46"/>
                    <a:pt x="47" y="51"/>
                  </a:cubicBezTo>
                  <a:cubicBezTo>
                    <a:pt x="45" y="53"/>
                    <a:pt x="43" y="54"/>
                    <a:pt x="40" y="54"/>
                  </a:cubicBezTo>
                  <a:cubicBezTo>
                    <a:pt x="39" y="55"/>
                    <a:pt x="37" y="55"/>
                    <a:pt x="36" y="55"/>
                  </a:cubicBezTo>
                  <a:cubicBezTo>
                    <a:pt x="34" y="56"/>
                    <a:pt x="33" y="57"/>
                    <a:pt x="32" y="59"/>
                  </a:cubicBezTo>
                  <a:cubicBezTo>
                    <a:pt x="32" y="59"/>
                    <a:pt x="32" y="59"/>
                    <a:pt x="32" y="59"/>
                  </a:cubicBezTo>
                  <a:cubicBezTo>
                    <a:pt x="32" y="57"/>
                    <a:pt x="30" y="56"/>
                    <a:pt x="29" y="55"/>
                  </a:cubicBezTo>
                  <a:cubicBezTo>
                    <a:pt x="27" y="55"/>
                    <a:pt x="25" y="54"/>
                    <a:pt x="24" y="54"/>
                  </a:cubicBezTo>
                  <a:cubicBezTo>
                    <a:pt x="17" y="53"/>
                    <a:pt x="14" y="48"/>
                    <a:pt x="12" y="43"/>
                  </a:cubicBezTo>
                  <a:cubicBezTo>
                    <a:pt x="12" y="40"/>
                    <a:pt x="11" y="38"/>
                    <a:pt x="12" y="36"/>
                  </a:cubicBezTo>
                  <a:cubicBezTo>
                    <a:pt x="12" y="35"/>
                    <a:pt x="12" y="34"/>
                    <a:pt x="12" y="34"/>
                  </a:cubicBezTo>
                  <a:cubicBezTo>
                    <a:pt x="10" y="33"/>
                    <a:pt x="9" y="32"/>
                    <a:pt x="8" y="31"/>
                  </a:cubicBezTo>
                  <a:cubicBezTo>
                    <a:pt x="5" y="27"/>
                    <a:pt x="3" y="24"/>
                    <a:pt x="1" y="20"/>
                  </a:cubicBezTo>
                  <a:cubicBezTo>
                    <a:pt x="0" y="16"/>
                    <a:pt x="0" y="13"/>
                    <a:pt x="2" y="9"/>
                  </a:cubicBezTo>
                  <a:cubicBezTo>
                    <a:pt x="6" y="2"/>
                    <a:pt x="15" y="0"/>
                    <a:pt x="22" y="4"/>
                  </a:cubicBezTo>
                  <a:cubicBezTo>
                    <a:pt x="24" y="6"/>
                    <a:pt x="26" y="9"/>
                    <a:pt x="26" y="13"/>
                  </a:cubicBezTo>
                  <a:cubicBezTo>
                    <a:pt x="27" y="14"/>
                    <a:pt x="27" y="14"/>
                    <a:pt x="27" y="15"/>
                  </a:cubicBezTo>
                  <a:cubicBezTo>
                    <a:pt x="26" y="14"/>
                    <a:pt x="26" y="13"/>
                    <a:pt x="26" y="13"/>
                  </a:cubicBezTo>
                  <a:cubicBezTo>
                    <a:pt x="23" y="7"/>
                    <a:pt x="16" y="7"/>
                    <a:pt x="13" y="10"/>
                  </a:cubicBezTo>
                  <a:cubicBezTo>
                    <a:pt x="9" y="13"/>
                    <a:pt x="9" y="20"/>
                    <a:pt x="13" y="23"/>
                  </a:cubicBezTo>
                  <a:cubicBezTo>
                    <a:pt x="19" y="28"/>
                    <a:pt x="29" y="26"/>
                    <a:pt x="31" y="18"/>
                  </a:cubicBezTo>
                  <a:cubicBezTo>
                    <a:pt x="32" y="17"/>
                    <a:pt x="32" y="17"/>
                    <a:pt x="32" y="16"/>
                  </a:cubicBezTo>
                  <a:cubicBezTo>
                    <a:pt x="32" y="17"/>
                    <a:pt x="33" y="18"/>
                    <a:pt x="33" y="19"/>
                  </a:cubicBezTo>
                  <a:cubicBezTo>
                    <a:pt x="37" y="26"/>
                    <a:pt x="46" y="28"/>
                    <a:pt x="52" y="22"/>
                  </a:cubicBezTo>
                  <a:cubicBezTo>
                    <a:pt x="53" y="22"/>
                    <a:pt x="53" y="21"/>
                    <a:pt x="53" y="20"/>
                  </a:cubicBezTo>
                  <a:cubicBezTo>
                    <a:pt x="57" y="11"/>
                    <a:pt x="48" y="6"/>
                    <a:pt x="42" y="9"/>
                  </a:cubicBezTo>
                  <a:cubicBezTo>
                    <a:pt x="40" y="10"/>
                    <a:pt x="39" y="12"/>
                    <a:pt x="38" y="14"/>
                  </a:cubicBezTo>
                  <a:close/>
                </a:path>
              </a:pathLst>
            </a:custGeom>
            <a:solidFill>
              <a:srgbClr val="08261A"/>
            </a:solidFill>
            <a:ln>
              <a:noFill/>
            </a:ln>
          </p:spPr>
          <p:txBody>
            <a:bodyPr vert="horz" wrap="square" lIns="91440" tIns="45720" rIns="91440" bIns="45720" numCol="1" anchor="t" anchorCtr="0" compatLnSpc="1"/>
            <a:p>
              <a:endParaRPr lang="zh-CN" altLang="en-US"/>
            </a:p>
          </p:txBody>
        </p:sp>
        <p:sp>
          <p:nvSpPr>
            <p:cNvPr id="25" name="Freeform 18"/>
            <p:cNvSpPr/>
            <p:nvPr/>
          </p:nvSpPr>
          <p:spPr bwMode="auto">
            <a:xfrm>
              <a:off x="762" y="13"/>
              <a:ext cx="900" cy="844"/>
            </a:xfrm>
            <a:custGeom>
              <a:avLst/>
              <a:gdLst>
                <a:gd name="T0" fmla="*/ 27 w 64"/>
                <a:gd name="T1" fmla="*/ 44 h 60"/>
                <a:gd name="T2" fmla="*/ 23 w 64"/>
                <a:gd name="T3" fmla="*/ 53 h 60"/>
                <a:gd name="T4" fmla="*/ 13 w 64"/>
                <a:gd name="T5" fmla="*/ 57 h 60"/>
                <a:gd name="T6" fmla="*/ 11 w 64"/>
                <a:gd name="T7" fmla="*/ 56 h 60"/>
                <a:gd name="T8" fmla="*/ 1 w 64"/>
                <a:gd name="T9" fmla="*/ 48 h 60"/>
                <a:gd name="T10" fmla="*/ 2 w 64"/>
                <a:gd name="T11" fmla="*/ 38 h 60"/>
                <a:gd name="T12" fmla="*/ 9 w 64"/>
                <a:gd name="T13" fmla="*/ 27 h 60"/>
                <a:gd name="T14" fmla="*/ 12 w 64"/>
                <a:gd name="T15" fmla="*/ 25 h 60"/>
                <a:gd name="T16" fmla="*/ 12 w 64"/>
                <a:gd name="T17" fmla="*/ 24 h 60"/>
                <a:gd name="T18" fmla="*/ 12 w 64"/>
                <a:gd name="T19" fmla="*/ 15 h 60"/>
                <a:gd name="T20" fmla="*/ 18 w 64"/>
                <a:gd name="T21" fmla="*/ 7 h 60"/>
                <a:gd name="T22" fmla="*/ 25 w 64"/>
                <a:gd name="T23" fmla="*/ 4 h 60"/>
                <a:gd name="T24" fmla="*/ 28 w 64"/>
                <a:gd name="T25" fmla="*/ 4 h 60"/>
                <a:gd name="T26" fmla="*/ 32 w 64"/>
                <a:gd name="T27" fmla="*/ 0 h 60"/>
                <a:gd name="T28" fmla="*/ 36 w 64"/>
                <a:gd name="T29" fmla="*/ 4 h 60"/>
                <a:gd name="T30" fmla="*/ 41 w 64"/>
                <a:gd name="T31" fmla="*/ 5 h 60"/>
                <a:gd name="T32" fmla="*/ 51 w 64"/>
                <a:gd name="T33" fmla="*/ 14 h 60"/>
                <a:gd name="T34" fmla="*/ 53 w 64"/>
                <a:gd name="T35" fmla="*/ 22 h 60"/>
                <a:gd name="T36" fmla="*/ 52 w 64"/>
                <a:gd name="T37" fmla="*/ 24 h 60"/>
                <a:gd name="T38" fmla="*/ 53 w 64"/>
                <a:gd name="T39" fmla="*/ 25 h 60"/>
                <a:gd name="T40" fmla="*/ 56 w 64"/>
                <a:gd name="T41" fmla="*/ 28 h 60"/>
                <a:gd name="T42" fmla="*/ 63 w 64"/>
                <a:gd name="T43" fmla="*/ 39 h 60"/>
                <a:gd name="T44" fmla="*/ 62 w 64"/>
                <a:gd name="T45" fmla="*/ 51 h 60"/>
                <a:gd name="T46" fmla="*/ 42 w 64"/>
                <a:gd name="T47" fmla="*/ 54 h 60"/>
                <a:gd name="T48" fmla="*/ 38 w 64"/>
                <a:gd name="T49" fmla="*/ 45 h 60"/>
                <a:gd name="T50" fmla="*/ 38 w 64"/>
                <a:gd name="T51" fmla="*/ 44 h 60"/>
                <a:gd name="T52" fmla="*/ 39 w 64"/>
                <a:gd name="T53" fmla="*/ 46 h 60"/>
                <a:gd name="T54" fmla="*/ 48 w 64"/>
                <a:gd name="T55" fmla="*/ 50 h 60"/>
                <a:gd name="T56" fmla="*/ 54 w 64"/>
                <a:gd name="T57" fmla="*/ 43 h 60"/>
                <a:gd name="T58" fmla="*/ 44 w 64"/>
                <a:gd name="T59" fmla="*/ 33 h 60"/>
                <a:gd name="T60" fmla="*/ 32 w 64"/>
                <a:gd name="T61" fmla="*/ 43 h 60"/>
                <a:gd name="T62" fmla="*/ 32 w 64"/>
                <a:gd name="T63" fmla="*/ 43 h 60"/>
                <a:gd name="T64" fmla="*/ 32 w 64"/>
                <a:gd name="T65" fmla="*/ 42 h 60"/>
                <a:gd name="T66" fmla="*/ 13 w 64"/>
                <a:gd name="T67" fmla="*/ 36 h 60"/>
                <a:gd name="T68" fmla="*/ 14 w 64"/>
                <a:gd name="T69" fmla="*/ 49 h 60"/>
                <a:gd name="T70" fmla="*/ 26 w 64"/>
                <a:gd name="T71" fmla="*/ 45 h 60"/>
                <a:gd name="T72" fmla="*/ 27 w 64"/>
                <a:gd name="T73" fmla="*/ 4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0">
                  <a:moveTo>
                    <a:pt x="27" y="44"/>
                  </a:moveTo>
                  <a:cubicBezTo>
                    <a:pt x="27" y="48"/>
                    <a:pt x="26" y="51"/>
                    <a:pt x="23" y="53"/>
                  </a:cubicBezTo>
                  <a:cubicBezTo>
                    <a:pt x="20" y="56"/>
                    <a:pt x="17" y="57"/>
                    <a:pt x="13" y="57"/>
                  </a:cubicBezTo>
                  <a:cubicBezTo>
                    <a:pt x="12" y="57"/>
                    <a:pt x="11" y="57"/>
                    <a:pt x="11" y="56"/>
                  </a:cubicBezTo>
                  <a:cubicBezTo>
                    <a:pt x="6" y="55"/>
                    <a:pt x="3" y="53"/>
                    <a:pt x="1" y="48"/>
                  </a:cubicBezTo>
                  <a:cubicBezTo>
                    <a:pt x="0" y="45"/>
                    <a:pt x="0" y="41"/>
                    <a:pt x="2" y="38"/>
                  </a:cubicBezTo>
                  <a:cubicBezTo>
                    <a:pt x="3" y="34"/>
                    <a:pt x="6" y="30"/>
                    <a:pt x="9" y="27"/>
                  </a:cubicBezTo>
                  <a:cubicBezTo>
                    <a:pt x="10" y="26"/>
                    <a:pt x="11" y="25"/>
                    <a:pt x="12" y="25"/>
                  </a:cubicBezTo>
                  <a:cubicBezTo>
                    <a:pt x="12" y="24"/>
                    <a:pt x="12" y="24"/>
                    <a:pt x="12" y="24"/>
                  </a:cubicBezTo>
                  <a:cubicBezTo>
                    <a:pt x="12" y="21"/>
                    <a:pt x="11" y="18"/>
                    <a:pt x="12" y="15"/>
                  </a:cubicBezTo>
                  <a:cubicBezTo>
                    <a:pt x="14" y="12"/>
                    <a:pt x="15" y="9"/>
                    <a:pt x="18" y="7"/>
                  </a:cubicBezTo>
                  <a:cubicBezTo>
                    <a:pt x="20" y="6"/>
                    <a:pt x="22" y="5"/>
                    <a:pt x="25" y="4"/>
                  </a:cubicBezTo>
                  <a:cubicBezTo>
                    <a:pt x="26" y="4"/>
                    <a:pt x="27" y="4"/>
                    <a:pt x="28" y="4"/>
                  </a:cubicBezTo>
                  <a:cubicBezTo>
                    <a:pt x="30" y="3"/>
                    <a:pt x="32" y="2"/>
                    <a:pt x="32" y="0"/>
                  </a:cubicBezTo>
                  <a:cubicBezTo>
                    <a:pt x="33" y="2"/>
                    <a:pt x="34" y="3"/>
                    <a:pt x="36" y="4"/>
                  </a:cubicBezTo>
                  <a:cubicBezTo>
                    <a:pt x="38" y="4"/>
                    <a:pt x="39" y="4"/>
                    <a:pt x="41" y="5"/>
                  </a:cubicBezTo>
                  <a:cubicBezTo>
                    <a:pt x="46" y="6"/>
                    <a:pt x="49" y="9"/>
                    <a:pt x="51" y="14"/>
                  </a:cubicBezTo>
                  <a:cubicBezTo>
                    <a:pt x="53" y="16"/>
                    <a:pt x="53" y="19"/>
                    <a:pt x="53" y="22"/>
                  </a:cubicBezTo>
                  <a:cubicBezTo>
                    <a:pt x="52" y="23"/>
                    <a:pt x="52" y="23"/>
                    <a:pt x="52" y="24"/>
                  </a:cubicBezTo>
                  <a:cubicBezTo>
                    <a:pt x="52" y="24"/>
                    <a:pt x="53" y="24"/>
                    <a:pt x="53" y="25"/>
                  </a:cubicBezTo>
                  <a:cubicBezTo>
                    <a:pt x="54" y="26"/>
                    <a:pt x="55" y="27"/>
                    <a:pt x="56" y="28"/>
                  </a:cubicBezTo>
                  <a:cubicBezTo>
                    <a:pt x="59" y="31"/>
                    <a:pt x="62" y="35"/>
                    <a:pt x="63" y="39"/>
                  </a:cubicBezTo>
                  <a:cubicBezTo>
                    <a:pt x="64" y="43"/>
                    <a:pt x="64" y="47"/>
                    <a:pt x="62" y="51"/>
                  </a:cubicBezTo>
                  <a:cubicBezTo>
                    <a:pt x="57" y="57"/>
                    <a:pt x="49" y="60"/>
                    <a:pt x="42" y="54"/>
                  </a:cubicBezTo>
                  <a:cubicBezTo>
                    <a:pt x="39" y="51"/>
                    <a:pt x="38" y="48"/>
                    <a:pt x="38" y="45"/>
                  </a:cubicBezTo>
                  <a:cubicBezTo>
                    <a:pt x="38" y="45"/>
                    <a:pt x="38" y="44"/>
                    <a:pt x="38" y="44"/>
                  </a:cubicBezTo>
                  <a:cubicBezTo>
                    <a:pt x="38" y="45"/>
                    <a:pt x="38" y="46"/>
                    <a:pt x="39" y="46"/>
                  </a:cubicBezTo>
                  <a:cubicBezTo>
                    <a:pt x="41" y="50"/>
                    <a:pt x="44" y="51"/>
                    <a:pt x="48" y="50"/>
                  </a:cubicBezTo>
                  <a:cubicBezTo>
                    <a:pt x="51" y="50"/>
                    <a:pt x="54" y="47"/>
                    <a:pt x="54" y="43"/>
                  </a:cubicBezTo>
                  <a:cubicBezTo>
                    <a:pt x="55" y="39"/>
                    <a:pt x="51" y="33"/>
                    <a:pt x="44" y="33"/>
                  </a:cubicBezTo>
                  <a:cubicBezTo>
                    <a:pt x="38" y="33"/>
                    <a:pt x="34" y="37"/>
                    <a:pt x="32" y="43"/>
                  </a:cubicBezTo>
                  <a:cubicBezTo>
                    <a:pt x="32" y="43"/>
                    <a:pt x="32" y="43"/>
                    <a:pt x="32" y="43"/>
                  </a:cubicBezTo>
                  <a:cubicBezTo>
                    <a:pt x="32" y="43"/>
                    <a:pt x="32" y="42"/>
                    <a:pt x="32" y="42"/>
                  </a:cubicBezTo>
                  <a:cubicBezTo>
                    <a:pt x="30" y="33"/>
                    <a:pt x="19" y="30"/>
                    <a:pt x="13" y="36"/>
                  </a:cubicBezTo>
                  <a:cubicBezTo>
                    <a:pt x="9" y="39"/>
                    <a:pt x="9" y="46"/>
                    <a:pt x="14" y="49"/>
                  </a:cubicBezTo>
                  <a:cubicBezTo>
                    <a:pt x="17" y="52"/>
                    <a:pt x="24" y="52"/>
                    <a:pt x="26" y="45"/>
                  </a:cubicBezTo>
                  <a:cubicBezTo>
                    <a:pt x="26" y="45"/>
                    <a:pt x="26" y="45"/>
                    <a:pt x="27" y="44"/>
                  </a:cubicBezTo>
                  <a:close/>
                </a:path>
              </a:pathLst>
            </a:custGeom>
            <a:solidFill>
              <a:srgbClr val="08261A"/>
            </a:solidFill>
            <a:ln>
              <a:noFill/>
            </a:ln>
          </p:spPr>
          <p:txBody>
            <a:bodyPr vert="horz" wrap="square" lIns="91440" tIns="45720" rIns="91440" bIns="45720" numCol="1" anchor="t" anchorCtr="0" compatLnSpc="1"/>
            <a:p>
              <a:endParaRPr lang="zh-CN" altLang="en-US"/>
            </a:p>
          </p:txBody>
        </p:sp>
        <p:sp>
          <p:nvSpPr>
            <p:cNvPr id="26" name="Freeform 19"/>
            <p:cNvSpPr/>
            <p:nvPr/>
          </p:nvSpPr>
          <p:spPr bwMode="auto">
            <a:xfrm>
              <a:off x="2" y="773"/>
              <a:ext cx="816" cy="900"/>
            </a:xfrm>
            <a:custGeom>
              <a:avLst/>
              <a:gdLst>
                <a:gd name="T0" fmla="*/ 0 w 58"/>
                <a:gd name="T1" fmla="*/ 32 h 64"/>
                <a:gd name="T2" fmla="*/ 4 w 58"/>
                <a:gd name="T3" fmla="*/ 27 h 64"/>
                <a:gd name="T4" fmla="*/ 5 w 58"/>
                <a:gd name="T5" fmla="*/ 23 h 64"/>
                <a:gd name="T6" fmla="*/ 13 w 58"/>
                <a:gd name="T7" fmla="*/ 13 h 64"/>
                <a:gd name="T8" fmla="*/ 23 w 58"/>
                <a:gd name="T9" fmla="*/ 12 h 64"/>
                <a:gd name="T10" fmla="*/ 25 w 58"/>
                <a:gd name="T11" fmla="*/ 11 h 64"/>
                <a:gd name="T12" fmla="*/ 34 w 58"/>
                <a:gd name="T13" fmla="*/ 3 h 64"/>
                <a:gd name="T14" fmla="*/ 45 w 58"/>
                <a:gd name="T15" fmla="*/ 0 h 64"/>
                <a:gd name="T16" fmla="*/ 54 w 58"/>
                <a:gd name="T17" fmla="*/ 5 h 64"/>
                <a:gd name="T18" fmla="*/ 57 w 58"/>
                <a:gd name="T19" fmla="*/ 12 h 64"/>
                <a:gd name="T20" fmla="*/ 53 w 58"/>
                <a:gd name="T21" fmla="*/ 23 h 64"/>
                <a:gd name="T22" fmla="*/ 47 w 58"/>
                <a:gd name="T23" fmla="*/ 26 h 64"/>
                <a:gd name="T24" fmla="*/ 45 w 58"/>
                <a:gd name="T25" fmla="*/ 26 h 64"/>
                <a:gd name="T26" fmla="*/ 47 w 58"/>
                <a:gd name="T27" fmla="*/ 25 h 64"/>
                <a:gd name="T28" fmla="*/ 51 w 58"/>
                <a:gd name="T29" fmla="*/ 18 h 64"/>
                <a:gd name="T30" fmla="*/ 46 w 58"/>
                <a:gd name="T31" fmla="*/ 11 h 64"/>
                <a:gd name="T32" fmla="*/ 34 w 58"/>
                <a:gd name="T33" fmla="*/ 15 h 64"/>
                <a:gd name="T34" fmla="*/ 43 w 58"/>
                <a:gd name="T35" fmla="*/ 32 h 64"/>
                <a:gd name="T36" fmla="*/ 43 w 58"/>
                <a:gd name="T37" fmla="*/ 32 h 64"/>
                <a:gd name="T38" fmla="*/ 38 w 58"/>
                <a:gd name="T39" fmla="*/ 34 h 64"/>
                <a:gd name="T40" fmla="*/ 36 w 58"/>
                <a:gd name="T41" fmla="*/ 51 h 64"/>
                <a:gd name="T42" fmla="*/ 49 w 58"/>
                <a:gd name="T43" fmla="*/ 51 h 64"/>
                <a:gd name="T44" fmla="*/ 45 w 58"/>
                <a:gd name="T45" fmla="*/ 38 h 64"/>
                <a:gd name="T46" fmla="*/ 45 w 58"/>
                <a:gd name="T47" fmla="*/ 38 h 64"/>
                <a:gd name="T48" fmla="*/ 48 w 58"/>
                <a:gd name="T49" fmla="*/ 38 h 64"/>
                <a:gd name="T50" fmla="*/ 53 w 58"/>
                <a:gd name="T51" fmla="*/ 41 h 64"/>
                <a:gd name="T52" fmla="*/ 57 w 58"/>
                <a:gd name="T53" fmla="*/ 51 h 64"/>
                <a:gd name="T54" fmla="*/ 56 w 58"/>
                <a:gd name="T55" fmla="*/ 55 h 64"/>
                <a:gd name="T56" fmla="*/ 47 w 58"/>
                <a:gd name="T57" fmla="*/ 63 h 64"/>
                <a:gd name="T58" fmla="*/ 36 w 58"/>
                <a:gd name="T59" fmla="*/ 62 h 64"/>
                <a:gd name="T60" fmla="*/ 27 w 58"/>
                <a:gd name="T61" fmla="*/ 55 h 64"/>
                <a:gd name="T62" fmla="*/ 25 w 58"/>
                <a:gd name="T63" fmla="*/ 52 h 64"/>
                <a:gd name="T64" fmla="*/ 24 w 58"/>
                <a:gd name="T65" fmla="*/ 52 h 64"/>
                <a:gd name="T66" fmla="*/ 7 w 58"/>
                <a:gd name="T67" fmla="*/ 46 h 64"/>
                <a:gd name="T68" fmla="*/ 5 w 58"/>
                <a:gd name="T69" fmla="*/ 40 h 64"/>
                <a:gd name="T70" fmla="*/ 4 w 58"/>
                <a:gd name="T71" fmla="*/ 36 h 64"/>
                <a:gd name="T72" fmla="*/ 0 w 58"/>
                <a:gd name="T7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64">
                  <a:moveTo>
                    <a:pt x="0" y="32"/>
                  </a:moveTo>
                  <a:cubicBezTo>
                    <a:pt x="3" y="31"/>
                    <a:pt x="3" y="30"/>
                    <a:pt x="4" y="27"/>
                  </a:cubicBezTo>
                  <a:cubicBezTo>
                    <a:pt x="4" y="26"/>
                    <a:pt x="5" y="25"/>
                    <a:pt x="5" y="23"/>
                  </a:cubicBezTo>
                  <a:cubicBezTo>
                    <a:pt x="6" y="19"/>
                    <a:pt x="9" y="15"/>
                    <a:pt x="13" y="13"/>
                  </a:cubicBezTo>
                  <a:cubicBezTo>
                    <a:pt x="16" y="12"/>
                    <a:pt x="20" y="11"/>
                    <a:pt x="23" y="12"/>
                  </a:cubicBezTo>
                  <a:cubicBezTo>
                    <a:pt x="24" y="12"/>
                    <a:pt x="25" y="11"/>
                    <a:pt x="25" y="11"/>
                  </a:cubicBezTo>
                  <a:cubicBezTo>
                    <a:pt x="28" y="8"/>
                    <a:pt x="31" y="5"/>
                    <a:pt x="34" y="3"/>
                  </a:cubicBezTo>
                  <a:cubicBezTo>
                    <a:pt x="38" y="1"/>
                    <a:pt x="41" y="0"/>
                    <a:pt x="45" y="0"/>
                  </a:cubicBezTo>
                  <a:cubicBezTo>
                    <a:pt x="48" y="1"/>
                    <a:pt x="51" y="2"/>
                    <a:pt x="54" y="5"/>
                  </a:cubicBezTo>
                  <a:cubicBezTo>
                    <a:pt x="55" y="7"/>
                    <a:pt x="57" y="9"/>
                    <a:pt x="57" y="12"/>
                  </a:cubicBezTo>
                  <a:cubicBezTo>
                    <a:pt x="58" y="16"/>
                    <a:pt x="56" y="19"/>
                    <a:pt x="53" y="23"/>
                  </a:cubicBezTo>
                  <a:cubicBezTo>
                    <a:pt x="52" y="25"/>
                    <a:pt x="50" y="26"/>
                    <a:pt x="47" y="26"/>
                  </a:cubicBezTo>
                  <a:cubicBezTo>
                    <a:pt x="46" y="26"/>
                    <a:pt x="46" y="26"/>
                    <a:pt x="45" y="26"/>
                  </a:cubicBezTo>
                  <a:cubicBezTo>
                    <a:pt x="45" y="26"/>
                    <a:pt x="46" y="26"/>
                    <a:pt x="47" y="25"/>
                  </a:cubicBezTo>
                  <a:cubicBezTo>
                    <a:pt x="50" y="24"/>
                    <a:pt x="51" y="21"/>
                    <a:pt x="51" y="18"/>
                  </a:cubicBezTo>
                  <a:cubicBezTo>
                    <a:pt x="51" y="15"/>
                    <a:pt x="49" y="12"/>
                    <a:pt x="46" y="11"/>
                  </a:cubicBezTo>
                  <a:cubicBezTo>
                    <a:pt x="41" y="8"/>
                    <a:pt x="36" y="11"/>
                    <a:pt x="34" y="15"/>
                  </a:cubicBezTo>
                  <a:cubicBezTo>
                    <a:pt x="31" y="22"/>
                    <a:pt x="35" y="30"/>
                    <a:pt x="43" y="32"/>
                  </a:cubicBezTo>
                  <a:cubicBezTo>
                    <a:pt x="43" y="32"/>
                    <a:pt x="43" y="32"/>
                    <a:pt x="43" y="32"/>
                  </a:cubicBezTo>
                  <a:cubicBezTo>
                    <a:pt x="41" y="32"/>
                    <a:pt x="40" y="33"/>
                    <a:pt x="38" y="34"/>
                  </a:cubicBezTo>
                  <a:cubicBezTo>
                    <a:pt x="33" y="38"/>
                    <a:pt x="31" y="46"/>
                    <a:pt x="36" y="51"/>
                  </a:cubicBezTo>
                  <a:cubicBezTo>
                    <a:pt x="40" y="55"/>
                    <a:pt x="46" y="55"/>
                    <a:pt x="49" y="51"/>
                  </a:cubicBezTo>
                  <a:cubicBezTo>
                    <a:pt x="52" y="47"/>
                    <a:pt x="52" y="40"/>
                    <a:pt x="45" y="38"/>
                  </a:cubicBezTo>
                  <a:cubicBezTo>
                    <a:pt x="45" y="38"/>
                    <a:pt x="45" y="38"/>
                    <a:pt x="45" y="38"/>
                  </a:cubicBezTo>
                  <a:cubicBezTo>
                    <a:pt x="46" y="37"/>
                    <a:pt x="47" y="38"/>
                    <a:pt x="48" y="38"/>
                  </a:cubicBezTo>
                  <a:cubicBezTo>
                    <a:pt x="50" y="38"/>
                    <a:pt x="52" y="39"/>
                    <a:pt x="53" y="41"/>
                  </a:cubicBezTo>
                  <a:cubicBezTo>
                    <a:pt x="56" y="43"/>
                    <a:pt x="57" y="47"/>
                    <a:pt x="57" y="51"/>
                  </a:cubicBezTo>
                  <a:cubicBezTo>
                    <a:pt x="57" y="52"/>
                    <a:pt x="57" y="54"/>
                    <a:pt x="56" y="55"/>
                  </a:cubicBezTo>
                  <a:cubicBezTo>
                    <a:pt x="54" y="59"/>
                    <a:pt x="51" y="62"/>
                    <a:pt x="47" y="63"/>
                  </a:cubicBezTo>
                  <a:cubicBezTo>
                    <a:pt x="43" y="64"/>
                    <a:pt x="40" y="63"/>
                    <a:pt x="36" y="62"/>
                  </a:cubicBezTo>
                  <a:cubicBezTo>
                    <a:pt x="33" y="60"/>
                    <a:pt x="30" y="58"/>
                    <a:pt x="27" y="55"/>
                  </a:cubicBezTo>
                  <a:cubicBezTo>
                    <a:pt x="27" y="54"/>
                    <a:pt x="26" y="53"/>
                    <a:pt x="25" y="52"/>
                  </a:cubicBezTo>
                  <a:cubicBezTo>
                    <a:pt x="25" y="52"/>
                    <a:pt x="24" y="52"/>
                    <a:pt x="24" y="52"/>
                  </a:cubicBezTo>
                  <a:cubicBezTo>
                    <a:pt x="17" y="53"/>
                    <a:pt x="12" y="51"/>
                    <a:pt x="7" y="46"/>
                  </a:cubicBezTo>
                  <a:cubicBezTo>
                    <a:pt x="6" y="44"/>
                    <a:pt x="5" y="42"/>
                    <a:pt x="5" y="40"/>
                  </a:cubicBezTo>
                  <a:cubicBezTo>
                    <a:pt x="4" y="38"/>
                    <a:pt x="4" y="37"/>
                    <a:pt x="4" y="36"/>
                  </a:cubicBezTo>
                  <a:cubicBezTo>
                    <a:pt x="3" y="34"/>
                    <a:pt x="2" y="32"/>
                    <a:pt x="0" y="32"/>
                  </a:cubicBezTo>
                  <a:close/>
                </a:path>
              </a:pathLst>
            </a:custGeom>
            <a:solidFill>
              <a:srgbClr val="08261A"/>
            </a:solidFill>
            <a:ln>
              <a:noFill/>
            </a:ln>
          </p:spPr>
          <p:txBody>
            <a:bodyPr vert="horz" wrap="square" lIns="91440" tIns="45720" rIns="91440" bIns="45720" numCol="1" anchor="t" anchorCtr="0" compatLnSpc="1"/>
            <a:p>
              <a:endParaRPr lang="zh-CN" altLang="en-US"/>
            </a:p>
          </p:txBody>
        </p:sp>
        <p:sp>
          <p:nvSpPr>
            <p:cNvPr id="27" name="Freeform 20"/>
            <p:cNvSpPr/>
            <p:nvPr/>
          </p:nvSpPr>
          <p:spPr bwMode="auto">
            <a:xfrm>
              <a:off x="1620" y="773"/>
              <a:ext cx="816" cy="914"/>
            </a:xfrm>
            <a:custGeom>
              <a:avLst/>
              <a:gdLst>
                <a:gd name="T0" fmla="*/ 14 w 58"/>
                <a:gd name="T1" fmla="*/ 38 h 65"/>
                <a:gd name="T2" fmla="*/ 12 w 58"/>
                <a:gd name="T3" fmla="*/ 38 h 65"/>
                <a:gd name="T4" fmla="*/ 7 w 58"/>
                <a:gd name="T5" fmla="*/ 47 h 65"/>
                <a:gd name="T6" fmla="*/ 14 w 58"/>
                <a:gd name="T7" fmla="*/ 54 h 65"/>
                <a:gd name="T8" fmla="*/ 24 w 58"/>
                <a:gd name="T9" fmla="*/ 49 h 65"/>
                <a:gd name="T10" fmla="*/ 15 w 58"/>
                <a:gd name="T11" fmla="*/ 32 h 65"/>
                <a:gd name="T12" fmla="*/ 15 w 58"/>
                <a:gd name="T13" fmla="*/ 32 h 65"/>
                <a:gd name="T14" fmla="*/ 18 w 58"/>
                <a:gd name="T15" fmla="*/ 31 h 65"/>
                <a:gd name="T16" fmla="*/ 21 w 58"/>
                <a:gd name="T17" fmla="*/ 12 h 65"/>
                <a:gd name="T18" fmla="*/ 19 w 58"/>
                <a:gd name="T19" fmla="*/ 10 h 65"/>
                <a:gd name="T20" fmla="*/ 10 w 58"/>
                <a:gd name="T21" fmla="*/ 24 h 65"/>
                <a:gd name="T22" fmla="*/ 14 w 58"/>
                <a:gd name="T23" fmla="*/ 26 h 65"/>
                <a:gd name="T24" fmla="*/ 10 w 58"/>
                <a:gd name="T25" fmla="*/ 26 h 65"/>
                <a:gd name="T26" fmla="*/ 3 w 58"/>
                <a:gd name="T27" fmla="*/ 20 h 65"/>
                <a:gd name="T28" fmla="*/ 4 w 58"/>
                <a:gd name="T29" fmla="*/ 5 h 65"/>
                <a:gd name="T30" fmla="*/ 16 w 58"/>
                <a:gd name="T31" fmla="*/ 0 h 65"/>
                <a:gd name="T32" fmla="*/ 27 w 58"/>
                <a:gd name="T33" fmla="*/ 5 h 65"/>
                <a:gd name="T34" fmla="*/ 31 w 58"/>
                <a:gd name="T35" fmla="*/ 9 h 65"/>
                <a:gd name="T36" fmla="*/ 33 w 58"/>
                <a:gd name="T37" fmla="*/ 11 h 65"/>
                <a:gd name="T38" fmla="*/ 35 w 58"/>
                <a:gd name="T39" fmla="*/ 12 h 65"/>
                <a:gd name="T40" fmla="*/ 50 w 58"/>
                <a:gd name="T41" fmla="*/ 17 h 65"/>
                <a:gd name="T42" fmla="*/ 53 w 58"/>
                <a:gd name="T43" fmla="*/ 24 h 65"/>
                <a:gd name="T44" fmla="*/ 54 w 58"/>
                <a:gd name="T45" fmla="*/ 28 h 65"/>
                <a:gd name="T46" fmla="*/ 58 w 58"/>
                <a:gd name="T47" fmla="*/ 32 h 65"/>
                <a:gd name="T48" fmla="*/ 54 w 58"/>
                <a:gd name="T49" fmla="*/ 36 h 65"/>
                <a:gd name="T50" fmla="*/ 53 w 58"/>
                <a:gd name="T51" fmla="*/ 40 h 65"/>
                <a:gd name="T52" fmla="*/ 44 w 58"/>
                <a:gd name="T53" fmla="*/ 51 h 65"/>
                <a:gd name="T54" fmla="*/ 36 w 58"/>
                <a:gd name="T55" fmla="*/ 52 h 65"/>
                <a:gd name="T56" fmla="*/ 34 w 58"/>
                <a:gd name="T57" fmla="*/ 52 h 65"/>
                <a:gd name="T58" fmla="*/ 33 w 58"/>
                <a:gd name="T59" fmla="*/ 52 h 65"/>
                <a:gd name="T60" fmla="*/ 31 w 58"/>
                <a:gd name="T61" fmla="*/ 55 h 65"/>
                <a:gd name="T62" fmla="*/ 28 w 58"/>
                <a:gd name="T63" fmla="*/ 58 h 65"/>
                <a:gd name="T64" fmla="*/ 8 w 58"/>
                <a:gd name="T65" fmla="*/ 62 h 65"/>
                <a:gd name="T66" fmla="*/ 2 w 58"/>
                <a:gd name="T67" fmla="*/ 54 h 65"/>
                <a:gd name="T68" fmla="*/ 4 w 58"/>
                <a:gd name="T69" fmla="*/ 42 h 65"/>
                <a:gd name="T70" fmla="*/ 13 w 58"/>
                <a:gd name="T71" fmla="*/ 37 h 65"/>
                <a:gd name="T72" fmla="*/ 14 w 58"/>
                <a:gd name="T73" fmla="*/ 37 h 65"/>
                <a:gd name="T74" fmla="*/ 14 w 58"/>
                <a:gd name="T75"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65">
                  <a:moveTo>
                    <a:pt x="14" y="38"/>
                  </a:moveTo>
                  <a:cubicBezTo>
                    <a:pt x="13" y="38"/>
                    <a:pt x="12" y="38"/>
                    <a:pt x="12" y="38"/>
                  </a:cubicBezTo>
                  <a:cubicBezTo>
                    <a:pt x="9" y="40"/>
                    <a:pt x="7" y="43"/>
                    <a:pt x="7" y="47"/>
                  </a:cubicBezTo>
                  <a:cubicBezTo>
                    <a:pt x="8" y="50"/>
                    <a:pt x="10" y="53"/>
                    <a:pt x="14" y="54"/>
                  </a:cubicBezTo>
                  <a:cubicBezTo>
                    <a:pt x="18" y="55"/>
                    <a:pt x="22" y="52"/>
                    <a:pt x="24" y="49"/>
                  </a:cubicBezTo>
                  <a:cubicBezTo>
                    <a:pt x="27" y="41"/>
                    <a:pt x="23" y="33"/>
                    <a:pt x="15" y="32"/>
                  </a:cubicBezTo>
                  <a:cubicBezTo>
                    <a:pt x="15" y="32"/>
                    <a:pt x="15" y="32"/>
                    <a:pt x="15" y="32"/>
                  </a:cubicBezTo>
                  <a:cubicBezTo>
                    <a:pt x="16" y="32"/>
                    <a:pt x="17" y="31"/>
                    <a:pt x="18" y="31"/>
                  </a:cubicBezTo>
                  <a:cubicBezTo>
                    <a:pt x="26" y="27"/>
                    <a:pt x="28" y="17"/>
                    <a:pt x="21" y="12"/>
                  </a:cubicBezTo>
                  <a:cubicBezTo>
                    <a:pt x="20" y="11"/>
                    <a:pt x="20" y="11"/>
                    <a:pt x="19" y="10"/>
                  </a:cubicBezTo>
                  <a:cubicBezTo>
                    <a:pt x="8" y="7"/>
                    <a:pt x="4" y="19"/>
                    <a:pt x="10" y="24"/>
                  </a:cubicBezTo>
                  <a:cubicBezTo>
                    <a:pt x="11" y="25"/>
                    <a:pt x="12" y="26"/>
                    <a:pt x="14" y="26"/>
                  </a:cubicBezTo>
                  <a:cubicBezTo>
                    <a:pt x="13" y="27"/>
                    <a:pt x="11" y="26"/>
                    <a:pt x="10" y="26"/>
                  </a:cubicBezTo>
                  <a:cubicBezTo>
                    <a:pt x="7" y="25"/>
                    <a:pt x="5" y="23"/>
                    <a:pt x="3" y="20"/>
                  </a:cubicBezTo>
                  <a:cubicBezTo>
                    <a:pt x="0" y="15"/>
                    <a:pt x="0" y="10"/>
                    <a:pt x="4" y="5"/>
                  </a:cubicBezTo>
                  <a:cubicBezTo>
                    <a:pt x="7" y="1"/>
                    <a:pt x="11" y="0"/>
                    <a:pt x="16" y="0"/>
                  </a:cubicBezTo>
                  <a:cubicBezTo>
                    <a:pt x="20" y="1"/>
                    <a:pt x="23" y="3"/>
                    <a:pt x="27" y="5"/>
                  </a:cubicBezTo>
                  <a:cubicBezTo>
                    <a:pt x="28" y="6"/>
                    <a:pt x="29" y="7"/>
                    <a:pt x="31" y="9"/>
                  </a:cubicBezTo>
                  <a:cubicBezTo>
                    <a:pt x="31" y="9"/>
                    <a:pt x="32" y="10"/>
                    <a:pt x="33" y="11"/>
                  </a:cubicBezTo>
                  <a:cubicBezTo>
                    <a:pt x="33" y="11"/>
                    <a:pt x="34" y="12"/>
                    <a:pt x="35" y="12"/>
                  </a:cubicBezTo>
                  <a:cubicBezTo>
                    <a:pt x="41" y="11"/>
                    <a:pt x="46" y="13"/>
                    <a:pt x="50" y="17"/>
                  </a:cubicBezTo>
                  <a:cubicBezTo>
                    <a:pt x="52" y="19"/>
                    <a:pt x="53" y="21"/>
                    <a:pt x="53" y="24"/>
                  </a:cubicBezTo>
                  <a:cubicBezTo>
                    <a:pt x="54" y="25"/>
                    <a:pt x="54" y="26"/>
                    <a:pt x="54" y="28"/>
                  </a:cubicBezTo>
                  <a:cubicBezTo>
                    <a:pt x="55" y="30"/>
                    <a:pt x="56" y="31"/>
                    <a:pt x="58" y="32"/>
                  </a:cubicBezTo>
                  <a:cubicBezTo>
                    <a:pt x="56" y="32"/>
                    <a:pt x="55" y="34"/>
                    <a:pt x="54" y="36"/>
                  </a:cubicBezTo>
                  <a:cubicBezTo>
                    <a:pt x="54" y="38"/>
                    <a:pt x="54" y="39"/>
                    <a:pt x="53" y="40"/>
                  </a:cubicBezTo>
                  <a:cubicBezTo>
                    <a:pt x="52" y="46"/>
                    <a:pt x="49" y="49"/>
                    <a:pt x="44" y="51"/>
                  </a:cubicBezTo>
                  <a:cubicBezTo>
                    <a:pt x="41" y="52"/>
                    <a:pt x="39" y="53"/>
                    <a:pt x="36" y="52"/>
                  </a:cubicBezTo>
                  <a:cubicBezTo>
                    <a:pt x="35" y="52"/>
                    <a:pt x="35" y="52"/>
                    <a:pt x="34" y="52"/>
                  </a:cubicBezTo>
                  <a:cubicBezTo>
                    <a:pt x="34" y="52"/>
                    <a:pt x="34" y="52"/>
                    <a:pt x="33" y="52"/>
                  </a:cubicBezTo>
                  <a:cubicBezTo>
                    <a:pt x="32" y="53"/>
                    <a:pt x="32" y="54"/>
                    <a:pt x="31" y="55"/>
                  </a:cubicBezTo>
                  <a:cubicBezTo>
                    <a:pt x="30" y="56"/>
                    <a:pt x="29" y="57"/>
                    <a:pt x="28" y="58"/>
                  </a:cubicBezTo>
                  <a:cubicBezTo>
                    <a:pt x="21" y="63"/>
                    <a:pt x="14" y="65"/>
                    <a:pt x="8" y="62"/>
                  </a:cubicBezTo>
                  <a:cubicBezTo>
                    <a:pt x="5" y="60"/>
                    <a:pt x="3" y="57"/>
                    <a:pt x="2" y="54"/>
                  </a:cubicBezTo>
                  <a:cubicBezTo>
                    <a:pt x="0" y="50"/>
                    <a:pt x="1" y="46"/>
                    <a:pt x="4" y="42"/>
                  </a:cubicBezTo>
                  <a:cubicBezTo>
                    <a:pt x="6" y="39"/>
                    <a:pt x="9" y="37"/>
                    <a:pt x="13" y="37"/>
                  </a:cubicBezTo>
                  <a:cubicBezTo>
                    <a:pt x="13" y="37"/>
                    <a:pt x="13" y="37"/>
                    <a:pt x="14" y="37"/>
                  </a:cubicBezTo>
                  <a:cubicBezTo>
                    <a:pt x="14" y="37"/>
                    <a:pt x="14" y="38"/>
                    <a:pt x="14" y="38"/>
                  </a:cubicBezTo>
                  <a:close/>
                </a:path>
              </a:pathLst>
            </a:custGeom>
            <a:solidFill>
              <a:srgbClr val="08261A"/>
            </a:solidFill>
            <a:ln>
              <a:noFill/>
            </a:ln>
          </p:spPr>
          <p:txBody>
            <a:bodyPr vert="horz" wrap="square" lIns="91440" tIns="45720" rIns="91440" bIns="45720" numCol="1" anchor="t" anchorCtr="0" compatLnSpc="1"/>
            <a:p>
              <a:endParaRPr lang="zh-CN" altLang="en-US"/>
            </a:p>
          </p:txBody>
        </p:sp>
        <p:sp>
          <p:nvSpPr>
            <p:cNvPr id="28" name="Freeform 21"/>
            <p:cNvSpPr/>
            <p:nvPr/>
          </p:nvSpPr>
          <p:spPr bwMode="auto">
            <a:xfrm>
              <a:off x="649" y="660"/>
              <a:ext cx="1140" cy="1140"/>
            </a:xfrm>
            <a:custGeom>
              <a:avLst/>
              <a:gdLst>
                <a:gd name="T0" fmla="*/ 68 w 81"/>
                <a:gd name="T1" fmla="*/ 68 h 81"/>
                <a:gd name="T2" fmla="*/ 51 w 81"/>
                <a:gd name="T3" fmla="*/ 67 h 81"/>
                <a:gd name="T4" fmla="*/ 40 w 81"/>
                <a:gd name="T5" fmla="*/ 81 h 81"/>
                <a:gd name="T6" fmla="*/ 30 w 81"/>
                <a:gd name="T7" fmla="*/ 67 h 81"/>
                <a:gd name="T8" fmla="*/ 13 w 81"/>
                <a:gd name="T9" fmla="*/ 67 h 81"/>
                <a:gd name="T10" fmla="*/ 14 w 81"/>
                <a:gd name="T11" fmla="*/ 50 h 81"/>
                <a:gd name="T12" fmla="*/ 0 w 81"/>
                <a:gd name="T13" fmla="*/ 40 h 81"/>
                <a:gd name="T14" fmla="*/ 14 w 81"/>
                <a:gd name="T15" fmla="*/ 30 h 81"/>
                <a:gd name="T16" fmla="*/ 14 w 81"/>
                <a:gd name="T17" fmla="*/ 14 h 81"/>
                <a:gd name="T18" fmla="*/ 40 w 81"/>
                <a:gd name="T19" fmla="*/ 0 h 81"/>
                <a:gd name="T20" fmla="*/ 50 w 81"/>
                <a:gd name="T21" fmla="*/ 14 h 81"/>
                <a:gd name="T22" fmla="*/ 68 w 81"/>
                <a:gd name="T23" fmla="*/ 13 h 81"/>
                <a:gd name="T24" fmla="*/ 67 w 81"/>
                <a:gd name="T25" fmla="*/ 30 h 81"/>
                <a:gd name="T26" fmla="*/ 81 w 81"/>
                <a:gd name="T27" fmla="*/ 40 h 81"/>
                <a:gd name="T28" fmla="*/ 67 w 81"/>
                <a:gd name="T29" fmla="*/ 5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81">
                  <a:moveTo>
                    <a:pt x="68" y="68"/>
                  </a:moveTo>
                  <a:cubicBezTo>
                    <a:pt x="63" y="65"/>
                    <a:pt x="57" y="64"/>
                    <a:pt x="51" y="67"/>
                  </a:cubicBezTo>
                  <a:cubicBezTo>
                    <a:pt x="45" y="69"/>
                    <a:pt x="41" y="74"/>
                    <a:pt x="40" y="81"/>
                  </a:cubicBezTo>
                  <a:cubicBezTo>
                    <a:pt x="39" y="75"/>
                    <a:pt x="36" y="70"/>
                    <a:pt x="30" y="67"/>
                  </a:cubicBezTo>
                  <a:cubicBezTo>
                    <a:pt x="25" y="64"/>
                    <a:pt x="19" y="65"/>
                    <a:pt x="13" y="67"/>
                  </a:cubicBezTo>
                  <a:cubicBezTo>
                    <a:pt x="16" y="62"/>
                    <a:pt x="17" y="56"/>
                    <a:pt x="14" y="50"/>
                  </a:cubicBezTo>
                  <a:cubicBezTo>
                    <a:pt x="11" y="44"/>
                    <a:pt x="6" y="41"/>
                    <a:pt x="0" y="40"/>
                  </a:cubicBezTo>
                  <a:cubicBezTo>
                    <a:pt x="6" y="39"/>
                    <a:pt x="11" y="36"/>
                    <a:pt x="14" y="30"/>
                  </a:cubicBezTo>
                  <a:cubicBezTo>
                    <a:pt x="16" y="25"/>
                    <a:pt x="16" y="19"/>
                    <a:pt x="14" y="14"/>
                  </a:cubicBezTo>
                  <a:cubicBezTo>
                    <a:pt x="24" y="19"/>
                    <a:pt x="38" y="13"/>
                    <a:pt x="40" y="0"/>
                  </a:cubicBezTo>
                  <a:cubicBezTo>
                    <a:pt x="41" y="6"/>
                    <a:pt x="45" y="11"/>
                    <a:pt x="50" y="14"/>
                  </a:cubicBezTo>
                  <a:cubicBezTo>
                    <a:pt x="56" y="16"/>
                    <a:pt x="62" y="16"/>
                    <a:pt x="68" y="13"/>
                  </a:cubicBezTo>
                  <a:cubicBezTo>
                    <a:pt x="65" y="19"/>
                    <a:pt x="65" y="24"/>
                    <a:pt x="67" y="30"/>
                  </a:cubicBezTo>
                  <a:cubicBezTo>
                    <a:pt x="70" y="36"/>
                    <a:pt x="75" y="39"/>
                    <a:pt x="81" y="40"/>
                  </a:cubicBezTo>
                  <a:cubicBezTo>
                    <a:pt x="74" y="41"/>
                    <a:pt x="70" y="44"/>
                    <a:pt x="67" y="51"/>
                  </a:cubicBezTo>
                </a:path>
              </a:pathLst>
            </a:custGeom>
            <a:solidFill>
              <a:srgbClr val="08261A"/>
            </a:solidFill>
            <a:ln>
              <a:noFill/>
            </a:ln>
          </p:spPr>
          <p:txBody>
            <a:bodyPr vert="horz" wrap="square" lIns="91440" tIns="45720" rIns="91440" bIns="45720" numCol="1" anchor="t" anchorCtr="0" compatLnSpc="1"/>
            <a:p>
              <a:endParaRPr lang="zh-CN" altLang="en-US"/>
            </a:p>
          </p:txBody>
        </p:sp>
        <p:sp>
          <p:nvSpPr>
            <p:cNvPr id="29" name="Freeform 22"/>
            <p:cNvSpPr/>
            <p:nvPr/>
          </p:nvSpPr>
          <p:spPr bwMode="auto">
            <a:xfrm>
              <a:off x="832" y="843"/>
              <a:ext cx="802" cy="802"/>
            </a:xfrm>
            <a:custGeom>
              <a:avLst/>
              <a:gdLst>
                <a:gd name="T0" fmla="*/ 38 w 57"/>
                <a:gd name="T1" fmla="*/ 48 h 57"/>
                <a:gd name="T2" fmla="*/ 4 w 57"/>
                <a:gd name="T3" fmla="*/ 22 h 57"/>
                <a:gd name="T4" fmla="*/ 22 w 57"/>
                <a:gd name="T5" fmla="*/ 4 h 57"/>
                <a:gd name="T6" fmla="*/ 48 w 57"/>
                <a:gd name="T7" fmla="*/ 37 h 57"/>
                <a:gd name="T8" fmla="*/ 38 w 57"/>
                <a:gd name="T9" fmla="*/ 48 h 57"/>
              </a:gdLst>
              <a:ahLst/>
              <a:cxnLst>
                <a:cxn ang="0">
                  <a:pos x="T0" y="T1"/>
                </a:cxn>
                <a:cxn ang="0">
                  <a:pos x="T2" y="T3"/>
                </a:cxn>
                <a:cxn ang="0">
                  <a:pos x="T4" y="T5"/>
                </a:cxn>
                <a:cxn ang="0">
                  <a:pos x="T6" y="T7"/>
                </a:cxn>
                <a:cxn ang="0">
                  <a:pos x="T8" y="T9"/>
                </a:cxn>
              </a:cxnLst>
              <a:rect l="0" t="0" r="r" b="b"/>
              <a:pathLst>
                <a:path w="57" h="57">
                  <a:moveTo>
                    <a:pt x="38" y="48"/>
                  </a:moveTo>
                  <a:cubicBezTo>
                    <a:pt x="18" y="57"/>
                    <a:pt x="0" y="40"/>
                    <a:pt x="4" y="22"/>
                  </a:cubicBezTo>
                  <a:cubicBezTo>
                    <a:pt x="6" y="13"/>
                    <a:pt x="13" y="6"/>
                    <a:pt x="22" y="4"/>
                  </a:cubicBezTo>
                  <a:cubicBezTo>
                    <a:pt x="41" y="0"/>
                    <a:pt x="57" y="18"/>
                    <a:pt x="48" y="37"/>
                  </a:cubicBezTo>
                  <a:cubicBezTo>
                    <a:pt x="46" y="42"/>
                    <a:pt x="42" y="46"/>
                    <a:pt x="38" y="48"/>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30" name="Freeform 23"/>
            <p:cNvSpPr/>
            <p:nvPr/>
          </p:nvSpPr>
          <p:spPr bwMode="auto">
            <a:xfrm>
              <a:off x="931" y="1167"/>
              <a:ext cx="577" cy="352"/>
            </a:xfrm>
            <a:custGeom>
              <a:avLst/>
              <a:gdLst>
                <a:gd name="T0" fmla="*/ 40 w 41"/>
                <a:gd name="T1" fmla="*/ 4 h 25"/>
                <a:gd name="T2" fmla="*/ 37 w 41"/>
                <a:gd name="T3" fmla="*/ 16 h 25"/>
                <a:gd name="T4" fmla="*/ 25 w 41"/>
                <a:gd name="T5" fmla="*/ 24 h 25"/>
                <a:gd name="T6" fmla="*/ 7 w 41"/>
                <a:gd name="T7" fmla="*/ 21 h 25"/>
                <a:gd name="T8" fmla="*/ 0 w 41"/>
                <a:gd name="T9" fmla="*/ 11 h 25"/>
                <a:gd name="T10" fmla="*/ 0 w 41"/>
                <a:gd name="T11" fmla="*/ 9 h 25"/>
                <a:gd name="T12" fmla="*/ 1 w 41"/>
                <a:gd name="T13" fmla="*/ 5 h 25"/>
                <a:gd name="T14" fmla="*/ 13 w 41"/>
                <a:gd name="T15" fmla="*/ 1 h 25"/>
                <a:gd name="T16" fmla="*/ 20 w 41"/>
                <a:gd name="T17" fmla="*/ 6 h 25"/>
                <a:gd name="T18" fmla="*/ 22 w 41"/>
                <a:gd name="T19" fmla="*/ 9 h 25"/>
                <a:gd name="T20" fmla="*/ 28 w 41"/>
                <a:gd name="T21" fmla="*/ 12 h 25"/>
                <a:gd name="T22" fmla="*/ 38 w 41"/>
                <a:gd name="T23" fmla="*/ 9 h 25"/>
                <a:gd name="T24" fmla="*/ 40 w 41"/>
                <a:gd name="T25" fmla="*/ 5 h 25"/>
                <a:gd name="T26" fmla="*/ 40 w 41"/>
                <a:gd name="T2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5">
                  <a:moveTo>
                    <a:pt x="40" y="4"/>
                  </a:moveTo>
                  <a:cubicBezTo>
                    <a:pt x="41" y="8"/>
                    <a:pt x="40" y="13"/>
                    <a:pt x="37" y="16"/>
                  </a:cubicBezTo>
                  <a:cubicBezTo>
                    <a:pt x="34" y="20"/>
                    <a:pt x="30" y="23"/>
                    <a:pt x="25" y="24"/>
                  </a:cubicBezTo>
                  <a:cubicBezTo>
                    <a:pt x="19" y="25"/>
                    <a:pt x="13" y="24"/>
                    <a:pt x="7" y="21"/>
                  </a:cubicBezTo>
                  <a:cubicBezTo>
                    <a:pt x="4" y="18"/>
                    <a:pt x="1" y="15"/>
                    <a:pt x="0" y="11"/>
                  </a:cubicBezTo>
                  <a:cubicBezTo>
                    <a:pt x="0" y="10"/>
                    <a:pt x="0" y="9"/>
                    <a:pt x="0" y="9"/>
                  </a:cubicBezTo>
                  <a:cubicBezTo>
                    <a:pt x="0" y="7"/>
                    <a:pt x="0" y="6"/>
                    <a:pt x="1" y="5"/>
                  </a:cubicBezTo>
                  <a:cubicBezTo>
                    <a:pt x="4" y="1"/>
                    <a:pt x="8" y="0"/>
                    <a:pt x="13" y="1"/>
                  </a:cubicBezTo>
                  <a:cubicBezTo>
                    <a:pt x="16" y="2"/>
                    <a:pt x="18" y="3"/>
                    <a:pt x="20" y="6"/>
                  </a:cubicBezTo>
                  <a:cubicBezTo>
                    <a:pt x="21" y="7"/>
                    <a:pt x="21" y="8"/>
                    <a:pt x="22" y="9"/>
                  </a:cubicBezTo>
                  <a:cubicBezTo>
                    <a:pt x="24" y="10"/>
                    <a:pt x="26" y="12"/>
                    <a:pt x="28" y="12"/>
                  </a:cubicBezTo>
                  <a:cubicBezTo>
                    <a:pt x="32" y="13"/>
                    <a:pt x="35" y="12"/>
                    <a:pt x="38" y="9"/>
                  </a:cubicBezTo>
                  <a:cubicBezTo>
                    <a:pt x="39" y="8"/>
                    <a:pt x="40" y="6"/>
                    <a:pt x="40" y="5"/>
                  </a:cubicBezTo>
                  <a:cubicBezTo>
                    <a:pt x="40" y="4"/>
                    <a:pt x="40" y="4"/>
                    <a:pt x="40" y="4"/>
                  </a:cubicBezTo>
                  <a:close/>
                </a:path>
              </a:pathLst>
            </a:custGeom>
            <a:solidFill>
              <a:srgbClr val="08261A"/>
            </a:solidFill>
            <a:ln>
              <a:noFill/>
            </a:ln>
          </p:spPr>
          <p:txBody>
            <a:bodyPr vert="horz" wrap="square" lIns="91440" tIns="45720" rIns="91440" bIns="45720" numCol="1" anchor="t" anchorCtr="0" compatLnSpc="1"/>
            <a:p>
              <a:endParaRPr lang="zh-CN" altLang="en-US"/>
            </a:p>
          </p:txBody>
        </p:sp>
        <p:sp>
          <p:nvSpPr>
            <p:cNvPr id="31" name="Freeform 24"/>
            <p:cNvSpPr/>
            <p:nvPr/>
          </p:nvSpPr>
          <p:spPr bwMode="auto">
            <a:xfrm>
              <a:off x="917" y="928"/>
              <a:ext cx="576" cy="337"/>
            </a:xfrm>
            <a:custGeom>
              <a:avLst/>
              <a:gdLst>
                <a:gd name="T0" fmla="*/ 1 w 41"/>
                <a:gd name="T1" fmla="*/ 21 h 24"/>
                <a:gd name="T2" fmla="*/ 6 w 41"/>
                <a:gd name="T3" fmla="*/ 7 h 24"/>
                <a:gd name="T4" fmla="*/ 19 w 41"/>
                <a:gd name="T5" fmla="*/ 1 h 24"/>
                <a:gd name="T6" fmla="*/ 34 w 41"/>
                <a:gd name="T7" fmla="*/ 4 h 24"/>
                <a:gd name="T8" fmla="*/ 41 w 41"/>
                <a:gd name="T9" fmla="*/ 13 h 24"/>
                <a:gd name="T10" fmla="*/ 41 w 41"/>
                <a:gd name="T11" fmla="*/ 17 h 24"/>
                <a:gd name="T12" fmla="*/ 40 w 41"/>
                <a:gd name="T13" fmla="*/ 20 h 24"/>
                <a:gd name="T14" fmla="*/ 30 w 41"/>
                <a:gd name="T15" fmla="*/ 24 h 24"/>
                <a:gd name="T16" fmla="*/ 22 w 41"/>
                <a:gd name="T17" fmla="*/ 20 h 24"/>
                <a:gd name="T18" fmla="*/ 19 w 41"/>
                <a:gd name="T19" fmla="*/ 16 h 24"/>
                <a:gd name="T20" fmla="*/ 13 w 41"/>
                <a:gd name="T21" fmla="*/ 13 h 24"/>
                <a:gd name="T22" fmla="*/ 3 w 41"/>
                <a:gd name="T23" fmla="*/ 16 h 24"/>
                <a:gd name="T24" fmla="*/ 1 w 41"/>
                <a:gd name="T25" fmla="*/ 20 h 24"/>
                <a:gd name="T26" fmla="*/ 1 w 41"/>
                <a:gd name="T2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4">
                  <a:moveTo>
                    <a:pt x="1" y="21"/>
                  </a:moveTo>
                  <a:cubicBezTo>
                    <a:pt x="0" y="15"/>
                    <a:pt x="2" y="11"/>
                    <a:pt x="6" y="7"/>
                  </a:cubicBezTo>
                  <a:cubicBezTo>
                    <a:pt x="9" y="3"/>
                    <a:pt x="14" y="1"/>
                    <a:pt x="19" y="1"/>
                  </a:cubicBezTo>
                  <a:cubicBezTo>
                    <a:pt x="24" y="0"/>
                    <a:pt x="29" y="1"/>
                    <a:pt x="34" y="4"/>
                  </a:cubicBezTo>
                  <a:cubicBezTo>
                    <a:pt x="37" y="6"/>
                    <a:pt x="40" y="9"/>
                    <a:pt x="41" y="13"/>
                  </a:cubicBezTo>
                  <a:cubicBezTo>
                    <a:pt x="41" y="15"/>
                    <a:pt x="41" y="16"/>
                    <a:pt x="41" y="17"/>
                  </a:cubicBezTo>
                  <a:cubicBezTo>
                    <a:pt x="41" y="18"/>
                    <a:pt x="41" y="19"/>
                    <a:pt x="40" y="20"/>
                  </a:cubicBezTo>
                  <a:cubicBezTo>
                    <a:pt x="38" y="23"/>
                    <a:pt x="34" y="24"/>
                    <a:pt x="30" y="24"/>
                  </a:cubicBezTo>
                  <a:cubicBezTo>
                    <a:pt x="27" y="24"/>
                    <a:pt x="24" y="22"/>
                    <a:pt x="22" y="20"/>
                  </a:cubicBezTo>
                  <a:cubicBezTo>
                    <a:pt x="21" y="18"/>
                    <a:pt x="20" y="17"/>
                    <a:pt x="19" y="16"/>
                  </a:cubicBezTo>
                  <a:cubicBezTo>
                    <a:pt x="17" y="14"/>
                    <a:pt x="15" y="13"/>
                    <a:pt x="13" y="13"/>
                  </a:cubicBezTo>
                  <a:cubicBezTo>
                    <a:pt x="9" y="12"/>
                    <a:pt x="6" y="13"/>
                    <a:pt x="3" y="16"/>
                  </a:cubicBezTo>
                  <a:cubicBezTo>
                    <a:pt x="2" y="17"/>
                    <a:pt x="2" y="19"/>
                    <a:pt x="1" y="20"/>
                  </a:cubicBezTo>
                  <a:cubicBezTo>
                    <a:pt x="1" y="20"/>
                    <a:pt x="1" y="21"/>
                    <a:pt x="1" y="21"/>
                  </a:cubicBezTo>
                  <a:close/>
                </a:path>
              </a:pathLst>
            </a:custGeom>
            <a:solidFill>
              <a:srgbClr val="08261A"/>
            </a:solidFill>
            <a:ln>
              <a:noFill/>
            </a:ln>
          </p:spPr>
          <p:txBody>
            <a:bodyPr vert="horz" wrap="square" lIns="91440" tIns="45720" rIns="91440" bIns="45720" numCol="1" anchor="t" anchorCtr="0" compatLnSpc="1"/>
            <a:p>
              <a:endParaRPr lang="zh-CN" altLang="en-US" dirty="0"/>
            </a:p>
          </p:txBody>
        </p:sp>
      </p:grpSp>
      <p:pic>
        <p:nvPicPr>
          <p:cNvPr id="4" name="图片 3"/>
          <p:cNvPicPr>
            <a:picLocks noChangeAspect="1"/>
          </p:cNvPicPr>
          <p:nvPr/>
        </p:nvPicPr>
        <p:blipFill>
          <a:blip r:embed="rId1"/>
          <a:stretch>
            <a:fillRect/>
          </a:stretch>
        </p:blipFill>
        <p:spPr>
          <a:xfrm>
            <a:off x="1794510" y="583565"/>
            <a:ext cx="5229225" cy="2857500"/>
          </a:xfrm>
          <a:prstGeom prst="rect">
            <a:avLst/>
          </a:prstGeom>
        </p:spPr>
      </p:pic>
      <p:pic>
        <p:nvPicPr>
          <p:cNvPr id="5" name="图片 4"/>
          <p:cNvPicPr>
            <a:picLocks noChangeAspect="1"/>
          </p:cNvPicPr>
          <p:nvPr/>
        </p:nvPicPr>
        <p:blipFill>
          <a:blip r:embed="rId2"/>
          <a:stretch>
            <a:fillRect/>
          </a:stretch>
        </p:blipFill>
        <p:spPr>
          <a:xfrm>
            <a:off x="5114925" y="2940685"/>
            <a:ext cx="6339205" cy="3477260"/>
          </a:xfrm>
          <a:prstGeom prst="rect">
            <a:avLst/>
          </a:prstGeom>
        </p:spPr>
      </p:pic>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1">
            <a:alphaModFix amt="8000"/>
          </a:blip>
          <a:srcRect r="50704" b="50241"/>
          <a:stretch>
            <a:fillRect/>
          </a:stretch>
        </p:blipFill>
        <p:spPr>
          <a:xfrm>
            <a:off x="7429219" y="2097495"/>
            <a:ext cx="4742397" cy="4783951"/>
          </a:xfrm>
          <a:prstGeom prst="rect">
            <a:avLst/>
          </a:prstGeom>
        </p:spPr>
      </p:pic>
      <p:sp>
        <p:nvSpPr>
          <p:cNvPr id="12" name="矩形 11"/>
          <p:cNvSpPr/>
          <p:nvPr/>
        </p:nvSpPr>
        <p:spPr>
          <a:xfrm>
            <a:off x="494632" y="583520"/>
            <a:ext cx="904875" cy="3121442"/>
          </a:xfrm>
          <a:prstGeom prst="rect">
            <a:avLst/>
          </a:prstGeom>
          <a:solidFill>
            <a:srgbClr val="295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18" name="矩形 17"/>
          <p:cNvSpPr/>
          <p:nvPr/>
        </p:nvSpPr>
        <p:spPr>
          <a:xfrm>
            <a:off x="660295" y="1338750"/>
            <a:ext cx="613410" cy="2045077"/>
          </a:xfrm>
          <a:prstGeom prst="rect">
            <a:avLst/>
          </a:prstGeom>
        </p:spPr>
        <p:txBody>
          <a:bodyPr vert="eaVert" wrap="square">
            <a:spAutoFit/>
          </a:bodyPr>
          <a:lstStyle/>
          <a:p>
            <a:pPr algn="ctr"/>
            <a:r>
              <a:rPr lang="zh-CN" altLang="en-US" sz="2800" dirty="0" smtClean="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活动建议</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cxnSp>
        <p:nvCxnSpPr>
          <p:cNvPr id="19" name="直线连接符 26"/>
          <p:cNvCxnSpPr/>
          <p:nvPr/>
        </p:nvCxnSpPr>
        <p:spPr>
          <a:xfrm>
            <a:off x="943429" y="163284"/>
            <a:ext cx="3641" cy="447449"/>
          </a:xfrm>
          <a:prstGeom prst="line">
            <a:avLst/>
          </a:prstGeom>
          <a:ln>
            <a:solidFill>
              <a:srgbClr val="295055"/>
            </a:soli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20" name="Group 15"/>
          <p:cNvGrpSpPr>
            <a:grpSpLocks noChangeAspect="1"/>
          </p:cNvGrpSpPr>
          <p:nvPr/>
        </p:nvGrpSpPr>
        <p:grpSpPr bwMode="auto">
          <a:xfrm>
            <a:off x="663087" y="859446"/>
            <a:ext cx="610618" cy="610618"/>
            <a:chOff x="-12" y="-15"/>
            <a:chExt cx="2476" cy="2476"/>
          </a:xfrm>
        </p:grpSpPr>
        <p:sp>
          <p:nvSpPr>
            <p:cNvPr id="21" name="Freeform 16"/>
            <p:cNvSpPr/>
            <p:nvPr/>
          </p:nvSpPr>
          <p:spPr bwMode="auto">
            <a:xfrm>
              <a:off x="-12" y="-15"/>
              <a:ext cx="2476" cy="2476"/>
            </a:xfrm>
            <a:custGeom>
              <a:avLst/>
              <a:gdLst>
                <a:gd name="T0" fmla="*/ 176 w 176"/>
                <a:gd name="T1" fmla="*/ 88 h 176"/>
                <a:gd name="T2" fmla="*/ 173 w 176"/>
                <a:gd name="T3" fmla="*/ 97 h 176"/>
                <a:gd name="T4" fmla="*/ 164 w 176"/>
                <a:gd name="T5" fmla="*/ 110 h 176"/>
                <a:gd name="T6" fmla="*/ 152 w 176"/>
                <a:gd name="T7" fmla="*/ 112 h 176"/>
                <a:gd name="T8" fmla="*/ 141 w 176"/>
                <a:gd name="T9" fmla="*/ 121 h 176"/>
                <a:gd name="T10" fmla="*/ 122 w 176"/>
                <a:gd name="T11" fmla="*/ 122 h 176"/>
                <a:gd name="T12" fmla="*/ 123 w 176"/>
                <a:gd name="T13" fmla="*/ 127 h 176"/>
                <a:gd name="T14" fmla="*/ 117 w 176"/>
                <a:gd name="T15" fmla="*/ 146 h 176"/>
                <a:gd name="T16" fmla="*/ 112 w 176"/>
                <a:gd name="T17" fmla="*/ 152 h 176"/>
                <a:gd name="T18" fmla="*/ 99 w 176"/>
                <a:gd name="T19" fmla="*/ 173 h 176"/>
                <a:gd name="T20" fmla="*/ 91 w 176"/>
                <a:gd name="T21" fmla="*/ 175 h 176"/>
                <a:gd name="T22" fmla="*/ 87 w 176"/>
                <a:gd name="T23" fmla="*/ 176 h 176"/>
                <a:gd name="T24" fmla="*/ 77 w 176"/>
                <a:gd name="T25" fmla="*/ 173 h 176"/>
                <a:gd name="T26" fmla="*/ 64 w 176"/>
                <a:gd name="T27" fmla="*/ 162 h 176"/>
                <a:gd name="T28" fmla="*/ 63 w 176"/>
                <a:gd name="T29" fmla="*/ 152 h 176"/>
                <a:gd name="T30" fmla="*/ 55 w 176"/>
                <a:gd name="T31" fmla="*/ 143 h 176"/>
                <a:gd name="T32" fmla="*/ 52 w 176"/>
                <a:gd name="T33" fmla="*/ 123 h 176"/>
                <a:gd name="T34" fmla="*/ 52 w 176"/>
                <a:gd name="T35" fmla="*/ 123 h 176"/>
                <a:gd name="T36" fmla="*/ 30 w 176"/>
                <a:gd name="T37" fmla="*/ 117 h 176"/>
                <a:gd name="T38" fmla="*/ 24 w 176"/>
                <a:gd name="T39" fmla="*/ 112 h 176"/>
                <a:gd name="T40" fmla="*/ 3 w 176"/>
                <a:gd name="T41" fmla="*/ 100 h 176"/>
                <a:gd name="T42" fmla="*/ 0 w 176"/>
                <a:gd name="T43" fmla="*/ 90 h 176"/>
                <a:gd name="T44" fmla="*/ 0 w 176"/>
                <a:gd name="T45" fmla="*/ 88 h 176"/>
                <a:gd name="T46" fmla="*/ 3 w 176"/>
                <a:gd name="T47" fmla="*/ 78 h 176"/>
                <a:gd name="T48" fmla="*/ 14 w 176"/>
                <a:gd name="T49" fmla="*/ 65 h 176"/>
                <a:gd name="T50" fmla="*/ 24 w 176"/>
                <a:gd name="T51" fmla="*/ 63 h 176"/>
                <a:gd name="T52" fmla="*/ 35 w 176"/>
                <a:gd name="T53" fmla="*/ 55 h 176"/>
                <a:gd name="T54" fmla="*/ 51 w 176"/>
                <a:gd name="T55" fmla="*/ 53 h 176"/>
                <a:gd name="T56" fmla="*/ 52 w 176"/>
                <a:gd name="T57" fmla="*/ 52 h 176"/>
                <a:gd name="T58" fmla="*/ 54 w 176"/>
                <a:gd name="T59" fmla="*/ 36 h 176"/>
                <a:gd name="T60" fmla="*/ 63 w 176"/>
                <a:gd name="T61" fmla="*/ 25 h 176"/>
                <a:gd name="T62" fmla="*/ 75 w 176"/>
                <a:gd name="T63" fmla="*/ 4 h 176"/>
                <a:gd name="T64" fmla="*/ 83 w 176"/>
                <a:gd name="T65" fmla="*/ 2 h 176"/>
                <a:gd name="T66" fmla="*/ 87 w 176"/>
                <a:gd name="T67" fmla="*/ 0 h 176"/>
                <a:gd name="T68" fmla="*/ 96 w 176"/>
                <a:gd name="T69" fmla="*/ 3 h 176"/>
                <a:gd name="T70" fmla="*/ 109 w 176"/>
                <a:gd name="T71" fmla="*/ 12 h 176"/>
                <a:gd name="T72" fmla="*/ 112 w 176"/>
                <a:gd name="T73" fmla="*/ 24 h 176"/>
                <a:gd name="T74" fmla="*/ 122 w 176"/>
                <a:gd name="T75" fmla="*/ 38 h 176"/>
                <a:gd name="T76" fmla="*/ 122 w 176"/>
                <a:gd name="T77" fmla="*/ 53 h 176"/>
                <a:gd name="T78" fmla="*/ 124 w 176"/>
                <a:gd name="T79" fmla="*/ 53 h 176"/>
                <a:gd name="T80" fmla="*/ 145 w 176"/>
                <a:gd name="T81" fmla="*/ 58 h 176"/>
                <a:gd name="T82" fmla="*/ 151 w 176"/>
                <a:gd name="T83" fmla="*/ 63 h 176"/>
                <a:gd name="T84" fmla="*/ 172 w 176"/>
                <a:gd name="T85" fmla="*/ 76 h 176"/>
                <a:gd name="T86" fmla="*/ 174 w 176"/>
                <a:gd name="T87"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76">
                  <a:moveTo>
                    <a:pt x="176" y="88"/>
                  </a:moveTo>
                  <a:cubicBezTo>
                    <a:pt x="176" y="88"/>
                    <a:pt x="176" y="88"/>
                    <a:pt x="176" y="88"/>
                  </a:cubicBezTo>
                  <a:cubicBezTo>
                    <a:pt x="175" y="89"/>
                    <a:pt x="175" y="91"/>
                    <a:pt x="174" y="92"/>
                  </a:cubicBezTo>
                  <a:cubicBezTo>
                    <a:pt x="174" y="94"/>
                    <a:pt x="173" y="95"/>
                    <a:pt x="173" y="97"/>
                  </a:cubicBezTo>
                  <a:cubicBezTo>
                    <a:pt x="172" y="101"/>
                    <a:pt x="170" y="105"/>
                    <a:pt x="167" y="108"/>
                  </a:cubicBezTo>
                  <a:cubicBezTo>
                    <a:pt x="166" y="109"/>
                    <a:pt x="165" y="109"/>
                    <a:pt x="164" y="110"/>
                  </a:cubicBezTo>
                  <a:cubicBezTo>
                    <a:pt x="162" y="111"/>
                    <a:pt x="159" y="112"/>
                    <a:pt x="157" y="113"/>
                  </a:cubicBezTo>
                  <a:cubicBezTo>
                    <a:pt x="155" y="113"/>
                    <a:pt x="153" y="113"/>
                    <a:pt x="152" y="112"/>
                  </a:cubicBezTo>
                  <a:cubicBezTo>
                    <a:pt x="151" y="112"/>
                    <a:pt x="150" y="113"/>
                    <a:pt x="150" y="113"/>
                  </a:cubicBezTo>
                  <a:cubicBezTo>
                    <a:pt x="147" y="116"/>
                    <a:pt x="144" y="119"/>
                    <a:pt x="141" y="121"/>
                  </a:cubicBezTo>
                  <a:cubicBezTo>
                    <a:pt x="138" y="123"/>
                    <a:pt x="135" y="124"/>
                    <a:pt x="132" y="124"/>
                  </a:cubicBezTo>
                  <a:cubicBezTo>
                    <a:pt x="128" y="125"/>
                    <a:pt x="125" y="124"/>
                    <a:pt x="122" y="122"/>
                  </a:cubicBezTo>
                  <a:cubicBezTo>
                    <a:pt x="121" y="122"/>
                    <a:pt x="121" y="122"/>
                    <a:pt x="121" y="122"/>
                  </a:cubicBezTo>
                  <a:cubicBezTo>
                    <a:pt x="122" y="124"/>
                    <a:pt x="123" y="125"/>
                    <a:pt x="123" y="127"/>
                  </a:cubicBezTo>
                  <a:cubicBezTo>
                    <a:pt x="124" y="131"/>
                    <a:pt x="124" y="134"/>
                    <a:pt x="122" y="137"/>
                  </a:cubicBezTo>
                  <a:cubicBezTo>
                    <a:pt x="121" y="141"/>
                    <a:pt x="119" y="144"/>
                    <a:pt x="117" y="146"/>
                  </a:cubicBezTo>
                  <a:cubicBezTo>
                    <a:pt x="115" y="148"/>
                    <a:pt x="114" y="149"/>
                    <a:pt x="112" y="151"/>
                  </a:cubicBezTo>
                  <a:cubicBezTo>
                    <a:pt x="112" y="151"/>
                    <a:pt x="112" y="152"/>
                    <a:pt x="112" y="152"/>
                  </a:cubicBezTo>
                  <a:cubicBezTo>
                    <a:pt x="113" y="158"/>
                    <a:pt x="111" y="163"/>
                    <a:pt x="107" y="167"/>
                  </a:cubicBezTo>
                  <a:cubicBezTo>
                    <a:pt x="105" y="170"/>
                    <a:pt x="102" y="172"/>
                    <a:pt x="99" y="173"/>
                  </a:cubicBezTo>
                  <a:cubicBezTo>
                    <a:pt x="98" y="173"/>
                    <a:pt x="96" y="174"/>
                    <a:pt x="95" y="174"/>
                  </a:cubicBezTo>
                  <a:cubicBezTo>
                    <a:pt x="94" y="174"/>
                    <a:pt x="92" y="175"/>
                    <a:pt x="91" y="175"/>
                  </a:cubicBezTo>
                  <a:cubicBezTo>
                    <a:pt x="90" y="176"/>
                    <a:pt x="89" y="176"/>
                    <a:pt x="87" y="176"/>
                  </a:cubicBezTo>
                  <a:cubicBezTo>
                    <a:pt x="87" y="176"/>
                    <a:pt x="87" y="176"/>
                    <a:pt x="87" y="176"/>
                  </a:cubicBezTo>
                  <a:cubicBezTo>
                    <a:pt x="86" y="176"/>
                    <a:pt x="84" y="175"/>
                    <a:pt x="83" y="175"/>
                  </a:cubicBezTo>
                  <a:cubicBezTo>
                    <a:pt x="81" y="174"/>
                    <a:pt x="79" y="174"/>
                    <a:pt x="77" y="173"/>
                  </a:cubicBezTo>
                  <a:cubicBezTo>
                    <a:pt x="75" y="173"/>
                    <a:pt x="72" y="172"/>
                    <a:pt x="70" y="170"/>
                  </a:cubicBezTo>
                  <a:cubicBezTo>
                    <a:pt x="67" y="168"/>
                    <a:pt x="65" y="165"/>
                    <a:pt x="64" y="162"/>
                  </a:cubicBezTo>
                  <a:cubicBezTo>
                    <a:pt x="63" y="160"/>
                    <a:pt x="62" y="158"/>
                    <a:pt x="62" y="155"/>
                  </a:cubicBezTo>
                  <a:cubicBezTo>
                    <a:pt x="62" y="154"/>
                    <a:pt x="62" y="153"/>
                    <a:pt x="63" y="152"/>
                  </a:cubicBezTo>
                  <a:cubicBezTo>
                    <a:pt x="63" y="152"/>
                    <a:pt x="63" y="151"/>
                    <a:pt x="62" y="151"/>
                  </a:cubicBezTo>
                  <a:cubicBezTo>
                    <a:pt x="59" y="148"/>
                    <a:pt x="57" y="146"/>
                    <a:pt x="55" y="143"/>
                  </a:cubicBezTo>
                  <a:cubicBezTo>
                    <a:pt x="53" y="140"/>
                    <a:pt x="51" y="137"/>
                    <a:pt x="51" y="133"/>
                  </a:cubicBezTo>
                  <a:cubicBezTo>
                    <a:pt x="50" y="130"/>
                    <a:pt x="51" y="126"/>
                    <a:pt x="52" y="123"/>
                  </a:cubicBezTo>
                  <a:cubicBezTo>
                    <a:pt x="53" y="123"/>
                    <a:pt x="53" y="123"/>
                    <a:pt x="53" y="123"/>
                  </a:cubicBezTo>
                  <a:cubicBezTo>
                    <a:pt x="52" y="123"/>
                    <a:pt x="52" y="123"/>
                    <a:pt x="52" y="123"/>
                  </a:cubicBezTo>
                  <a:cubicBezTo>
                    <a:pt x="47" y="125"/>
                    <a:pt x="43" y="125"/>
                    <a:pt x="39" y="123"/>
                  </a:cubicBezTo>
                  <a:cubicBezTo>
                    <a:pt x="35" y="122"/>
                    <a:pt x="32" y="120"/>
                    <a:pt x="30" y="117"/>
                  </a:cubicBezTo>
                  <a:cubicBezTo>
                    <a:pt x="28" y="116"/>
                    <a:pt x="27" y="115"/>
                    <a:pt x="25" y="113"/>
                  </a:cubicBezTo>
                  <a:cubicBezTo>
                    <a:pt x="25" y="113"/>
                    <a:pt x="24" y="112"/>
                    <a:pt x="24" y="112"/>
                  </a:cubicBezTo>
                  <a:cubicBezTo>
                    <a:pt x="18" y="113"/>
                    <a:pt x="13" y="112"/>
                    <a:pt x="8" y="108"/>
                  </a:cubicBezTo>
                  <a:cubicBezTo>
                    <a:pt x="6" y="106"/>
                    <a:pt x="4" y="103"/>
                    <a:pt x="3" y="100"/>
                  </a:cubicBezTo>
                  <a:cubicBezTo>
                    <a:pt x="3" y="98"/>
                    <a:pt x="2" y="97"/>
                    <a:pt x="2" y="95"/>
                  </a:cubicBezTo>
                  <a:cubicBezTo>
                    <a:pt x="2" y="93"/>
                    <a:pt x="1" y="92"/>
                    <a:pt x="0" y="90"/>
                  </a:cubicBezTo>
                  <a:cubicBezTo>
                    <a:pt x="0" y="89"/>
                    <a:pt x="0" y="89"/>
                    <a:pt x="0" y="88"/>
                  </a:cubicBezTo>
                  <a:cubicBezTo>
                    <a:pt x="0" y="88"/>
                    <a:pt x="0" y="88"/>
                    <a:pt x="0" y="88"/>
                  </a:cubicBezTo>
                  <a:cubicBezTo>
                    <a:pt x="0" y="86"/>
                    <a:pt x="0" y="85"/>
                    <a:pt x="1" y="84"/>
                  </a:cubicBezTo>
                  <a:cubicBezTo>
                    <a:pt x="2" y="82"/>
                    <a:pt x="2" y="80"/>
                    <a:pt x="3" y="78"/>
                  </a:cubicBezTo>
                  <a:cubicBezTo>
                    <a:pt x="3" y="76"/>
                    <a:pt x="4" y="74"/>
                    <a:pt x="5" y="72"/>
                  </a:cubicBezTo>
                  <a:cubicBezTo>
                    <a:pt x="7" y="68"/>
                    <a:pt x="10" y="66"/>
                    <a:pt x="14" y="65"/>
                  </a:cubicBezTo>
                  <a:cubicBezTo>
                    <a:pt x="16" y="64"/>
                    <a:pt x="18" y="63"/>
                    <a:pt x="21" y="63"/>
                  </a:cubicBezTo>
                  <a:cubicBezTo>
                    <a:pt x="22" y="63"/>
                    <a:pt x="23" y="63"/>
                    <a:pt x="24" y="63"/>
                  </a:cubicBezTo>
                  <a:cubicBezTo>
                    <a:pt x="24" y="64"/>
                    <a:pt x="25" y="63"/>
                    <a:pt x="25" y="63"/>
                  </a:cubicBezTo>
                  <a:cubicBezTo>
                    <a:pt x="28" y="60"/>
                    <a:pt x="31" y="57"/>
                    <a:pt x="35" y="55"/>
                  </a:cubicBezTo>
                  <a:cubicBezTo>
                    <a:pt x="38" y="53"/>
                    <a:pt x="42" y="51"/>
                    <a:pt x="46" y="51"/>
                  </a:cubicBezTo>
                  <a:cubicBezTo>
                    <a:pt x="48" y="51"/>
                    <a:pt x="49" y="52"/>
                    <a:pt x="51" y="53"/>
                  </a:cubicBezTo>
                  <a:cubicBezTo>
                    <a:pt x="51" y="53"/>
                    <a:pt x="52" y="53"/>
                    <a:pt x="52" y="53"/>
                  </a:cubicBezTo>
                  <a:cubicBezTo>
                    <a:pt x="52" y="52"/>
                    <a:pt x="52" y="52"/>
                    <a:pt x="52" y="52"/>
                  </a:cubicBezTo>
                  <a:cubicBezTo>
                    <a:pt x="51" y="50"/>
                    <a:pt x="50" y="47"/>
                    <a:pt x="51" y="45"/>
                  </a:cubicBezTo>
                  <a:cubicBezTo>
                    <a:pt x="51" y="42"/>
                    <a:pt x="52" y="39"/>
                    <a:pt x="54" y="36"/>
                  </a:cubicBezTo>
                  <a:cubicBezTo>
                    <a:pt x="56" y="32"/>
                    <a:pt x="59" y="29"/>
                    <a:pt x="62" y="26"/>
                  </a:cubicBezTo>
                  <a:cubicBezTo>
                    <a:pt x="63" y="26"/>
                    <a:pt x="63" y="25"/>
                    <a:pt x="63" y="25"/>
                  </a:cubicBezTo>
                  <a:cubicBezTo>
                    <a:pt x="62" y="20"/>
                    <a:pt x="63" y="16"/>
                    <a:pt x="65" y="12"/>
                  </a:cubicBezTo>
                  <a:cubicBezTo>
                    <a:pt x="68" y="8"/>
                    <a:pt x="71" y="5"/>
                    <a:pt x="75" y="4"/>
                  </a:cubicBezTo>
                  <a:cubicBezTo>
                    <a:pt x="77" y="4"/>
                    <a:pt x="78" y="3"/>
                    <a:pt x="79" y="3"/>
                  </a:cubicBezTo>
                  <a:cubicBezTo>
                    <a:pt x="81" y="3"/>
                    <a:pt x="82" y="2"/>
                    <a:pt x="83" y="2"/>
                  </a:cubicBezTo>
                  <a:cubicBezTo>
                    <a:pt x="84" y="1"/>
                    <a:pt x="86" y="1"/>
                    <a:pt x="87" y="0"/>
                  </a:cubicBezTo>
                  <a:cubicBezTo>
                    <a:pt x="87" y="0"/>
                    <a:pt x="87" y="0"/>
                    <a:pt x="87" y="0"/>
                  </a:cubicBezTo>
                  <a:cubicBezTo>
                    <a:pt x="89" y="1"/>
                    <a:pt x="90" y="1"/>
                    <a:pt x="91" y="2"/>
                  </a:cubicBezTo>
                  <a:cubicBezTo>
                    <a:pt x="93" y="2"/>
                    <a:pt x="95" y="3"/>
                    <a:pt x="96" y="3"/>
                  </a:cubicBezTo>
                  <a:cubicBezTo>
                    <a:pt x="99" y="4"/>
                    <a:pt x="102" y="5"/>
                    <a:pt x="104" y="6"/>
                  </a:cubicBezTo>
                  <a:cubicBezTo>
                    <a:pt x="106" y="8"/>
                    <a:pt x="108" y="10"/>
                    <a:pt x="109" y="12"/>
                  </a:cubicBezTo>
                  <a:cubicBezTo>
                    <a:pt x="110" y="14"/>
                    <a:pt x="112" y="17"/>
                    <a:pt x="112" y="19"/>
                  </a:cubicBezTo>
                  <a:cubicBezTo>
                    <a:pt x="112" y="21"/>
                    <a:pt x="112" y="23"/>
                    <a:pt x="112" y="24"/>
                  </a:cubicBezTo>
                  <a:cubicBezTo>
                    <a:pt x="112" y="25"/>
                    <a:pt x="112" y="26"/>
                    <a:pt x="112" y="26"/>
                  </a:cubicBezTo>
                  <a:cubicBezTo>
                    <a:pt x="116" y="29"/>
                    <a:pt x="119" y="33"/>
                    <a:pt x="122" y="38"/>
                  </a:cubicBezTo>
                  <a:cubicBezTo>
                    <a:pt x="122" y="39"/>
                    <a:pt x="123" y="40"/>
                    <a:pt x="123" y="41"/>
                  </a:cubicBezTo>
                  <a:cubicBezTo>
                    <a:pt x="124" y="45"/>
                    <a:pt x="124" y="49"/>
                    <a:pt x="122" y="53"/>
                  </a:cubicBezTo>
                  <a:cubicBezTo>
                    <a:pt x="122" y="53"/>
                    <a:pt x="122" y="53"/>
                    <a:pt x="122" y="54"/>
                  </a:cubicBezTo>
                  <a:cubicBezTo>
                    <a:pt x="123" y="53"/>
                    <a:pt x="123" y="53"/>
                    <a:pt x="124" y="53"/>
                  </a:cubicBezTo>
                  <a:cubicBezTo>
                    <a:pt x="126" y="52"/>
                    <a:pt x="129" y="51"/>
                    <a:pt x="132" y="51"/>
                  </a:cubicBezTo>
                  <a:cubicBezTo>
                    <a:pt x="137" y="52"/>
                    <a:pt x="141" y="55"/>
                    <a:pt x="145" y="58"/>
                  </a:cubicBezTo>
                  <a:cubicBezTo>
                    <a:pt x="147" y="60"/>
                    <a:pt x="148" y="61"/>
                    <a:pt x="150" y="63"/>
                  </a:cubicBezTo>
                  <a:cubicBezTo>
                    <a:pt x="150" y="63"/>
                    <a:pt x="151" y="64"/>
                    <a:pt x="151" y="63"/>
                  </a:cubicBezTo>
                  <a:cubicBezTo>
                    <a:pt x="156" y="63"/>
                    <a:pt x="160" y="64"/>
                    <a:pt x="164" y="66"/>
                  </a:cubicBezTo>
                  <a:cubicBezTo>
                    <a:pt x="168" y="68"/>
                    <a:pt x="170" y="72"/>
                    <a:pt x="172" y="76"/>
                  </a:cubicBezTo>
                  <a:cubicBezTo>
                    <a:pt x="172" y="77"/>
                    <a:pt x="173" y="79"/>
                    <a:pt x="173" y="80"/>
                  </a:cubicBezTo>
                  <a:cubicBezTo>
                    <a:pt x="173" y="81"/>
                    <a:pt x="174" y="82"/>
                    <a:pt x="174" y="84"/>
                  </a:cubicBezTo>
                  <a:cubicBezTo>
                    <a:pt x="175" y="85"/>
                    <a:pt x="175" y="86"/>
                    <a:pt x="176" y="88"/>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2" name="Freeform 17"/>
            <p:cNvSpPr/>
            <p:nvPr/>
          </p:nvSpPr>
          <p:spPr bwMode="auto">
            <a:xfrm>
              <a:off x="762" y="1617"/>
              <a:ext cx="900" cy="830"/>
            </a:xfrm>
            <a:custGeom>
              <a:avLst/>
              <a:gdLst>
                <a:gd name="T0" fmla="*/ 38 w 64"/>
                <a:gd name="T1" fmla="*/ 14 h 59"/>
                <a:gd name="T2" fmla="*/ 41 w 64"/>
                <a:gd name="T3" fmla="*/ 6 h 59"/>
                <a:gd name="T4" fmla="*/ 52 w 64"/>
                <a:gd name="T5" fmla="*/ 2 h 59"/>
                <a:gd name="T6" fmla="*/ 54 w 64"/>
                <a:gd name="T7" fmla="*/ 2 h 59"/>
                <a:gd name="T8" fmla="*/ 63 w 64"/>
                <a:gd name="T9" fmla="*/ 11 h 59"/>
                <a:gd name="T10" fmla="*/ 62 w 64"/>
                <a:gd name="T11" fmla="*/ 21 h 59"/>
                <a:gd name="T12" fmla="*/ 55 w 64"/>
                <a:gd name="T13" fmla="*/ 31 h 59"/>
                <a:gd name="T14" fmla="*/ 53 w 64"/>
                <a:gd name="T15" fmla="*/ 34 h 59"/>
                <a:gd name="T16" fmla="*/ 52 w 64"/>
                <a:gd name="T17" fmla="*/ 35 h 59"/>
                <a:gd name="T18" fmla="*/ 47 w 64"/>
                <a:gd name="T19" fmla="*/ 51 h 59"/>
                <a:gd name="T20" fmla="*/ 40 w 64"/>
                <a:gd name="T21" fmla="*/ 54 h 59"/>
                <a:gd name="T22" fmla="*/ 36 w 64"/>
                <a:gd name="T23" fmla="*/ 55 h 59"/>
                <a:gd name="T24" fmla="*/ 32 w 64"/>
                <a:gd name="T25" fmla="*/ 59 h 59"/>
                <a:gd name="T26" fmla="*/ 32 w 64"/>
                <a:gd name="T27" fmla="*/ 59 h 59"/>
                <a:gd name="T28" fmla="*/ 29 w 64"/>
                <a:gd name="T29" fmla="*/ 55 h 59"/>
                <a:gd name="T30" fmla="*/ 24 w 64"/>
                <a:gd name="T31" fmla="*/ 54 h 59"/>
                <a:gd name="T32" fmla="*/ 12 w 64"/>
                <a:gd name="T33" fmla="*/ 43 h 59"/>
                <a:gd name="T34" fmla="*/ 12 w 64"/>
                <a:gd name="T35" fmla="*/ 36 h 59"/>
                <a:gd name="T36" fmla="*/ 12 w 64"/>
                <a:gd name="T37" fmla="*/ 34 h 59"/>
                <a:gd name="T38" fmla="*/ 8 w 64"/>
                <a:gd name="T39" fmla="*/ 31 h 59"/>
                <a:gd name="T40" fmla="*/ 1 w 64"/>
                <a:gd name="T41" fmla="*/ 20 h 59"/>
                <a:gd name="T42" fmla="*/ 2 w 64"/>
                <a:gd name="T43" fmla="*/ 9 h 59"/>
                <a:gd name="T44" fmla="*/ 22 w 64"/>
                <a:gd name="T45" fmla="*/ 4 h 59"/>
                <a:gd name="T46" fmla="*/ 26 w 64"/>
                <a:gd name="T47" fmla="*/ 13 h 59"/>
                <a:gd name="T48" fmla="*/ 27 w 64"/>
                <a:gd name="T49" fmla="*/ 15 h 59"/>
                <a:gd name="T50" fmla="*/ 26 w 64"/>
                <a:gd name="T51" fmla="*/ 13 h 59"/>
                <a:gd name="T52" fmla="*/ 13 w 64"/>
                <a:gd name="T53" fmla="*/ 10 h 59"/>
                <a:gd name="T54" fmla="*/ 13 w 64"/>
                <a:gd name="T55" fmla="*/ 23 h 59"/>
                <a:gd name="T56" fmla="*/ 31 w 64"/>
                <a:gd name="T57" fmla="*/ 18 h 59"/>
                <a:gd name="T58" fmla="*/ 32 w 64"/>
                <a:gd name="T59" fmla="*/ 16 h 59"/>
                <a:gd name="T60" fmla="*/ 33 w 64"/>
                <a:gd name="T61" fmla="*/ 19 h 59"/>
                <a:gd name="T62" fmla="*/ 52 w 64"/>
                <a:gd name="T63" fmla="*/ 22 h 59"/>
                <a:gd name="T64" fmla="*/ 53 w 64"/>
                <a:gd name="T65" fmla="*/ 20 h 59"/>
                <a:gd name="T66" fmla="*/ 42 w 64"/>
                <a:gd name="T67" fmla="*/ 9 h 59"/>
                <a:gd name="T68" fmla="*/ 38 w 64"/>
                <a:gd name="T69"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59">
                  <a:moveTo>
                    <a:pt x="38" y="14"/>
                  </a:moveTo>
                  <a:cubicBezTo>
                    <a:pt x="38" y="11"/>
                    <a:pt x="38" y="8"/>
                    <a:pt x="41" y="6"/>
                  </a:cubicBezTo>
                  <a:cubicBezTo>
                    <a:pt x="44" y="3"/>
                    <a:pt x="47" y="2"/>
                    <a:pt x="52" y="2"/>
                  </a:cubicBezTo>
                  <a:cubicBezTo>
                    <a:pt x="52" y="2"/>
                    <a:pt x="53" y="2"/>
                    <a:pt x="54" y="2"/>
                  </a:cubicBezTo>
                  <a:cubicBezTo>
                    <a:pt x="58" y="4"/>
                    <a:pt x="62" y="6"/>
                    <a:pt x="63" y="11"/>
                  </a:cubicBezTo>
                  <a:cubicBezTo>
                    <a:pt x="64" y="14"/>
                    <a:pt x="64" y="18"/>
                    <a:pt x="62" y="21"/>
                  </a:cubicBezTo>
                  <a:cubicBezTo>
                    <a:pt x="61" y="25"/>
                    <a:pt x="58" y="28"/>
                    <a:pt x="55" y="31"/>
                  </a:cubicBezTo>
                  <a:cubicBezTo>
                    <a:pt x="54" y="32"/>
                    <a:pt x="54" y="33"/>
                    <a:pt x="53" y="34"/>
                  </a:cubicBezTo>
                  <a:cubicBezTo>
                    <a:pt x="52" y="34"/>
                    <a:pt x="52" y="35"/>
                    <a:pt x="52" y="35"/>
                  </a:cubicBezTo>
                  <a:cubicBezTo>
                    <a:pt x="53" y="41"/>
                    <a:pt x="52" y="46"/>
                    <a:pt x="47" y="51"/>
                  </a:cubicBezTo>
                  <a:cubicBezTo>
                    <a:pt x="45" y="53"/>
                    <a:pt x="43" y="54"/>
                    <a:pt x="40" y="54"/>
                  </a:cubicBezTo>
                  <a:cubicBezTo>
                    <a:pt x="39" y="55"/>
                    <a:pt x="37" y="55"/>
                    <a:pt x="36" y="55"/>
                  </a:cubicBezTo>
                  <a:cubicBezTo>
                    <a:pt x="34" y="56"/>
                    <a:pt x="33" y="57"/>
                    <a:pt x="32" y="59"/>
                  </a:cubicBezTo>
                  <a:cubicBezTo>
                    <a:pt x="32" y="59"/>
                    <a:pt x="32" y="59"/>
                    <a:pt x="32" y="59"/>
                  </a:cubicBezTo>
                  <a:cubicBezTo>
                    <a:pt x="32" y="57"/>
                    <a:pt x="30" y="56"/>
                    <a:pt x="29" y="55"/>
                  </a:cubicBezTo>
                  <a:cubicBezTo>
                    <a:pt x="27" y="55"/>
                    <a:pt x="25" y="54"/>
                    <a:pt x="24" y="54"/>
                  </a:cubicBezTo>
                  <a:cubicBezTo>
                    <a:pt x="17" y="53"/>
                    <a:pt x="14" y="48"/>
                    <a:pt x="12" y="43"/>
                  </a:cubicBezTo>
                  <a:cubicBezTo>
                    <a:pt x="12" y="40"/>
                    <a:pt x="11" y="38"/>
                    <a:pt x="12" y="36"/>
                  </a:cubicBezTo>
                  <a:cubicBezTo>
                    <a:pt x="12" y="35"/>
                    <a:pt x="12" y="34"/>
                    <a:pt x="12" y="34"/>
                  </a:cubicBezTo>
                  <a:cubicBezTo>
                    <a:pt x="10" y="33"/>
                    <a:pt x="9" y="32"/>
                    <a:pt x="8" y="31"/>
                  </a:cubicBezTo>
                  <a:cubicBezTo>
                    <a:pt x="5" y="27"/>
                    <a:pt x="3" y="24"/>
                    <a:pt x="1" y="20"/>
                  </a:cubicBezTo>
                  <a:cubicBezTo>
                    <a:pt x="0" y="16"/>
                    <a:pt x="0" y="13"/>
                    <a:pt x="2" y="9"/>
                  </a:cubicBezTo>
                  <a:cubicBezTo>
                    <a:pt x="6" y="2"/>
                    <a:pt x="15" y="0"/>
                    <a:pt x="22" y="4"/>
                  </a:cubicBezTo>
                  <a:cubicBezTo>
                    <a:pt x="24" y="6"/>
                    <a:pt x="26" y="9"/>
                    <a:pt x="26" y="13"/>
                  </a:cubicBezTo>
                  <a:cubicBezTo>
                    <a:pt x="27" y="14"/>
                    <a:pt x="27" y="14"/>
                    <a:pt x="27" y="15"/>
                  </a:cubicBezTo>
                  <a:cubicBezTo>
                    <a:pt x="26" y="14"/>
                    <a:pt x="26" y="13"/>
                    <a:pt x="26" y="13"/>
                  </a:cubicBezTo>
                  <a:cubicBezTo>
                    <a:pt x="23" y="7"/>
                    <a:pt x="16" y="7"/>
                    <a:pt x="13" y="10"/>
                  </a:cubicBezTo>
                  <a:cubicBezTo>
                    <a:pt x="9" y="13"/>
                    <a:pt x="9" y="20"/>
                    <a:pt x="13" y="23"/>
                  </a:cubicBezTo>
                  <a:cubicBezTo>
                    <a:pt x="19" y="28"/>
                    <a:pt x="29" y="26"/>
                    <a:pt x="31" y="18"/>
                  </a:cubicBezTo>
                  <a:cubicBezTo>
                    <a:pt x="32" y="17"/>
                    <a:pt x="32" y="17"/>
                    <a:pt x="32" y="16"/>
                  </a:cubicBezTo>
                  <a:cubicBezTo>
                    <a:pt x="32" y="17"/>
                    <a:pt x="33" y="18"/>
                    <a:pt x="33" y="19"/>
                  </a:cubicBezTo>
                  <a:cubicBezTo>
                    <a:pt x="37" y="26"/>
                    <a:pt x="46" y="28"/>
                    <a:pt x="52" y="22"/>
                  </a:cubicBezTo>
                  <a:cubicBezTo>
                    <a:pt x="53" y="22"/>
                    <a:pt x="53" y="21"/>
                    <a:pt x="53" y="20"/>
                  </a:cubicBezTo>
                  <a:cubicBezTo>
                    <a:pt x="57" y="11"/>
                    <a:pt x="48" y="6"/>
                    <a:pt x="42" y="9"/>
                  </a:cubicBezTo>
                  <a:cubicBezTo>
                    <a:pt x="40" y="10"/>
                    <a:pt x="39" y="12"/>
                    <a:pt x="38" y="14"/>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3" name="Freeform 18"/>
            <p:cNvSpPr/>
            <p:nvPr/>
          </p:nvSpPr>
          <p:spPr bwMode="auto">
            <a:xfrm>
              <a:off x="762" y="13"/>
              <a:ext cx="900" cy="844"/>
            </a:xfrm>
            <a:custGeom>
              <a:avLst/>
              <a:gdLst>
                <a:gd name="T0" fmla="*/ 27 w 64"/>
                <a:gd name="T1" fmla="*/ 44 h 60"/>
                <a:gd name="T2" fmla="*/ 23 w 64"/>
                <a:gd name="T3" fmla="*/ 53 h 60"/>
                <a:gd name="T4" fmla="*/ 13 w 64"/>
                <a:gd name="T5" fmla="*/ 57 h 60"/>
                <a:gd name="T6" fmla="*/ 11 w 64"/>
                <a:gd name="T7" fmla="*/ 56 h 60"/>
                <a:gd name="T8" fmla="*/ 1 w 64"/>
                <a:gd name="T9" fmla="*/ 48 h 60"/>
                <a:gd name="T10" fmla="*/ 2 w 64"/>
                <a:gd name="T11" fmla="*/ 38 h 60"/>
                <a:gd name="T12" fmla="*/ 9 w 64"/>
                <a:gd name="T13" fmla="*/ 27 h 60"/>
                <a:gd name="T14" fmla="*/ 12 w 64"/>
                <a:gd name="T15" fmla="*/ 25 h 60"/>
                <a:gd name="T16" fmla="*/ 12 w 64"/>
                <a:gd name="T17" fmla="*/ 24 h 60"/>
                <a:gd name="T18" fmla="*/ 12 w 64"/>
                <a:gd name="T19" fmla="*/ 15 h 60"/>
                <a:gd name="T20" fmla="*/ 18 w 64"/>
                <a:gd name="T21" fmla="*/ 7 h 60"/>
                <a:gd name="T22" fmla="*/ 25 w 64"/>
                <a:gd name="T23" fmla="*/ 4 h 60"/>
                <a:gd name="T24" fmla="*/ 28 w 64"/>
                <a:gd name="T25" fmla="*/ 4 h 60"/>
                <a:gd name="T26" fmla="*/ 32 w 64"/>
                <a:gd name="T27" fmla="*/ 0 h 60"/>
                <a:gd name="T28" fmla="*/ 36 w 64"/>
                <a:gd name="T29" fmla="*/ 4 h 60"/>
                <a:gd name="T30" fmla="*/ 41 w 64"/>
                <a:gd name="T31" fmla="*/ 5 h 60"/>
                <a:gd name="T32" fmla="*/ 51 w 64"/>
                <a:gd name="T33" fmla="*/ 14 h 60"/>
                <a:gd name="T34" fmla="*/ 53 w 64"/>
                <a:gd name="T35" fmla="*/ 22 h 60"/>
                <a:gd name="T36" fmla="*/ 52 w 64"/>
                <a:gd name="T37" fmla="*/ 24 h 60"/>
                <a:gd name="T38" fmla="*/ 53 w 64"/>
                <a:gd name="T39" fmla="*/ 25 h 60"/>
                <a:gd name="T40" fmla="*/ 56 w 64"/>
                <a:gd name="T41" fmla="*/ 28 h 60"/>
                <a:gd name="T42" fmla="*/ 63 w 64"/>
                <a:gd name="T43" fmla="*/ 39 h 60"/>
                <a:gd name="T44" fmla="*/ 62 w 64"/>
                <a:gd name="T45" fmla="*/ 51 h 60"/>
                <a:gd name="T46" fmla="*/ 42 w 64"/>
                <a:gd name="T47" fmla="*/ 54 h 60"/>
                <a:gd name="T48" fmla="*/ 38 w 64"/>
                <a:gd name="T49" fmla="*/ 45 h 60"/>
                <a:gd name="T50" fmla="*/ 38 w 64"/>
                <a:gd name="T51" fmla="*/ 44 h 60"/>
                <a:gd name="T52" fmla="*/ 39 w 64"/>
                <a:gd name="T53" fmla="*/ 46 h 60"/>
                <a:gd name="T54" fmla="*/ 48 w 64"/>
                <a:gd name="T55" fmla="*/ 50 h 60"/>
                <a:gd name="T56" fmla="*/ 54 w 64"/>
                <a:gd name="T57" fmla="*/ 43 h 60"/>
                <a:gd name="T58" fmla="*/ 44 w 64"/>
                <a:gd name="T59" fmla="*/ 33 h 60"/>
                <a:gd name="T60" fmla="*/ 32 w 64"/>
                <a:gd name="T61" fmla="*/ 43 h 60"/>
                <a:gd name="T62" fmla="*/ 32 w 64"/>
                <a:gd name="T63" fmla="*/ 43 h 60"/>
                <a:gd name="T64" fmla="*/ 32 w 64"/>
                <a:gd name="T65" fmla="*/ 42 h 60"/>
                <a:gd name="T66" fmla="*/ 13 w 64"/>
                <a:gd name="T67" fmla="*/ 36 h 60"/>
                <a:gd name="T68" fmla="*/ 14 w 64"/>
                <a:gd name="T69" fmla="*/ 49 h 60"/>
                <a:gd name="T70" fmla="*/ 26 w 64"/>
                <a:gd name="T71" fmla="*/ 45 h 60"/>
                <a:gd name="T72" fmla="*/ 27 w 64"/>
                <a:gd name="T73" fmla="*/ 4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0">
                  <a:moveTo>
                    <a:pt x="27" y="44"/>
                  </a:moveTo>
                  <a:cubicBezTo>
                    <a:pt x="27" y="48"/>
                    <a:pt x="26" y="51"/>
                    <a:pt x="23" y="53"/>
                  </a:cubicBezTo>
                  <a:cubicBezTo>
                    <a:pt x="20" y="56"/>
                    <a:pt x="17" y="57"/>
                    <a:pt x="13" y="57"/>
                  </a:cubicBezTo>
                  <a:cubicBezTo>
                    <a:pt x="12" y="57"/>
                    <a:pt x="11" y="57"/>
                    <a:pt x="11" y="56"/>
                  </a:cubicBezTo>
                  <a:cubicBezTo>
                    <a:pt x="6" y="55"/>
                    <a:pt x="3" y="53"/>
                    <a:pt x="1" y="48"/>
                  </a:cubicBezTo>
                  <a:cubicBezTo>
                    <a:pt x="0" y="45"/>
                    <a:pt x="0" y="41"/>
                    <a:pt x="2" y="38"/>
                  </a:cubicBezTo>
                  <a:cubicBezTo>
                    <a:pt x="3" y="34"/>
                    <a:pt x="6" y="30"/>
                    <a:pt x="9" y="27"/>
                  </a:cubicBezTo>
                  <a:cubicBezTo>
                    <a:pt x="10" y="26"/>
                    <a:pt x="11" y="25"/>
                    <a:pt x="12" y="25"/>
                  </a:cubicBezTo>
                  <a:cubicBezTo>
                    <a:pt x="12" y="24"/>
                    <a:pt x="12" y="24"/>
                    <a:pt x="12" y="24"/>
                  </a:cubicBezTo>
                  <a:cubicBezTo>
                    <a:pt x="12" y="21"/>
                    <a:pt x="11" y="18"/>
                    <a:pt x="12" y="15"/>
                  </a:cubicBezTo>
                  <a:cubicBezTo>
                    <a:pt x="14" y="12"/>
                    <a:pt x="15" y="9"/>
                    <a:pt x="18" y="7"/>
                  </a:cubicBezTo>
                  <a:cubicBezTo>
                    <a:pt x="20" y="6"/>
                    <a:pt x="22" y="5"/>
                    <a:pt x="25" y="4"/>
                  </a:cubicBezTo>
                  <a:cubicBezTo>
                    <a:pt x="26" y="4"/>
                    <a:pt x="27" y="4"/>
                    <a:pt x="28" y="4"/>
                  </a:cubicBezTo>
                  <a:cubicBezTo>
                    <a:pt x="30" y="3"/>
                    <a:pt x="32" y="2"/>
                    <a:pt x="32" y="0"/>
                  </a:cubicBezTo>
                  <a:cubicBezTo>
                    <a:pt x="33" y="2"/>
                    <a:pt x="34" y="3"/>
                    <a:pt x="36" y="4"/>
                  </a:cubicBezTo>
                  <a:cubicBezTo>
                    <a:pt x="38" y="4"/>
                    <a:pt x="39" y="4"/>
                    <a:pt x="41" y="5"/>
                  </a:cubicBezTo>
                  <a:cubicBezTo>
                    <a:pt x="46" y="6"/>
                    <a:pt x="49" y="9"/>
                    <a:pt x="51" y="14"/>
                  </a:cubicBezTo>
                  <a:cubicBezTo>
                    <a:pt x="53" y="16"/>
                    <a:pt x="53" y="19"/>
                    <a:pt x="53" y="22"/>
                  </a:cubicBezTo>
                  <a:cubicBezTo>
                    <a:pt x="52" y="23"/>
                    <a:pt x="52" y="23"/>
                    <a:pt x="52" y="24"/>
                  </a:cubicBezTo>
                  <a:cubicBezTo>
                    <a:pt x="52" y="24"/>
                    <a:pt x="53" y="24"/>
                    <a:pt x="53" y="25"/>
                  </a:cubicBezTo>
                  <a:cubicBezTo>
                    <a:pt x="54" y="26"/>
                    <a:pt x="55" y="27"/>
                    <a:pt x="56" y="28"/>
                  </a:cubicBezTo>
                  <a:cubicBezTo>
                    <a:pt x="59" y="31"/>
                    <a:pt x="62" y="35"/>
                    <a:pt x="63" y="39"/>
                  </a:cubicBezTo>
                  <a:cubicBezTo>
                    <a:pt x="64" y="43"/>
                    <a:pt x="64" y="47"/>
                    <a:pt x="62" y="51"/>
                  </a:cubicBezTo>
                  <a:cubicBezTo>
                    <a:pt x="57" y="57"/>
                    <a:pt x="49" y="60"/>
                    <a:pt x="42" y="54"/>
                  </a:cubicBezTo>
                  <a:cubicBezTo>
                    <a:pt x="39" y="51"/>
                    <a:pt x="38" y="48"/>
                    <a:pt x="38" y="45"/>
                  </a:cubicBezTo>
                  <a:cubicBezTo>
                    <a:pt x="38" y="45"/>
                    <a:pt x="38" y="44"/>
                    <a:pt x="38" y="44"/>
                  </a:cubicBezTo>
                  <a:cubicBezTo>
                    <a:pt x="38" y="45"/>
                    <a:pt x="38" y="46"/>
                    <a:pt x="39" y="46"/>
                  </a:cubicBezTo>
                  <a:cubicBezTo>
                    <a:pt x="41" y="50"/>
                    <a:pt x="44" y="51"/>
                    <a:pt x="48" y="50"/>
                  </a:cubicBezTo>
                  <a:cubicBezTo>
                    <a:pt x="51" y="50"/>
                    <a:pt x="54" y="47"/>
                    <a:pt x="54" y="43"/>
                  </a:cubicBezTo>
                  <a:cubicBezTo>
                    <a:pt x="55" y="39"/>
                    <a:pt x="51" y="33"/>
                    <a:pt x="44" y="33"/>
                  </a:cubicBezTo>
                  <a:cubicBezTo>
                    <a:pt x="38" y="33"/>
                    <a:pt x="34" y="37"/>
                    <a:pt x="32" y="43"/>
                  </a:cubicBezTo>
                  <a:cubicBezTo>
                    <a:pt x="32" y="43"/>
                    <a:pt x="32" y="43"/>
                    <a:pt x="32" y="43"/>
                  </a:cubicBezTo>
                  <a:cubicBezTo>
                    <a:pt x="32" y="43"/>
                    <a:pt x="32" y="42"/>
                    <a:pt x="32" y="42"/>
                  </a:cubicBezTo>
                  <a:cubicBezTo>
                    <a:pt x="30" y="33"/>
                    <a:pt x="19" y="30"/>
                    <a:pt x="13" y="36"/>
                  </a:cubicBezTo>
                  <a:cubicBezTo>
                    <a:pt x="9" y="39"/>
                    <a:pt x="9" y="46"/>
                    <a:pt x="14" y="49"/>
                  </a:cubicBezTo>
                  <a:cubicBezTo>
                    <a:pt x="17" y="52"/>
                    <a:pt x="24" y="52"/>
                    <a:pt x="26" y="45"/>
                  </a:cubicBezTo>
                  <a:cubicBezTo>
                    <a:pt x="26" y="45"/>
                    <a:pt x="26" y="45"/>
                    <a:pt x="27" y="44"/>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4" name="Freeform 19"/>
            <p:cNvSpPr/>
            <p:nvPr/>
          </p:nvSpPr>
          <p:spPr bwMode="auto">
            <a:xfrm>
              <a:off x="2" y="773"/>
              <a:ext cx="816" cy="900"/>
            </a:xfrm>
            <a:custGeom>
              <a:avLst/>
              <a:gdLst>
                <a:gd name="T0" fmla="*/ 0 w 58"/>
                <a:gd name="T1" fmla="*/ 32 h 64"/>
                <a:gd name="T2" fmla="*/ 4 w 58"/>
                <a:gd name="T3" fmla="*/ 27 h 64"/>
                <a:gd name="T4" fmla="*/ 5 w 58"/>
                <a:gd name="T5" fmla="*/ 23 h 64"/>
                <a:gd name="T6" fmla="*/ 13 w 58"/>
                <a:gd name="T7" fmla="*/ 13 h 64"/>
                <a:gd name="T8" fmla="*/ 23 w 58"/>
                <a:gd name="T9" fmla="*/ 12 h 64"/>
                <a:gd name="T10" fmla="*/ 25 w 58"/>
                <a:gd name="T11" fmla="*/ 11 h 64"/>
                <a:gd name="T12" fmla="*/ 34 w 58"/>
                <a:gd name="T13" fmla="*/ 3 h 64"/>
                <a:gd name="T14" fmla="*/ 45 w 58"/>
                <a:gd name="T15" fmla="*/ 0 h 64"/>
                <a:gd name="T16" fmla="*/ 54 w 58"/>
                <a:gd name="T17" fmla="*/ 5 h 64"/>
                <a:gd name="T18" fmla="*/ 57 w 58"/>
                <a:gd name="T19" fmla="*/ 12 h 64"/>
                <a:gd name="T20" fmla="*/ 53 w 58"/>
                <a:gd name="T21" fmla="*/ 23 h 64"/>
                <a:gd name="T22" fmla="*/ 47 w 58"/>
                <a:gd name="T23" fmla="*/ 26 h 64"/>
                <a:gd name="T24" fmla="*/ 45 w 58"/>
                <a:gd name="T25" fmla="*/ 26 h 64"/>
                <a:gd name="T26" fmla="*/ 47 w 58"/>
                <a:gd name="T27" fmla="*/ 25 h 64"/>
                <a:gd name="T28" fmla="*/ 51 w 58"/>
                <a:gd name="T29" fmla="*/ 18 h 64"/>
                <a:gd name="T30" fmla="*/ 46 w 58"/>
                <a:gd name="T31" fmla="*/ 11 h 64"/>
                <a:gd name="T32" fmla="*/ 34 w 58"/>
                <a:gd name="T33" fmla="*/ 15 h 64"/>
                <a:gd name="T34" fmla="*/ 43 w 58"/>
                <a:gd name="T35" fmla="*/ 32 h 64"/>
                <a:gd name="T36" fmla="*/ 43 w 58"/>
                <a:gd name="T37" fmla="*/ 32 h 64"/>
                <a:gd name="T38" fmla="*/ 38 w 58"/>
                <a:gd name="T39" fmla="*/ 34 h 64"/>
                <a:gd name="T40" fmla="*/ 36 w 58"/>
                <a:gd name="T41" fmla="*/ 51 h 64"/>
                <a:gd name="T42" fmla="*/ 49 w 58"/>
                <a:gd name="T43" fmla="*/ 51 h 64"/>
                <a:gd name="T44" fmla="*/ 45 w 58"/>
                <a:gd name="T45" fmla="*/ 38 h 64"/>
                <a:gd name="T46" fmla="*/ 45 w 58"/>
                <a:gd name="T47" fmla="*/ 38 h 64"/>
                <a:gd name="T48" fmla="*/ 48 w 58"/>
                <a:gd name="T49" fmla="*/ 38 h 64"/>
                <a:gd name="T50" fmla="*/ 53 w 58"/>
                <a:gd name="T51" fmla="*/ 41 h 64"/>
                <a:gd name="T52" fmla="*/ 57 w 58"/>
                <a:gd name="T53" fmla="*/ 51 h 64"/>
                <a:gd name="T54" fmla="*/ 56 w 58"/>
                <a:gd name="T55" fmla="*/ 55 h 64"/>
                <a:gd name="T56" fmla="*/ 47 w 58"/>
                <a:gd name="T57" fmla="*/ 63 h 64"/>
                <a:gd name="T58" fmla="*/ 36 w 58"/>
                <a:gd name="T59" fmla="*/ 62 h 64"/>
                <a:gd name="T60" fmla="*/ 27 w 58"/>
                <a:gd name="T61" fmla="*/ 55 h 64"/>
                <a:gd name="T62" fmla="*/ 25 w 58"/>
                <a:gd name="T63" fmla="*/ 52 h 64"/>
                <a:gd name="T64" fmla="*/ 24 w 58"/>
                <a:gd name="T65" fmla="*/ 52 h 64"/>
                <a:gd name="T66" fmla="*/ 7 w 58"/>
                <a:gd name="T67" fmla="*/ 46 h 64"/>
                <a:gd name="T68" fmla="*/ 5 w 58"/>
                <a:gd name="T69" fmla="*/ 40 h 64"/>
                <a:gd name="T70" fmla="*/ 4 w 58"/>
                <a:gd name="T71" fmla="*/ 36 h 64"/>
                <a:gd name="T72" fmla="*/ 0 w 58"/>
                <a:gd name="T7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64">
                  <a:moveTo>
                    <a:pt x="0" y="32"/>
                  </a:moveTo>
                  <a:cubicBezTo>
                    <a:pt x="3" y="31"/>
                    <a:pt x="3" y="30"/>
                    <a:pt x="4" y="27"/>
                  </a:cubicBezTo>
                  <a:cubicBezTo>
                    <a:pt x="4" y="26"/>
                    <a:pt x="5" y="25"/>
                    <a:pt x="5" y="23"/>
                  </a:cubicBezTo>
                  <a:cubicBezTo>
                    <a:pt x="6" y="19"/>
                    <a:pt x="9" y="15"/>
                    <a:pt x="13" y="13"/>
                  </a:cubicBezTo>
                  <a:cubicBezTo>
                    <a:pt x="16" y="12"/>
                    <a:pt x="20" y="11"/>
                    <a:pt x="23" y="12"/>
                  </a:cubicBezTo>
                  <a:cubicBezTo>
                    <a:pt x="24" y="12"/>
                    <a:pt x="25" y="11"/>
                    <a:pt x="25" y="11"/>
                  </a:cubicBezTo>
                  <a:cubicBezTo>
                    <a:pt x="28" y="8"/>
                    <a:pt x="31" y="5"/>
                    <a:pt x="34" y="3"/>
                  </a:cubicBezTo>
                  <a:cubicBezTo>
                    <a:pt x="38" y="1"/>
                    <a:pt x="41" y="0"/>
                    <a:pt x="45" y="0"/>
                  </a:cubicBezTo>
                  <a:cubicBezTo>
                    <a:pt x="48" y="1"/>
                    <a:pt x="51" y="2"/>
                    <a:pt x="54" y="5"/>
                  </a:cubicBezTo>
                  <a:cubicBezTo>
                    <a:pt x="55" y="7"/>
                    <a:pt x="57" y="9"/>
                    <a:pt x="57" y="12"/>
                  </a:cubicBezTo>
                  <a:cubicBezTo>
                    <a:pt x="58" y="16"/>
                    <a:pt x="56" y="19"/>
                    <a:pt x="53" y="23"/>
                  </a:cubicBezTo>
                  <a:cubicBezTo>
                    <a:pt x="52" y="25"/>
                    <a:pt x="50" y="26"/>
                    <a:pt x="47" y="26"/>
                  </a:cubicBezTo>
                  <a:cubicBezTo>
                    <a:pt x="46" y="26"/>
                    <a:pt x="46" y="26"/>
                    <a:pt x="45" y="26"/>
                  </a:cubicBezTo>
                  <a:cubicBezTo>
                    <a:pt x="45" y="26"/>
                    <a:pt x="46" y="26"/>
                    <a:pt x="47" y="25"/>
                  </a:cubicBezTo>
                  <a:cubicBezTo>
                    <a:pt x="50" y="24"/>
                    <a:pt x="51" y="21"/>
                    <a:pt x="51" y="18"/>
                  </a:cubicBezTo>
                  <a:cubicBezTo>
                    <a:pt x="51" y="15"/>
                    <a:pt x="49" y="12"/>
                    <a:pt x="46" y="11"/>
                  </a:cubicBezTo>
                  <a:cubicBezTo>
                    <a:pt x="41" y="8"/>
                    <a:pt x="36" y="11"/>
                    <a:pt x="34" y="15"/>
                  </a:cubicBezTo>
                  <a:cubicBezTo>
                    <a:pt x="31" y="22"/>
                    <a:pt x="35" y="30"/>
                    <a:pt x="43" y="32"/>
                  </a:cubicBezTo>
                  <a:cubicBezTo>
                    <a:pt x="43" y="32"/>
                    <a:pt x="43" y="32"/>
                    <a:pt x="43" y="32"/>
                  </a:cubicBezTo>
                  <a:cubicBezTo>
                    <a:pt x="41" y="32"/>
                    <a:pt x="40" y="33"/>
                    <a:pt x="38" y="34"/>
                  </a:cubicBezTo>
                  <a:cubicBezTo>
                    <a:pt x="33" y="38"/>
                    <a:pt x="31" y="46"/>
                    <a:pt x="36" y="51"/>
                  </a:cubicBezTo>
                  <a:cubicBezTo>
                    <a:pt x="40" y="55"/>
                    <a:pt x="46" y="55"/>
                    <a:pt x="49" y="51"/>
                  </a:cubicBezTo>
                  <a:cubicBezTo>
                    <a:pt x="52" y="47"/>
                    <a:pt x="52" y="40"/>
                    <a:pt x="45" y="38"/>
                  </a:cubicBezTo>
                  <a:cubicBezTo>
                    <a:pt x="45" y="38"/>
                    <a:pt x="45" y="38"/>
                    <a:pt x="45" y="38"/>
                  </a:cubicBezTo>
                  <a:cubicBezTo>
                    <a:pt x="46" y="37"/>
                    <a:pt x="47" y="38"/>
                    <a:pt x="48" y="38"/>
                  </a:cubicBezTo>
                  <a:cubicBezTo>
                    <a:pt x="50" y="38"/>
                    <a:pt x="52" y="39"/>
                    <a:pt x="53" y="41"/>
                  </a:cubicBezTo>
                  <a:cubicBezTo>
                    <a:pt x="56" y="43"/>
                    <a:pt x="57" y="47"/>
                    <a:pt x="57" y="51"/>
                  </a:cubicBezTo>
                  <a:cubicBezTo>
                    <a:pt x="57" y="52"/>
                    <a:pt x="57" y="54"/>
                    <a:pt x="56" y="55"/>
                  </a:cubicBezTo>
                  <a:cubicBezTo>
                    <a:pt x="54" y="59"/>
                    <a:pt x="51" y="62"/>
                    <a:pt x="47" y="63"/>
                  </a:cubicBezTo>
                  <a:cubicBezTo>
                    <a:pt x="43" y="64"/>
                    <a:pt x="40" y="63"/>
                    <a:pt x="36" y="62"/>
                  </a:cubicBezTo>
                  <a:cubicBezTo>
                    <a:pt x="33" y="60"/>
                    <a:pt x="30" y="58"/>
                    <a:pt x="27" y="55"/>
                  </a:cubicBezTo>
                  <a:cubicBezTo>
                    <a:pt x="27" y="54"/>
                    <a:pt x="26" y="53"/>
                    <a:pt x="25" y="52"/>
                  </a:cubicBezTo>
                  <a:cubicBezTo>
                    <a:pt x="25" y="52"/>
                    <a:pt x="24" y="52"/>
                    <a:pt x="24" y="52"/>
                  </a:cubicBezTo>
                  <a:cubicBezTo>
                    <a:pt x="17" y="53"/>
                    <a:pt x="12" y="51"/>
                    <a:pt x="7" y="46"/>
                  </a:cubicBezTo>
                  <a:cubicBezTo>
                    <a:pt x="6" y="44"/>
                    <a:pt x="5" y="42"/>
                    <a:pt x="5" y="40"/>
                  </a:cubicBezTo>
                  <a:cubicBezTo>
                    <a:pt x="4" y="38"/>
                    <a:pt x="4" y="37"/>
                    <a:pt x="4" y="36"/>
                  </a:cubicBezTo>
                  <a:cubicBezTo>
                    <a:pt x="3" y="34"/>
                    <a:pt x="2" y="32"/>
                    <a:pt x="0" y="32"/>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5" name="Freeform 20"/>
            <p:cNvSpPr/>
            <p:nvPr/>
          </p:nvSpPr>
          <p:spPr bwMode="auto">
            <a:xfrm>
              <a:off x="1620" y="773"/>
              <a:ext cx="816" cy="914"/>
            </a:xfrm>
            <a:custGeom>
              <a:avLst/>
              <a:gdLst>
                <a:gd name="T0" fmla="*/ 14 w 58"/>
                <a:gd name="T1" fmla="*/ 38 h 65"/>
                <a:gd name="T2" fmla="*/ 12 w 58"/>
                <a:gd name="T3" fmla="*/ 38 h 65"/>
                <a:gd name="T4" fmla="*/ 7 w 58"/>
                <a:gd name="T5" fmla="*/ 47 h 65"/>
                <a:gd name="T6" fmla="*/ 14 w 58"/>
                <a:gd name="T7" fmla="*/ 54 h 65"/>
                <a:gd name="T8" fmla="*/ 24 w 58"/>
                <a:gd name="T9" fmla="*/ 49 h 65"/>
                <a:gd name="T10" fmla="*/ 15 w 58"/>
                <a:gd name="T11" fmla="*/ 32 h 65"/>
                <a:gd name="T12" fmla="*/ 15 w 58"/>
                <a:gd name="T13" fmla="*/ 32 h 65"/>
                <a:gd name="T14" fmla="*/ 18 w 58"/>
                <a:gd name="T15" fmla="*/ 31 h 65"/>
                <a:gd name="T16" fmla="*/ 21 w 58"/>
                <a:gd name="T17" fmla="*/ 12 h 65"/>
                <a:gd name="T18" fmla="*/ 19 w 58"/>
                <a:gd name="T19" fmla="*/ 10 h 65"/>
                <a:gd name="T20" fmla="*/ 10 w 58"/>
                <a:gd name="T21" fmla="*/ 24 h 65"/>
                <a:gd name="T22" fmla="*/ 14 w 58"/>
                <a:gd name="T23" fmla="*/ 26 h 65"/>
                <a:gd name="T24" fmla="*/ 10 w 58"/>
                <a:gd name="T25" fmla="*/ 26 h 65"/>
                <a:gd name="T26" fmla="*/ 3 w 58"/>
                <a:gd name="T27" fmla="*/ 20 h 65"/>
                <a:gd name="T28" fmla="*/ 4 w 58"/>
                <a:gd name="T29" fmla="*/ 5 h 65"/>
                <a:gd name="T30" fmla="*/ 16 w 58"/>
                <a:gd name="T31" fmla="*/ 0 h 65"/>
                <a:gd name="T32" fmla="*/ 27 w 58"/>
                <a:gd name="T33" fmla="*/ 5 h 65"/>
                <a:gd name="T34" fmla="*/ 31 w 58"/>
                <a:gd name="T35" fmla="*/ 9 h 65"/>
                <a:gd name="T36" fmla="*/ 33 w 58"/>
                <a:gd name="T37" fmla="*/ 11 h 65"/>
                <a:gd name="T38" fmla="*/ 35 w 58"/>
                <a:gd name="T39" fmla="*/ 12 h 65"/>
                <a:gd name="T40" fmla="*/ 50 w 58"/>
                <a:gd name="T41" fmla="*/ 17 h 65"/>
                <a:gd name="T42" fmla="*/ 53 w 58"/>
                <a:gd name="T43" fmla="*/ 24 h 65"/>
                <a:gd name="T44" fmla="*/ 54 w 58"/>
                <a:gd name="T45" fmla="*/ 28 h 65"/>
                <a:gd name="T46" fmla="*/ 58 w 58"/>
                <a:gd name="T47" fmla="*/ 32 h 65"/>
                <a:gd name="T48" fmla="*/ 54 w 58"/>
                <a:gd name="T49" fmla="*/ 36 h 65"/>
                <a:gd name="T50" fmla="*/ 53 w 58"/>
                <a:gd name="T51" fmla="*/ 40 h 65"/>
                <a:gd name="T52" fmla="*/ 44 w 58"/>
                <a:gd name="T53" fmla="*/ 51 h 65"/>
                <a:gd name="T54" fmla="*/ 36 w 58"/>
                <a:gd name="T55" fmla="*/ 52 h 65"/>
                <a:gd name="T56" fmla="*/ 34 w 58"/>
                <a:gd name="T57" fmla="*/ 52 h 65"/>
                <a:gd name="T58" fmla="*/ 33 w 58"/>
                <a:gd name="T59" fmla="*/ 52 h 65"/>
                <a:gd name="T60" fmla="*/ 31 w 58"/>
                <a:gd name="T61" fmla="*/ 55 h 65"/>
                <a:gd name="T62" fmla="*/ 28 w 58"/>
                <a:gd name="T63" fmla="*/ 58 h 65"/>
                <a:gd name="T64" fmla="*/ 8 w 58"/>
                <a:gd name="T65" fmla="*/ 62 h 65"/>
                <a:gd name="T66" fmla="*/ 2 w 58"/>
                <a:gd name="T67" fmla="*/ 54 h 65"/>
                <a:gd name="T68" fmla="*/ 4 w 58"/>
                <a:gd name="T69" fmla="*/ 42 h 65"/>
                <a:gd name="T70" fmla="*/ 13 w 58"/>
                <a:gd name="T71" fmla="*/ 37 h 65"/>
                <a:gd name="T72" fmla="*/ 14 w 58"/>
                <a:gd name="T73" fmla="*/ 37 h 65"/>
                <a:gd name="T74" fmla="*/ 14 w 58"/>
                <a:gd name="T75"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65">
                  <a:moveTo>
                    <a:pt x="14" y="38"/>
                  </a:moveTo>
                  <a:cubicBezTo>
                    <a:pt x="13" y="38"/>
                    <a:pt x="12" y="38"/>
                    <a:pt x="12" y="38"/>
                  </a:cubicBezTo>
                  <a:cubicBezTo>
                    <a:pt x="9" y="40"/>
                    <a:pt x="7" y="43"/>
                    <a:pt x="7" y="47"/>
                  </a:cubicBezTo>
                  <a:cubicBezTo>
                    <a:pt x="8" y="50"/>
                    <a:pt x="10" y="53"/>
                    <a:pt x="14" y="54"/>
                  </a:cubicBezTo>
                  <a:cubicBezTo>
                    <a:pt x="18" y="55"/>
                    <a:pt x="22" y="52"/>
                    <a:pt x="24" y="49"/>
                  </a:cubicBezTo>
                  <a:cubicBezTo>
                    <a:pt x="27" y="41"/>
                    <a:pt x="23" y="33"/>
                    <a:pt x="15" y="32"/>
                  </a:cubicBezTo>
                  <a:cubicBezTo>
                    <a:pt x="15" y="32"/>
                    <a:pt x="15" y="32"/>
                    <a:pt x="15" y="32"/>
                  </a:cubicBezTo>
                  <a:cubicBezTo>
                    <a:pt x="16" y="32"/>
                    <a:pt x="17" y="31"/>
                    <a:pt x="18" y="31"/>
                  </a:cubicBezTo>
                  <a:cubicBezTo>
                    <a:pt x="26" y="27"/>
                    <a:pt x="28" y="17"/>
                    <a:pt x="21" y="12"/>
                  </a:cubicBezTo>
                  <a:cubicBezTo>
                    <a:pt x="20" y="11"/>
                    <a:pt x="20" y="11"/>
                    <a:pt x="19" y="10"/>
                  </a:cubicBezTo>
                  <a:cubicBezTo>
                    <a:pt x="8" y="7"/>
                    <a:pt x="4" y="19"/>
                    <a:pt x="10" y="24"/>
                  </a:cubicBezTo>
                  <a:cubicBezTo>
                    <a:pt x="11" y="25"/>
                    <a:pt x="12" y="26"/>
                    <a:pt x="14" y="26"/>
                  </a:cubicBezTo>
                  <a:cubicBezTo>
                    <a:pt x="13" y="27"/>
                    <a:pt x="11" y="26"/>
                    <a:pt x="10" y="26"/>
                  </a:cubicBezTo>
                  <a:cubicBezTo>
                    <a:pt x="7" y="25"/>
                    <a:pt x="5" y="23"/>
                    <a:pt x="3" y="20"/>
                  </a:cubicBezTo>
                  <a:cubicBezTo>
                    <a:pt x="0" y="15"/>
                    <a:pt x="0" y="10"/>
                    <a:pt x="4" y="5"/>
                  </a:cubicBezTo>
                  <a:cubicBezTo>
                    <a:pt x="7" y="1"/>
                    <a:pt x="11" y="0"/>
                    <a:pt x="16" y="0"/>
                  </a:cubicBezTo>
                  <a:cubicBezTo>
                    <a:pt x="20" y="1"/>
                    <a:pt x="23" y="3"/>
                    <a:pt x="27" y="5"/>
                  </a:cubicBezTo>
                  <a:cubicBezTo>
                    <a:pt x="28" y="6"/>
                    <a:pt x="29" y="7"/>
                    <a:pt x="31" y="9"/>
                  </a:cubicBezTo>
                  <a:cubicBezTo>
                    <a:pt x="31" y="9"/>
                    <a:pt x="32" y="10"/>
                    <a:pt x="33" y="11"/>
                  </a:cubicBezTo>
                  <a:cubicBezTo>
                    <a:pt x="33" y="11"/>
                    <a:pt x="34" y="12"/>
                    <a:pt x="35" y="12"/>
                  </a:cubicBezTo>
                  <a:cubicBezTo>
                    <a:pt x="41" y="11"/>
                    <a:pt x="46" y="13"/>
                    <a:pt x="50" y="17"/>
                  </a:cubicBezTo>
                  <a:cubicBezTo>
                    <a:pt x="52" y="19"/>
                    <a:pt x="53" y="21"/>
                    <a:pt x="53" y="24"/>
                  </a:cubicBezTo>
                  <a:cubicBezTo>
                    <a:pt x="54" y="25"/>
                    <a:pt x="54" y="26"/>
                    <a:pt x="54" y="28"/>
                  </a:cubicBezTo>
                  <a:cubicBezTo>
                    <a:pt x="55" y="30"/>
                    <a:pt x="56" y="31"/>
                    <a:pt x="58" y="32"/>
                  </a:cubicBezTo>
                  <a:cubicBezTo>
                    <a:pt x="56" y="32"/>
                    <a:pt x="55" y="34"/>
                    <a:pt x="54" y="36"/>
                  </a:cubicBezTo>
                  <a:cubicBezTo>
                    <a:pt x="54" y="38"/>
                    <a:pt x="54" y="39"/>
                    <a:pt x="53" y="40"/>
                  </a:cubicBezTo>
                  <a:cubicBezTo>
                    <a:pt x="52" y="46"/>
                    <a:pt x="49" y="49"/>
                    <a:pt x="44" y="51"/>
                  </a:cubicBezTo>
                  <a:cubicBezTo>
                    <a:pt x="41" y="52"/>
                    <a:pt x="39" y="53"/>
                    <a:pt x="36" y="52"/>
                  </a:cubicBezTo>
                  <a:cubicBezTo>
                    <a:pt x="35" y="52"/>
                    <a:pt x="35" y="52"/>
                    <a:pt x="34" y="52"/>
                  </a:cubicBezTo>
                  <a:cubicBezTo>
                    <a:pt x="34" y="52"/>
                    <a:pt x="34" y="52"/>
                    <a:pt x="33" y="52"/>
                  </a:cubicBezTo>
                  <a:cubicBezTo>
                    <a:pt x="32" y="53"/>
                    <a:pt x="32" y="54"/>
                    <a:pt x="31" y="55"/>
                  </a:cubicBezTo>
                  <a:cubicBezTo>
                    <a:pt x="30" y="56"/>
                    <a:pt x="29" y="57"/>
                    <a:pt x="28" y="58"/>
                  </a:cubicBezTo>
                  <a:cubicBezTo>
                    <a:pt x="21" y="63"/>
                    <a:pt x="14" y="65"/>
                    <a:pt x="8" y="62"/>
                  </a:cubicBezTo>
                  <a:cubicBezTo>
                    <a:pt x="5" y="60"/>
                    <a:pt x="3" y="57"/>
                    <a:pt x="2" y="54"/>
                  </a:cubicBezTo>
                  <a:cubicBezTo>
                    <a:pt x="0" y="50"/>
                    <a:pt x="1" y="46"/>
                    <a:pt x="4" y="42"/>
                  </a:cubicBezTo>
                  <a:cubicBezTo>
                    <a:pt x="6" y="39"/>
                    <a:pt x="9" y="37"/>
                    <a:pt x="13" y="37"/>
                  </a:cubicBezTo>
                  <a:cubicBezTo>
                    <a:pt x="13" y="37"/>
                    <a:pt x="13" y="37"/>
                    <a:pt x="14" y="37"/>
                  </a:cubicBezTo>
                  <a:cubicBezTo>
                    <a:pt x="14" y="37"/>
                    <a:pt x="14" y="38"/>
                    <a:pt x="14" y="38"/>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6" name="Freeform 21"/>
            <p:cNvSpPr/>
            <p:nvPr/>
          </p:nvSpPr>
          <p:spPr bwMode="auto">
            <a:xfrm>
              <a:off x="649" y="660"/>
              <a:ext cx="1140" cy="1140"/>
            </a:xfrm>
            <a:custGeom>
              <a:avLst/>
              <a:gdLst>
                <a:gd name="T0" fmla="*/ 68 w 81"/>
                <a:gd name="T1" fmla="*/ 68 h 81"/>
                <a:gd name="T2" fmla="*/ 51 w 81"/>
                <a:gd name="T3" fmla="*/ 67 h 81"/>
                <a:gd name="T4" fmla="*/ 40 w 81"/>
                <a:gd name="T5" fmla="*/ 81 h 81"/>
                <a:gd name="T6" fmla="*/ 30 w 81"/>
                <a:gd name="T7" fmla="*/ 67 h 81"/>
                <a:gd name="T8" fmla="*/ 13 w 81"/>
                <a:gd name="T9" fmla="*/ 67 h 81"/>
                <a:gd name="T10" fmla="*/ 14 w 81"/>
                <a:gd name="T11" fmla="*/ 50 h 81"/>
                <a:gd name="T12" fmla="*/ 0 w 81"/>
                <a:gd name="T13" fmla="*/ 40 h 81"/>
                <a:gd name="T14" fmla="*/ 14 w 81"/>
                <a:gd name="T15" fmla="*/ 30 h 81"/>
                <a:gd name="T16" fmla="*/ 14 w 81"/>
                <a:gd name="T17" fmla="*/ 14 h 81"/>
                <a:gd name="T18" fmla="*/ 40 w 81"/>
                <a:gd name="T19" fmla="*/ 0 h 81"/>
                <a:gd name="T20" fmla="*/ 50 w 81"/>
                <a:gd name="T21" fmla="*/ 14 h 81"/>
                <a:gd name="T22" fmla="*/ 68 w 81"/>
                <a:gd name="T23" fmla="*/ 13 h 81"/>
                <a:gd name="T24" fmla="*/ 67 w 81"/>
                <a:gd name="T25" fmla="*/ 30 h 81"/>
                <a:gd name="T26" fmla="*/ 81 w 81"/>
                <a:gd name="T27" fmla="*/ 40 h 81"/>
                <a:gd name="T28" fmla="*/ 67 w 81"/>
                <a:gd name="T29" fmla="*/ 5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81">
                  <a:moveTo>
                    <a:pt x="68" y="68"/>
                  </a:moveTo>
                  <a:cubicBezTo>
                    <a:pt x="63" y="65"/>
                    <a:pt x="57" y="64"/>
                    <a:pt x="51" y="67"/>
                  </a:cubicBezTo>
                  <a:cubicBezTo>
                    <a:pt x="45" y="69"/>
                    <a:pt x="41" y="74"/>
                    <a:pt x="40" y="81"/>
                  </a:cubicBezTo>
                  <a:cubicBezTo>
                    <a:pt x="39" y="75"/>
                    <a:pt x="36" y="70"/>
                    <a:pt x="30" y="67"/>
                  </a:cubicBezTo>
                  <a:cubicBezTo>
                    <a:pt x="25" y="64"/>
                    <a:pt x="19" y="65"/>
                    <a:pt x="13" y="67"/>
                  </a:cubicBezTo>
                  <a:cubicBezTo>
                    <a:pt x="16" y="62"/>
                    <a:pt x="17" y="56"/>
                    <a:pt x="14" y="50"/>
                  </a:cubicBezTo>
                  <a:cubicBezTo>
                    <a:pt x="11" y="44"/>
                    <a:pt x="6" y="41"/>
                    <a:pt x="0" y="40"/>
                  </a:cubicBezTo>
                  <a:cubicBezTo>
                    <a:pt x="6" y="39"/>
                    <a:pt x="11" y="36"/>
                    <a:pt x="14" y="30"/>
                  </a:cubicBezTo>
                  <a:cubicBezTo>
                    <a:pt x="16" y="25"/>
                    <a:pt x="16" y="19"/>
                    <a:pt x="14" y="14"/>
                  </a:cubicBezTo>
                  <a:cubicBezTo>
                    <a:pt x="24" y="19"/>
                    <a:pt x="38" y="13"/>
                    <a:pt x="40" y="0"/>
                  </a:cubicBezTo>
                  <a:cubicBezTo>
                    <a:pt x="41" y="6"/>
                    <a:pt x="45" y="11"/>
                    <a:pt x="50" y="14"/>
                  </a:cubicBezTo>
                  <a:cubicBezTo>
                    <a:pt x="56" y="16"/>
                    <a:pt x="62" y="16"/>
                    <a:pt x="68" y="13"/>
                  </a:cubicBezTo>
                  <a:cubicBezTo>
                    <a:pt x="65" y="19"/>
                    <a:pt x="65" y="24"/>
                    <a:pt x="67" y="30"/>
                  </a:cubicBezTo>
                  <a:cubicBezTo>
                    <a:pt x="70" y="36"/>
                    <a:pt x="75" y="39"/>
                    <a:pt x="81" y="40"/>
                  </a:cubicBezTo>
                  <a:cubicBezTo>
                    <a:pt x="74" y="41"/>
                    <a:pt x="70" y="44"/>
                    <a:pt x="67" y="51"/>
                  </a:cubicBezTo>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7" name="Freeform 22"/>
            <p:cNvSpPr/>
            <p:nvPr/>
          </p:nvSpPr>
          <p:spPr bwMode="auto">
            <a:xfrm>
              <a:off x="832" y="843"/>
              <a:ext cx="802" cy="802"/>
            </a:xfrm>
            <a:custGeom>
              <a:avLst/>
              <a:gdLst>
                <a:gd name="T0" fmla="*/ 38 w 57"/>
                <a:gd name="T1" fmla="*/ 48 h 57"/>
                <a:gd name="T2" fmla="*/ 4 w 57"/>
                <a:gd name="T3" fmla="*/ 22 h 57"/>
                <a:gd name="T4" fmla="*/ 22 w 57"/>
                <a:gd name="T5" fmla="*/ 4 h 57"/>
                <a:gd name="T6" fmla="*/ 48 w 57"/>
                <a:gd name="T7" fmla="*/ 37 h 57"/>
                <a:gd name="T8" fmla="*/ 38 w 57"/>
                <a:gd name="T9" fmla="*/ 48 h 57"/>
              </a:gdLst>
              <a:ahLst/>
              <a:cxnLst>
                <a:cxn ang="0">
                  <a:pos x="T0" y="T1"/>
                </a:cxn>
                <a:cxn ang="0">
                  <a:pos x="T2" y="T3"/>
                </a:cxn>
                <a:cxn ang="0">
                  <a:pos x="T4" y="T5"/>
                </a:cxn>
                <a:cxn ang="0">
                  <a:pos x="T6" y="T7"/>
                </a:cxn>
                <a:cxn ang="0">
                  <a:pos x="T8" y="T9"/>
                </a:cxn>
              </a:cxnLst>
              <a:rect l="0" t="0" r="r" b="b"/>
              <a:pathLst>
                <a:path w="57" h="57">
                  <a:moveTo>
                    <a:pt x="38" y="48"/>
                  </a:moveTo>
                  <a:cubicBezTo>
                    <a:pt x="18" y="57"/>
                    <a:pt x="0" y="40"/>
                    <a:pt x="4" y="22"/>
                  </a:cubicBezTo>
                  <a:cubicBezTo>
                    <a:pt x="6" y="13"/>
                    <a:pt x="13" y="6"/>
                    <a:pt x="22" y="4"/>
                  </a:cubicBezTo>
                  <a:cubicBezTo>
                    <a:pt x="41" y="0"/>
                    <a:pt x="57" y="18"/>
                    <a:pt x="48" y="37"/>
                  </a:cubicBezTo>
                  <a:cubicBezTo>
                    <a:pt x="46" y="42"/>
                    <a:pt x="42" y="46"/>
                    <a:pt x="38" y="4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8" name="Freeform 23"/>
            <p:cNvSpPr/>
            <p:nvPr/>
          </p:nvSpPr>
          <p:spPr bwMode="auto">
            <a:xfrm>
              <a:off x="931" y="1167"/>
              <a:ext cx="577" cy="352"/>
            </a:xfrm>
            <a:custGeom>
              <a:avLst/>
              <a:gdLst>
                <a:gd name="T0" fmla="*/ 40 w 41"/>
                <a:gd name="T1" fmla="*/ 4 h 25"/>
                <a:gd name="T2" fmla="*/ 37 w 41"/>
                <a:gd name="T3" fmla="*/ 16 h 25"/>
                <a:gd name="T4" fmla="*/ 25 w 41"/>
                <a:gd name="T5" fmla="*/ 24 h 25"/>
                <a:gd name="T6" fmla="*/ 7 w 41"/>
                <a:gd name="T7" fmla="*/ 21 h 25"/>
                <a:gd name="T8" fmla="*/ 0 w 41"/>
                <a:gd name="T9" fmla="*/ 11 h 25"/>
                <a:gd name="T10" fmla="*/ 0 w 41"/>
                <a:gd name="T11" fmla="*/ 9 h 25"/>
                <a:gd name="T12" fmla="*/ 1 w 41"/>
                <a:gd name="T13" fmla="*/ 5 h 25"/>
                <a:gd name="T14" fmla="*/ 13 w 41"/>
                <a:gd name="T15" fmla="*/ 1 h 25"/>
                <a:gd name="T16" fmla="*/ 20 w 41"/>
                <a:gd name="T17" fmla="*/ 6 h 25"/>
                <a:gd name="T18" fmla="*/ 22 w 41"/>
                <a:gd name="T19" fmla="*/ 9 h 25"/>
                <a:gd name="T20" fmla="*/ 28 w 41"/>
                <a:gd name="T21" fmla="*/ 12 h 25"/>
                <a:gd name="T22" fmla="*/ 38 w 41"/>
                <a:gd name="T23" fmla="*/ 9 h 25"/>
                <a:gd name="T24" fmla="*/ 40 w 41"/>
                <a:gd name="T25" fmla="*/ 5 h 25"/>
                <a:gd name="T26" fmla="*/ 40 w 41"/>
                <a:gd name="T2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5">
                  <a:moveTo>
                    <a:pt x="40" y="4"/>
                  </a:moveTo>
                  <a:cubicBezTo>
                    <a:pt x="41" y="8"/>
                    <a:pt x="40" y="13"/>
                    <a:pt x="37" y="16"/>
                  </a:cubicBezTo>
                  <a:cubicBezTo>
                    <a:pt x="34" y="20"/>
                    <a:pt x="30" y="23"/>
                    <a:pt x="25" y="24"/>
                  </a:cubicBezTo>
                  <a:cubicBezTo>
                    <a:pt x="19" y="25"/>
                    <a:pt x="13" y="24"/>
                    <a:pt x="7" y="21"/>
                  </a:cubicBezTo>
                  <a:cubicBezTo>
                    <a:pt x="4" y="18"/>
                    <a:pt x="1" y="15"/>
                    <a:pt x="0" y="11"/>
                  </a:cubicBezTo>
                  <a:cubicBezTo>
                    <a:pt x="0" y="10"/>
                    <a:pt x="0" y="9"/>
                    <a:pt x="0" y="9"/>
                  </a:cubicBezTo>
                  <a:cubicBezTo>
                    <a:pt x="0" y="7"/>
                    <a:pt x="0" y="6"/>
                    <a:pt x="1" y="5"/>
                  </a:cubicBezTo>
                  <a:cubicBezTo>
                    <a:pt x="4" y="1"/>
                    <a:pt x="8" y="0"/>
                    <a:pt x="13" y="1"/>
                  </a:cubicBezTo>
                  <a:cubicBezTo>
                    <a:pt x="16" y="2"/>
                    <a:pt x="18" y="3"/>
                    <a:pt x="20" y="6"/>
                  </a:cubicBezTo>
                  <a:cubicBezTo>
                    <a:pt x="21" y="7"/>
                    <a:pt x="21" y="8"/>
                    <a:pt x="22" y="9"/>
                  </a:cubicBezTo>
                  <a:cubicBezTo>
                    <a:pt x="24" y="10"/>
                    <a:pt x="26" y="12"/>
                    <a:pt x="28" y="12"/>
                  </a:cubicBezTo>
                  <a:cubicBezTo>
                    <a:pt x="32" y="13"/>
                    <a:pt x="35" y="12"/>
                    <a:pt x="38" y="9"/>
                  </a:cubicBezTo>
                  <a:cubicBezTo>
                    <a:pt x="39" y="8"/>
                    <a:pt x="40" y="6"/>
                    <a:pt x="40" y="5"/>
                  </a:cubicBezTo>
                  <a:cubicBezTo>
                    <a:pt x="40" y="4"/>
                    <a:pt x="40" y="4"/>
                    <a:pt x="40" y="4"/>
                  </a:cubicBezTo>
                  <a:close/>
                </a:path>
              </a:pathLst>
            </a:custGeom>
            <a:solidFill>
              <a:srgbClr val="08261A"/>
            </a:solidFill>
            <a:ln>
              <a:noFill/>
            </a:ln>
          </p:spPr>
          <p:txBody>
            <a:bodyPr vert="horz" wrap="square" lIns="91440" tIns="45720" rIns="91440" bIns="45720" numCol="1" anchor="t" anchorCtr="0" compatLnSpc="1"/>
            <a:lstStyle/>
            <a:p>
              <a:endParaRPr lang="zh-CN" altLang="en-US"/>
            </a:p>
          </p:txBody>
        </p:sp>
        <p:sp>
          <p:nvSpPr>
            <p:cNvPr id="29" name="Freeform 24"/>
            <p:cNvSpPr/>
            <p:nvPr/>
          </p:nvSpPr>
          <p:spPr bwMode="auto">
            <a:xfrm>
              <a:off x="917" y="928"/>
              <a:ext cx="576" cy="337"/>
            </a:xfrm>
            <a:custGeom>
              <a:avLst/>
              <a:gdLst>
                <a:gd name="T0" fmla="*/ 1 w 41"/>
                <a:gd name="T1" fmla="*/ 21 h 24"/>
                <a:gd name="T2" fmla="*/ 6 w 41"/>
                <a:gd name="T3" fmla="*/ 7 h 24"/>
                <a:gd name="T4" fmla="*/ 19 w 41"/>
                <a:gd name="T5" fmla="*/ 1 h 24"/>
                <a:gd name="T6" fmla="*/ 34 w 41"/>
                <a:gd name="T7" fmla="*/ 4 h 24"/>
                <a:gd name="T8" fmla="*/ 41 w 41"/>
                <a:gd name="T9" fmla="*/ 13 h 24"/>
                <a:gd name="T10" fmla="*/ 41 w 41"/>
                <a:gd name="T11" fmla="*/ 17 h 24"/>
                <a:gd name="T12" fmla="*/ 40 w 41"/>
                <a:gd name="T13" fmla="*/ 20 h 24"/>
                <a:gd name="T14" fmla="*/ 30 w 41"/>
                <a:gd name="T15" fmla="*/ 24 h 24"/>
                <a:gd name="T16" fmla="*/ 22 w 41"/>
                <a:gd name="T17" fmla="*/ 20 h 24"/>
                <a:gd name="T18" fmla="*/ 19 w 41"/>
                <a:gd name="T19" fmla="*/ 16 h 24"/>
                <a:gd name="T20" fmla="*/ 13 w 41"/>
                <a:gd name="T21" fmla="*/ 13 h 24"/>
                <a:gd name="T22" fmla="*/ 3 w 41"/>
                <a:gd name="T23" fmla="*/ 16 h 24"/>
                <a:gd name="T24" fmla="*/ 1 w 41"/>
                <a:gd name="T25" fmla="*/ 20 h 24"/>
                <a:gd name="T26" fmla="*/ 1 w 41"/>
                <a:gd name="T2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4">
                  <a:moveTo>
                    <a:pt x="1" y="21"/>
                  </a:moveTo>
                  <a:cubicBezTo>
                    <a:pt x="0" y="15"/>
                    <a:pt x="2" y="11"/>
                    <a:pt x="6" y="7"/>
                  </a:cubicBezTo>
                  <a:cubicBezTo>
                    <a:pt x="9" y="3"/>
                    <a:pt x="14" y="1"/>
                    <a:pt x="19" y="1"/>
                  </a:cubicBezTo>
                  <a:cubicBezTo>
                    <a:pt x="24" y="0"/>
                    <a:pt x="29" y="1"/>
                    <a:pt x="34" y="4"/>
                  </a:cubicBezTo>
                  <a:cubicBezTo>
                    <a:pt x="37" y="6"/>
                    <a:pt x="40" y="9"/>
                    <a:pt x="41" y="13"/>
                  </a:cubicBezTo>
                  <a:cubicBezTo>
                    <a:pt x="41" y="15"/>
                    <a:pt x="41" y="16"/>
                    <a:pt x="41" y="17"/>
                  </a:cubicBezTo>
                  <a:cubicBezTo>
                    <a:pt x="41" y="18"/>
                    <a:pt x="41" y="19"/>
                    <a:pt x="40" y="20"/>
                  </a:cubicBezTo>
                  <a:cubicBezTo>
                    <a:pt x="38" y="23"/>
                    <a:pt x="34" y="24"/>
                    <a:pt x="30" y="24"/>
                  </a:cubicBezTo>
                  <a:cubicBezTo>
                    <a:pt x="27" y="24"/>
                    <a:pt x="24" y="22"/>
                    <a:pt x="22" y="20"/>
                  </a:cubicBezTo>
                  <a:cubicBezTo>
                    <a:pt x="21" y="18"/>
                    <a:pt x="20" y="17"/>
                    <a:pt x="19" y="16"/>
                  </a:cubicBezTo>
                  <a:cubicBezTo>
                    <a:pt x="17" y="14"/>
                    <a:pt x="15" y="13"/>
                    <a:pt x="13" y="13"/>
                  </a:cubicBezTo>
                  <a:cubicBezTo>
                    <a:pt x="9" y="12"/>
                    <a:pt x="6" y="13"/>
                    <a:pt x="3" y="16"/>
                  </a:cubicBezTo>
                  <a:cubicBezTo>
                    <a:pt x="2" y="17"/>
                    <a:pt x="2" y="19"/>
                    <a:pt x="1" y="20"/>
                  </a:cubicBezTo>
                  <a:cubicBezTo>
                    <a:pt x="1" y="20"/>
                    <a:pt x="1" y="21"/>
                    <a:pt x="1" y="21"/>
                  </a:cubicBezTo>
                  <a:close/>
                </a:path>
              </a:pathLst>
            </a:custGeom>
            <a:solidFill>
              <a:srgbClr val="08261A"/>
            </a:solidFill>
            <a:ln>
              <a:noFill/>
            </a:ln>
          </p:spPr>
          <p:txBody>
            <a:bodyPr vert="horz" wrap="square" lIns="91440" tIns="45720" rIns="91440" bIns="45720" numCol="1" anchor="t" anchorCtr="0" compatLnSpc="1"/>
            <a:lstStyle/>
            <a:p>
              <a:endParaRPr lang="zh-CN" altLang="en-US" dirty="0"/>
            </a:p>
          </p:txBody>
        </p:sp>
      </p:grpSp>
      <p:sp>
        <p:nvSpPr>
          <p:cNvPr id="5" name="矩形 4"/>
          <p:cNvSpPr/>
          <p:nvPr/>
        </p:nvSpPr>
        <p:spPr>
          <a:xfrm>
            <a:off x="3037379" y="2483691"/>
            <a:ext cx="6318448" cy="1891665"/>
          </a:xfrm>
          <a:prstGeom prst="rect">
            <a:avLst/>
          </a:prstGeom>
        </p:spPr>
        <p:txBody>
          <a:bodyPr wrap="square">
            <a:spAutoFit/>
          </a:bodyPr>
          <a:p>
            <a:pPr lvl="0" fontAlgn="base">
              <a:lnSpc>
                <a:spcPct val="150000"/>
              </a:lnSpc>
              <a:spcBef>
                <a:spcPct val="0"/>
              </a:spcBef>
              <a:spcAft>
                <a:spcPct val="0"/>
              </a:spcAft>
              <a:defRPr/>
            </a:pPr>
            <a:r>
              <a:rPr lang="zh-CN" altLang="en-US" sz="2600" b="1" dirty="0">
                <a:solidFill>
                  <a:srgbClr val="000000"/>
                </a:solidFill>
                <a:latin typeface="宋体" pitchFamily="2" charset="-122"/>
                <a:ea typeface="宋体" pitchFamily="2" charset="-122"/>
              </a:rPr>
              <a:t>　　收集你最喜欢的民间美术作品，试着用它们布置你的房间，谈谈从中有什么体会并与同学交流。</a:t>
            </a:r>
            <a:endParaRPr lang="zh-CN" altLang="en-US" sz="2600" b="1" dirty="0">
              <a:solidFill>
                <a:srgbClr val="000000"/>
              </a:solidFill>
              <a:latin typeface="宋体" pitchFamily="2" charset="-122"/>
            </a:endParaRPr>
          </a:p>
        </p:txBody>
      </p:sp>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t="13416" b="50250"/>
          <a:stretch>
            <a:fillRect/>
          </a:stretch>
        </p:blipFill>
        <p:spPr>
          <a:xfrm flipH="1">
            <a:off x="-179582" y="4165600"/>
            <a:ext cx="12551164" cy="2692400"/>
          </a:xfrm>
          <a:prstGeom prst="rect">
            <a:avLst/>
          </a:prstGeom>
        </p:spPr>
      </p:pic>
      <p:pic>
        <p:nvPicPr>
          <p:cNvPr id="17" name="图片 16" descr="未标题-1.png"/>
          <p:cNvPicPr>
            <a:picLocks noChangeAspect="1"/>
          </p:cNvPicPr>
          <p:nvPr/>
        </p:nvPicPr>
        <p:blipFill rotWithShape="1">
          <a:blip r:embed="rId3">
            <a:extLst>
              <a:ext uri="{28A0092B-C50C-407E-A947-70E740481C1C}">
                <a14:useLocalDpi xmlns:a14="http://schemas.microsoft.com/office/drawing/2010/main" val="0"/>
              </a:ext>
            </a:extLst>
          </a:blip>
          <a:srcRect l="6518" r="7767"/>
          <a:stretch>
            <a:fillRect/>
          </a:stretch>
        </p:blipFill>
        <p:spPr>
          <a:xfrm>
            <a:off x="0" y="5638800"/>
            <a:ext cx="12192000" cy="1219200"/>
          </a:xfrm>
          <a:prstGeom prst="rect">
            <a:avLst/>
          </a:prstGeom>
        </p:spPr>
      </p:pic>
      <p:sp>
        <p:nvSpPr>
          <p:cNvPr id="2" name="矩形 1"/>
          <p:cNvSpPr/>
          <p:nvPr/>
        </p:nvSpPr>
        <p:spPr>
          <a:xfrm>
            <a:off x="2725646" y="3776577"/>
            <a:ext cx="6697580" cy="338554"/>
          </a:xfrm>
          <a:prstGeom prst="rect">
            <a:avLst/>
          </a:prstGeom>
        </p:spPr>
        <p:txBody>
          <a:bodyPr wrap="square">
            <a:spAutoFit/>
          </a:bodyPr>
          <a:lstStyle/>
          <a:p>
            <a:pPr algn="dist"/>
            <a:r>
              <a:rPr lang="zh-CN" altLang="en-US" sz="1600" dirty="0" smtClean="0">
                <a:latin typeface="Adobe 楷体 Std R" panose="02020400000000000000" pitchFamily="18" charset="-122"/>
                <a:ea typeface="Adobe 楷体 Std R" panose="02020400000000000000" pitchFamily="18" charset="-122"/>
              </a:rPr>
              <a:t>无声演说历史</a:t>
            </a:r>
            <a:r>
              <a:rPr lang="en-US" altLang="zh-CN" sz="1600" dirty="0" smtClean="0">
                <a:latin typeface="Adobe 楷体 Std R" panose="02020400000000000000" pitchFamily="18" charset="-122"/>
                <a:ea typeface="Adobe 楷体 Std R" panose="02020400000000000000" pitchFamily="18" charset="-122"/>
              </a:rPr>
              <a:t>   </a:t>
            </a:r>
            <a:r>
              <a:rPr lang="zh-CN" altLang="en-US" sz="1600" dirty="0" smtClean="0">
                <a:latin typeface="Adobe 楷体 Std R" panose="02020400000000000000" pitchFamily="18" charset="-122"/>
                <a:ea typeface="Adobe 楷体 Std R" panose="02020400000000000000" pitchFamily="18" charset="-122"/>
              </a:rPr>
              <a:t>建筑“纹”络之美</a:t>
            </a:r>
            <a:endParaRPr lang="zh-CN" altLang="en-US" sz="1600" dirty="0">
              <a:latin typeface="Adobe 楷体 Std R" panose="02020400000000000000" pitchFamily="18" charset="-122"/>
              <a:ea typeface="Adobe 楷体 Std R" panose="02020400000000000000" pitchFamily="18" charset="-122"/>
            </a:endParaRPr>
          </a:p>
        </p:txBody>
      </p:sp>
      <p:sp>
        <p:nvSpPr>
          <p:cNvPr id="9" name="矩形 8"/>
          <p:cNvSpPr/>
          <p:nvPr/>
        </p:nvSpPr>
        <p:spPr>
          <a:xfrm>
            <a:off x="2469742" y="1568262"/>
            <a:ext cx="7221220" cy="2214880"/>
          </a:xfrm>
          <a:prstGeom prst="rect">
            <a:avLst/>
          </a:prstGeom>
        </p:spPr>
        <p:txBody>
          <a:bodyPr vert="horz" wrap="none">
            <a:spAutoFit/>
          </a:bodyPr>
          <a:lstStyle/>
          <a:p>
            <a:r>
              <a:rPr lang="zh-CN" altLang="en-US" sz="13800" b="1" dirty="0" smtClean="0">
                <a:ln w="17780" cmpd="sng">
                  <a:solidFill>
                    <a:schemeClr val="accent1">
                      <a:tint val="3000"/>
                    </a:schemeClr>
                  </a:solidFill>
                  <a:prstDash val="solid"/>
                  <a:miter lim="800000"/>
                </a:ln>
                <a:solidFill>
                  <a:srgbClr val="25282F"/>
                </a:solidFill>
                <a:effectLst>
                  <a:outerShdw blurRad="55000" dist="50800" dir="5400000" algn="tl">
                    <a:srgbClr val="000000">
                      <a:alpha val="33000"/>
                    </a:srgbClr>
                  </a:outerShdw>
                </a:effectLst>
                <a:latin typeface="汉呈王久存行书" panose="02010601030101010101" charset="-128"/>
                <a:ea typeface="汉呈王久存行书" panose="02010601030101010101" charset="-128"/>
                <a:cs typeface="Adobe 楷体 Std R"/>
                <a:sym typeface="字魂36号-正文宋楷" panose="02000000000000000000" pitchFamily="2" charset="-122"/>
              </a:rPr>
              <a:t>谢谢观看</a:t>
            </a:r>
            <a:endParaRPr lang="zh-CN" altLang="en-US" sz="13800" b="1" dirty="0">
              <a:ln w="17780" cmpd="sng">
                <a:solidFill>
                  <a:schemeClr val="accent1">
                    <a:tint val="3000"/>
                  </a:schemeClr>
                </a:solidFill>
                <a:prstDash val="solid"/>
                <a:miter lim="800000"/>
              </a:ln>
              <a:solidFill>
                <a:srgbClr val="25282F"/>
              </a:solidFill>
              <a:effectLst>
                <a:outerShdw blurRad="55000" dist="50800" dir="5400000" algn="tl">
                  <a:srgbClr val="000000">
                    <a:alpha val="33000"/>
                  </a:srgbClr>
                </a:outerShdw>
              </a:effectLst>
              <a:latin typeface="汉呈王久存行书" panose="02010601030101010101" charset="-128"/>
              <a:ea typeface="汉呈王久存行书" panose="02010601030101010101" charset="-128"/>
              <a:cs typeface="Adobe 楷体 Std R"/>
              <a:sym typeface="字魂36号-正文宋楷" panose="02000000000000000000" pitchFamily="2" charset="-122"/>
            </a:endParaRPr>
          </a:p>
        </p:txBody>
      </p:sp>
      <p:pic>
        <p:nvPicPr>
          <p:cNvPr id="10" name="图片 9"/>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l="17595" t="5333" r="21938" b="65333"/>
          <a:stretch>
            <a:fillRect/>
          </a:stretch>
        </p:blipFill>
        <p:spPr>
          <a:xfrm flipH="1">
            <a:off x="1606100" y="1397521"/>
            <a:ext cx="1615313" cy="957580"/>
          </a:xfrm>
          <a:prstGeom prst="rect">
            <a:avLst/>
          </a:prstGeom>
        </p:spPr>
      </p:pic>
      <p:pic>
        <p:nvPicPr>
          <p:cNvPr id="11" name="图片 10" descr="未标题-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0782" y="2808942"/>
            <a:ext cx="2771347" cy="2749176"/>
          </a:xfrm>
          <a:prstGeom prst="rect">
            <a:avLst/>
          </a:prstGeom>
        </p:spPr>
      </p:pic>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4"/>
          <p:cNvGrpSpPr>
            <a:grpSpLocks noChangeAspect="1"/>
          </p:cNvGrpSpPr>
          <p:nvPr/>
        </p:nvGrpSpPr>
        <p:grpSpPr bwMode="auto">
          <a:xfrm>
            <a:off x="8394700" y="3178810"/>
            <a:ext cx="3422650" cy="3422650"/>
            <a:chOff x="2" y="0"/>
            <a:chExt cx="1469" cy="1469"/>
          </a:xfrm>
          <a:solidFill>
            <a:schemeClr val="bg2"/>
          </a:solidFill>
        </p:grpSpPr>
        <p:sp>
          <p:nvSpPr>
            <p:cNvPr id="25" name="Freeform 5"/>
            <p:cNvSpPr>
              <a:spLocks noEditPoints="1"/>
            </p:cNvSpPr>
            <p:nvPr/>
          </p:nvSpPr>
          <p:spPr bwMode="auto">
            <a:xfrm>
              <a:off x="57" y="0"/>
              <a:ext cx="1359" cy="658"/>
            </a:xfrm>
            <a:custGeom>
              <a:avLst/>
              <a:gdLst>
                <a:gd name="T0" fmla="*/ 124 w 124"/>
                <a:gd name="T1" fmla="*/ 0 h 60"/>
                <a:gd name="T2" fmla="*/ 84 w 124"/>
                <a:gd name="T3" fmla="*/ 11 h 60"/>
                <a:gd name="T4" fmla="*/ 62 w 124"/>
                <a:gd name="T5" fmla="*/ 23 h 60"/>
                <a:gd name="T6" fmla="*/ 40 w 124"/>
                <a:gd name="T7" fmla="*/ 11 h 60"/>
                <a:gd name="T8" fmla="*/ 0 w 124"/>
                <a:gd name="T9" fmla="*/ 0 h 60"/>
                <a:gd name="T10" fmla="*/ 62 w 124"/>
                <a:gd name="T11" fmla="*/ 60 h 60"/>
                <a:gd name="T12" fmla="*/ 124 w 124"/>
                <a:gd name="T13" fmla="*/ 0 h 60"/>
                <a:gd name="T14" fmla="*/ 54 w 124"/>
                <a:gd name="T15" fmla="*/ 32 h 60"/>
                <a:gd name="T16" fmla="*/ 62 w 124"/>
                <a:gd name="T17" fmla="*/ 37 h 60"/>
                <a:gd name="T18" fmla="*/ 70 w 124"/>
                <a:gd name="T19" fmla="*/ 32 h 60"/>
                <a:gd name="T20" fmla="*/ 62 w 124"/>
                <a:gd name="T21" fmla="*/ 51 h 60"/>
                <a:gd name="T22" fmla="*/ 54 w 124"/>
                <a:gd name="T23"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0">
                  <a:moveTo>
                    <a:pt x="124" y="0"/>
                  </a:moveTo>
                  <a:cubicBezTo>
                    <a:pt x="124" y="0"/>
                    <a:pt x="109" y="7"/>
                    <a:pt x="84" y="11"/>
                  </a:cubicBezTo>
                  <a:cubicBezTo>
                    <a:pt x="74" y="12"/>
                    <a:pt x="65" y="17"/>
                    <a:pt x="62" y="23"/>
                  </a:cubicBezTo>
                  <a:cubicBezTo>
                    <a:pt x="58" y="17"/>
                    <a:pt x="49" y="12"/>
                    <a:pt x="40" y="11"/>
                  </a:cubicBezTo>
                  <a:cubicBezTo>
                    <a:pt x="15" y="7"/>
                    <a:pt x="0" y="0"/>
                    <a:pt x="0" y="0"/>
                  </a:cubicBezTo>
                  <a:cubicBezTo>
                    <a:pt x="62" y="60"/>
                    <a:pt x="62" y="60"/>
                    <a:pt x="62" y="60"/>
                  </a:cubicBezTo>
                  <a:lnTo>
                    <a:pt x="124" y="0"/>
                  </a:lnTo>
                  <a:close/>
                  <a:moveTo>
                    <a:pt x="54" y="32"/>
                  </a:moveTo>
                  <a:cubicBezTo>
                    <a:pt x="57" y="33"/>
                    <a:pt x="61" y="35"/>
                    <a:pt x="62" y="37"/>
                  </a:cubicBezTo>
                  <a:cubicBezTo>
                    <a:pt x="63" y="35"/>
                    <a:pt x="67" y="33"/>
                    <a:pt x="70" y="32"/>
                  </a:cubicBezTo>
                  <a:cubicBezTo>
                    <a:pt x="80" y="31"/>
                    <a:pt x="62" y="51"/>
                    <a:pt x="62" y="51"/>
                  </a:cubicBezTo>
                  <a:cubicBezTo>
                    <a:pt x="62" y="51"/>
                    <a:pt x="44" y="31"/>
                    <a:pt x="54" y="32"/>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26" name="Freeform 6"/>
            <p:cNvSpPr>
              <a:spLocks noEditPoints="1"/>
            </p:cNvSpPr>
            <p:nvPr/>
          </p:nvSpPr>
          <p:spPr bwMode="auto">
            <a:xfrm>
              <a:off x="57" y="800"/>
              <a:ext cx="1359" cy="669"/>
            </a:xfrm>
            <a:custGeom>
              <a:avLst/>
              <a:gdLst>
                <a:gd name="T0" fmla="*/ 0 w 124"/>
                <a:gd name="T1" fmla="*/ 61 h 61"/>
                <a:gd name="T2" fmla="*/ 40 w 124"/>
                <a:gd name="T3" fmla="*/ 50 h 61"/>
                <a:gd name="T4" fmla="*/ 62 w 124"/>
                <a:gd name="T5" fmla="*/ 37 h 61"/>
                <a:gd name="T6" fmla="*/ 84 w 124"/>
                <a:gd name="T7" fmla="*/ 50 h 61"/>
                <a:gd name="T8" fmla="*/ 124 w 124"/>
                <a:gd name="T9" fmla="*/ 61 h 61"/>
                <a:gd name="T10" fmla="*/ 62 w 124"/>
                <a:gd name="T11" fmla="*/ 0 h 61"/>
                <a:gd name="T12" fmla="*/ 0 w 124"/>
                <a:gd name="T13" fmla="*/ 61 h 61"/>
                <a:gd name="T14" fmla="*/ 70 w 124"/>
                <a:gd name="T15" fmla="*/ 28 h 61"/>
                <a:gd name="T16" fmla="*/ 62 w 124"/>
                <a:gd name="T17" fmla="*/ 24 h 61"/>
                <a:gd name="T18" fmla="*/ 54 w 124"/>
                <a:gd name="T19" fmla="*/ 28 h 61"/>
                <a:gd name="T20" fmla="*/ 62 w 124"/>
                <a:gd name="T21" fmla="*/ 10 h 61"/>
                <a:gd name="T22" fmla="*/ 70 w 124"/>
                <a:gd name="T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61">
                  <a:moveTo>
                    <a:pt x="0" y="61"/>
                  </a:moveTo>
                  <a:cubicBezTo>
                    <a:pt x="0" y="61"/>
                    <a:pt x="15" y="53"/>
                    <a:pt x="40" y="50"/>
                  </a:cubicBezTo>
                  <a:cubicBezTo>
                    <a:pt x="49" y="49"/>
                    <a:pt x="58" y="44"/>
                    <a:pt x="62" y="37"/>
                  </a:cubicBezTo>
                  <a:cubicBezTo>
                    <a:pt x="65" y="44"/>
                    <a:pt x="74" y="49"/>
                    <a:pt x="84" y="50"/>
                  </a:cubicBezTo>
                  <a:cubicBezTo>
                    <a:pt x="109" y="53"/>
                    <a:pt x="124" y="61"/>
                    <a:pt x="124" y="61"/>
                  </a:cubicBezTo>
                  <a:cubicBezTo>
                    <a:pt x="62" y="0"/>
                    <a:pt x="62" y="0"/>
                    <a:pt x="62" y="0"/>
                  </a:cubicBezTo>
                  <a:lnTo>
                    <a:pt x="0" y="61"/>
                  </a:lnTo>
                  <a:close/>
                  <a:moveTo>
                    <a:pt x="70" y="28"/>
                  </a:moveTo>
                  <a:cubicBezTo>
                    <a:pt x="67" y="28"/>
                    <a:pt x="63" y="26"/>
                    <a:pt x="62" y="24"/>
                  </a:cubicBezTo>
                  <a:cubicBezTo>
                    <a:pt x="61" y="26"/>
                    <a:pt x="57" y="28"/>
                    <a:pt x="54" y="28"/>
                  </a:cubicBezTo>
                  <a:cubicBezTo>
                    <a:pt x="44" y="30"/>
                    <a:pt x="62" y="10"/>
                    <a:pt x="62" y="10"/>
                  </a:cubicBezTo>
                  <a:cubicBezTo>
                    <a:pt x="62" y="10"/>
                    <a:pt x="80" y="30"/>
                    <a:pt x="70" y="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27" name="Freeform 7"/>
            <p:cNvSpPr>
              <a:spLocks noEditPoints="1"/>
            </p:cNvSpPr>
            <p:nvPr/>
          </p:nvSpPr>
          <p:spPr bwMode="auto">
            <a:xfrm>
              <a:off x="813" y="55"/>
              <a:ext cx="658" cy="1348"/>
            </a:xfrm>
            <a:custGeom>
              <a:avLst/>
              <a:gdLst>
                <a:gd name="T0" fmla="*/ 49 w 60"/>
                <a:gd name="T1" fmla="*/ 40 h 123"/>
                <a:gd name="T2" fmla="*/ 60 w 60"/>
                <a:gd name="T3" fmla="*/ 0 h 123"/>
                <a:gd name="T4" fmla="*/ 0 w 60"/>
                <a:gd name="T5" fmla="*/ 61 h 123"/>
                <a:gd name="T6" fmla="*/ 60 w 60"/>
                <a:gd name="T7" fmla="*/ 123 h 123"/>
                <a:gd name="T8" fmla="*/ 49 w 60"/>
                <a:gd name="T9" fmla="*/ 83 h 123"/>
                <a:gd name="T10" fmla="*/ 37 w 60"/>
                <a:gd name="T11" fmla="*/ 61 h 123"/>
                <a:gd name="T12" fmla="*/ 49 w 60"/>
                <a:gd name="T13" fmla="*/ 40 h 123"/>
                <a:gd name="T14" fmla="*/ 9 w 60"/>
                <a:gd name="T15" fmla="*/ 61 h 123"/>
                <a:gd name="T16" fmla="*/ 27 w 60"/>
                <a:gd name="T17" fmla="*/ 53 h 123"/>
                <a:gd name="T18" fmla="*/ 23 w 60"/>
                <a:gd name="T19" fmla="*/ 61 h 123"/>
                <a:gd name="T20" fmla="*/ 27 w 60"/>
                <a:gd name="T21" fmla="*/ 70 h 123"/>
                <a:gd name="T22" fmla="*/ 9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49" y="40"/>
                  </a:moveTo>
                  <a:cubicBezTo>
                    <a:pt x="52" y="14"/>
                    <a:pt x="60" y="0"/>
                    <a:pt x="60" y="0"/>
                  </a:cubicBezTo>
                  <a:cubicBezTo>
                    <a:pt x="0" y="61"/>
                    <a:pt x="0" y="61"/>
                    <a:pt x="0" y="61"/>
                  </a:cubicBezTo>
                  <a:cubicBezTo>
                    <a:pt x="60" y="123"/>
                    <a:pt x="60" y="123"/>
                    <a:pt x="60" y="123"/>
                  </a:cubicBezTo>
                  <a:cubicBezTo>
                    <a:pt x="60" y="123"/>
                    <a:pt x="53" y="109"/>
                    <a:pt x="49" y="83"/>
                  </a:cubicBezTo>
                  <a:cubicBezTo>
                    <a:pt x="48" y="74"/>
                    <a:pt x="43" y="65"/>
                    <a:pt x="37" y="61"/>
                  </a:cubicBezTo>
                  <a:cubicBezTo>
                    <a:pt x="43" y="58"/>
                    <a:pt x="48" y="49"/>
                    <a:pt x="49" y="40"/>
                  </a:cubicBezTo>
                  <a:close/>
                  <a:moveTo>
                    <a:pt x="9" y="61"/>
                  </a:moveTo>
                  <a:cubicBezTo>
                    <a:pt x="9" y="61"/>
                    <a:pt x="29" y="44"/>
                    <a:pt x="27" y="53"/>
                  </a:cubicBezTo>
                  <a:cubicBezTo>
                    <a:pt x="27" y="57"/>
                    <a:pt x="25" y="60"/>
                    <a:pt x="23" y="61"/>
                  </a:cubicBezTo>
                  <a:cubicBezTo>
                    <a:pt x="25" y="63"/>
                    <a:pt x="27" y="66"/>
                    <a:pt x="27" y="70"/>
                  </a:cubicBezTo>
                  <a:cubicBezTo>
                    <a:pt x="29" y="79"/>
                    <a:pt x="9" y="61"/>
                    <a:pt x="9" y="61"/>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28" name="Freeform 8"/>
            <p:cNvSpPr>
              <a:spLocks noEditPoints="1"/>
            </p:cNvSpPr>
            <p:nvPr/>
          </p:nvSpPr>
          <p:spPr bwMode="auto">
            <a:xfrm>
              <a:off x="2" y="55"/>
              <a:ext cx="658" cy="1348"/>
            </a:xfrm>
            <a:custGeom>
              <a:avLst/>
              <a:gdLst>
                <a:gd name="T0" fmla="*/ 11 w 60"/>
                <a:gd name="T1" fmla="*/ 83 h 123"/>
                <a:gd name="T2" fmla="*/ 0 w 60"/>
                <a:gd name="T3" fmla="*/ 123 h 123"/>
                <a:gd name="T4" fmla="*/ 60 w 60"/>
                <a:gd name="T5" fmla="*/ 61 h 123"/>
                <a:gd name="T6" fmla="*/ 0 w 60"/>
                <a:gd name="T7" fmla="*/ 0 h 123"/>
                <a:gd name="T8" fmla="*/ 11 w 60"/>
                <a:gd name="T9" fmla="*/ 40 h 123"/>
                <a:gd name="T10" fmla="*/ 23 w 60"/>
                <a:gd name="T11" fmla="*/ 61 h 123"/>
                <a:gd name="T12" fmla="*/ 11 w 60"/>
                <a:gd name="T13" fmla="*/ 83 h 123"/>
                <a:gd name="T14" fmla="*/ 51 w 60"/>
                <a:gd name="T15" fmla="*/ 61 h 123"/>
                <a:gd name="T16" fmla="*/ 32 w 60"/>
                <a:gd name="T17" fmla="*/ 70 h 123"/>
                <a:gd name="T18" fmla="*/ 37 w 60"/>
                <a:gd name="T19" fmla="*/ 61 h 123"/>
                <a:gd name="T20" fmla="*/ 32 w 60"/>
                <a:gd name="T21" fmla="*/ 53 h 123"/>
                <a:gd name="T22" fmla="*/ 51 w 60"/>
                <a:gd name="T23"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3">
                  <a:moveTo>
                    <a:pt x="11" y="83"/>
                  </a:moveTo>
                  <a:cubicBezTo>
                    <a:pt x="7" y="109"/>
                    <a:pt x="0" y="123"/>
                    <a:pt x="0" y="123"/>
                  </a:cubicBezTo>
                  <a:cubicBezTo>
                    <a:pt x="60" y="61"/>
                    <a:pt x="60" y="61"/>
                    <a:pt x="60" y="61"/>
                  </a:cubicBezTo>
                  <a:cubicBezTo>
                    <a:pt x="0" y="0"/>
                    <a:pt x="0" y="0"/>
                    <a:pt x="0" y="0"/>
                  </a:cubicBezTo>
                  <a:cubicBezTo>
                    <a:pt x="0" y="0"/>
                    <a:pt x="7" y="14"/>
                    <a:pt x="11" y="40"/>
                  </a:cubicBezTo>
                  <a:cubicBezTo>
                    <a:pt x="12" y="49"/>
                    <a:pt x="17" y="58"/>
                    <a:pt x="23" y="61"/>
                  </a:cubicBezTo>
                  <a:cubicBezTo>
                    <a:pt x="17" y="65"/>
                    <a:pt x="12" y="74"/>
                    <a:pt x="11" y="83"/>
                  </a:cubicBezTo>
                  <a:close/>
                  <a:moveTo>
                    <a:pt x="51" y="61"/>
                  </a:moveTo>
                  <a:cubicBezTo>
                    <a:pt x="51" y="61"/>
                    <a:pt x="31" y="79"/>
                    <a:pt x="32" y="70"/>
                  </a:cubicBezTo>
                  <a:cubicBezTo>
                    <a:pt x="33" y="66"/>
                    <a:pt x="35" y="63"/>
                    <a:pt x="37" y="61"/>
                  </a:cubicBezTo>
                  <a:cubicBezTo>
                    <a:pt x="35" y="60"/>
                    <a:pt x="33" y="57"/>
                    <a:pt x="32" y="53"/>
                  </a:cubicBezTo>
                  <a:cubicBezTo>
                    <a:pt x="31" y="44"/>
                    <a:pt x="51" y="61"/>
                    <a:pt x="51" y="61"/>
                  </a:cubicBez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21" name="矩形 20"/>
          <p:cNvSpPr/>
          <p:nvPr/>
        </p:nvSpPr>
        <p:spPr>
          <a:xfrm>
            <a:off x="2488565" y="1737995"/>
            <a:ext cx="3478530" cy="583565"/>
          </a:xfrm>
          <a:prstGeom prst="rect">
            <a:avLst/>
          </a:prstGeom>
        </p:spPr>
        <p:txBody>
          <a:bodyPr wrap="square">
            <a:spAutoFit/>
          </a:bodyPr>
          <a:lstStyle/>
          <a:p>
            <a:r>
              <a:rPr lang="zh-CN" altLang="en-US" sz="3200" b="0" i="0" dirty="0" smtClean="0">
                <a:solidFill>
                  <a:schemeClr val="tx2"/>
                </a:solidFill>
                <a:effectLst/>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什么是民间美术</a:t>
            </a:r>
            <a:endParaRPr lang="zh-CN" altLang="en-US" sz="3200" b="0" i="0" dirty="0" smtClean="0">
              <a:solidFill>
                <a:schemeClr val="tx2"/>
              </a:solidFill>
              <a:effectLst/>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sp>
        <p:nvSpPr>
          <p:cNvPr id="22" name="矩形 21"/>
          <p:cNvSpPr/>
          <p:nvPr/>
        </p:nvSpPr>
        <p:spPr>
          <a:xfrm>
            <a:off x="2488565" y="2440940"/>
            <a:ext cx="7215505" cy="1345565"/>
          </a:xfrm>
          <a:prstGeom prst="rect">
            <a:avLst/>
          </a:prstGeom>
        </p:spPr>
        <p:txBody>
          <a:bodyPr vert="horz" wrap="square">
            <a:spAutoFit/>
          </a:bodyPr>
          <a:lstStyle/>
          <a:p>
            <a:pPr>
              <a:lnSpc>
                <a:spcPct val="170000"/>
              </a:lnSpc>
            </a:pPr>
            <a:r>
              <a:rPr lang="zh-CN" altLang="en-US" sz="1600" dirty="0">
                <a:solidFill>
                  <a:schemeClr val="tx2"/>
                </a:solidFill>
                <a:latin typeface="等线" panose="02010600030101010101" charset="-122"/>
                <a:ea typeface="等线" panose="02010600030101010101" charset="-122"/>
                <a:sym typeface="+mn-ea"/>
              </a:rPr>
              <a:t>中国民间美术是由中国人民群众创作的，以美化环境、丰富民间风俗活动为目的，在日常生活中应用、流行的美术。</a:t>
            </a:r>
            <a:endParaRPr lang="zh-CN" altLang="en-US" sz="1600" dirty="0">
              <a:solidFill>
                <a:schemeClr val="tx2"/>
              </a:solidFill>
              <a:latin typeface="等线" panose="02010600030101010101" charset="-122"/>
              <a:ea typeface="等线" panose="02010600030101010101" charset="-122"/>
            </a:endParaRPr>
          </a:p>
          <a:p>
            <a:pPr>
              <a:lnSpc>
                <a:spcPct val="170000"/>
              </a:lnSpc>
            </a:pPr>
            <a:r>
              <a:rPr lang="zh-CN" altLang="en-US" sz="1600" dirty="0">
                <a:solidFill>
                  <a:schemeClr val="tx2"/>
                </a:solidFill>
                <a:latin typeface="等线" panose="02010600030101010101" charset="-122"/>
                <a:ea typeface="等线" panose="02010600030101010101" charset="-122"/>
                <a:sym typeface="+mn-ea"/>
              </a:rPr>
              <a:t>民间美术是组成各民族美术传统的重要因素，为一切美术形式的</a:t>
            </a:r>
            <a:r>
              <a:rPr lang="zh-CN" altLang="en-US" sz="1600" dirty="0" smtClean="0">
                <a:solidFill>
                  <a:schemeClr val="tx2"/>
                </a:solidFill>
                <a:latin typeface="等线" panose="02010600030101010101" charset="-122"/>
                <a:ea typeface="等线" panose="02010600030101010101" charset="-122"/>
                <a:sym typeface="+mn-ea"/>
              </a:rPr>
              <a:t>源泉。</a:t>
            </a:r>
            <a:endParaRPr lang="zh-CN" altLang="en-US" sz="1600" spc="300" dirty="0" smtClean="0">
              <a:solidFill>
                <a:schemeClr val="tx2"/>
              </a:solidFill>
              <a:latin typeface="等线" panose="02010600030101010101" charset="-122"/>
              <a:ea typeface="等线" panose="02010600030101010101" charset="-122"/>
              <a:cs typeface="Adobe 楷体 Std R"/>
              <a:sym typeface="+mn-ea"/>
            </a:endParaRPr>
          </a:p>
        </p:txBody>
      </p:sp>
      <p:cxnSp>
        <p:nvCxnSpPr>
          <p:cNvPr id="23" name="直接连接符 22"/>
          <p:cNvCxnSpPr/>
          <p:nvPr/>
        </p:nvCxnSpPr>
        <p:spPr>
          <a:xfrm>
            <a:off x="2488781" y="2381807"/>
            <a:ext cx="706945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t="13416" b="50250"/>
          <a:stretch>
            <a:fillRect/>
          </a:stretch>
        </p:blipFill>
        <p:spPr>
          <a:xfrm flipH="1">
            <a:off x="-179582" y="4182035"/>
            <a:ext cx="12551164" cy="2692400"/>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00000">
            <a:off x="5361139" y="1940257"/>
            <a:ext cx="1718565" cy="583205"/>
          </a:xfrm>
          <a:prstGeom prst="rect">
            <a:avLst/>
          </a:prstGeom>
        </p:spPr>
      </p:pic>
      <p:sp>
        <p:nvSpPr>
          <p:cNvPr id="9" name="矩形 8"/>
          <p:cNvSpPr/>
          <p:nvPr/>
        </p:nvSpPr>
        <p:spPr>
          <a:xfrm>
            <a:off x="2476129" y="3352192"/>
            <a:ext cx="6888480" cy="829945"/>
          </a:xfrm>
          <a:prstGeom prst="rect">
            <a:avLst/>
          </a:prstGeom>
        </p:spPr>
        <p:txBody>
          <a:bodyPr vert="horz" wrap="none">
            <a:spAutoFit/>
          </a:bodyPr>
          <a:lstStyle/>
          <a:p>
            <a:r>
              <a:rPr lang="zh-CN" altLang="en-US" sz="4800" dirty="0" smtClean="0">
                <a:solidFill>
                  <a:schemeClr val="accent2">
                    <a:lumMod val="50000"/>
                  </a:schemeClr>
                </a:solidFill>
                <a:latin typeface="南构王天喜行书简" panose="00020600040101010101" charset="-122"/>
                <a:ea typeface="南构王天喜行书简" panose="00020600040101010101" charset="-122"/>
                <a:cs typeface="Adobe 楷体 Std R"/>
                <a:sym typeface="字魂36号-正文宋楷" panose="02000000000000000000" pitchFamily="2" charset="-122"/>
              </a:rPr>
              <a:t>民间美术植根于人民生活</a:t>
            </a:r>
            <a:endParaRPr lang="zh-CN" altLang="en-US" sz="4800" dirty="0" smtClean="0">
              <a:solidFill>
                <a:schemeClr val="accent2">
                  <a:lumMod val="50000"/>
                </a:schemeClr>
              </a:solidFill>
              <a:latin typeface="南构王天喜行书简" panose="00020600040101010101" charset="-122"/>
              <a:ea typeface="南构王天喜行书简" panose="00020600040101010101" charset="-122"/>
              <a:cs typeface="Adobe 楷体 Std R"/>
              <a:sym typeface="字魂36号-正文宋楷" panose="02000000000000000000" pitchFamily="2" charset="-122"/>
            </a:endParaRPr>
          </a:p>
        </p:txBody>
      </p:sp>
      <p:sp>
        <p:nvSpPr>
          <p:cNvPr id="10" name="矩形 9"/>
          <p:cNvSpPr/>
          <p:nvPr/>
        </p:nvSpPr>
        <p:spPr>
          <a:xfrm>
            <a:off x="5355376" y="2692637"/>
            <a:ext cx="184666" cy="584776"/>
          </a:xfrm>
          <a:prstGeom prst="rect">
            <a:avLst/>
          </a:prstGeom>
        </p:spPr>
        <p:txBody>
          <a:bodyPr wrap="none">
            <a:spAutoFit/>
          </a:bodyPr>
          <a:lstStyle/>
          <a:p>
            <a:endParaRPr lang="zh-CN" altLang="en-US" sz="3200" dirty="0">
              <a:solidFill>
                <a:srgbClr val="C00000"/>
              </a:solidFill>
              <a:latin typeface="Adobe 楷体 Std R"/>
              <a:ea typeface="Adobe 楷体 Std R"/>
              <a:cs typeface="Adobe 楷体 Std R"/>
              <a:sym typeface="字魂36号-正文宋楷" panose="02000000000000000000" pitchFamily="2" charset="-122"/>
            </a:endParaRPr>
          </a:p>
        </p:txBody>
      </p:sp>
      <p:sp>
        <p:nvSpPr>
          <p:cNvPr id="11" name="矩形 10"/>
          <p:cNvSpPr/>
          <p:nvPr/>
        </p:nvSpPr>
        <p:spPr>
          <a:xfrm>
            <a:off x="2426122" y="4257088"/>
            <a:ext cx="7037596" cy="368300"/>
          </a:xfrm>
          <a:prstGeom prst="rect">
            <a:avLst/>
          </a:prstGeom>
        </p:spPr>
        <p:txBody>
          <a:bodyPr wrap="square">
            <a:spAutoFit/>
          </a:bodyPr>
          <a:lstStyle/>
          <a:p>
            <a:pPr algn="ctr">
              <a:lnSpc>
                <a:spcPct val="150000"/>
              </a:lnSpc>
            </a:pPr>
            <a:r>
              <a:rPr lang="zh-CN" altLang="en-US" sz="1200" dirty="0">
                <a:latin typeface="Adobe 楷体 Std R"/>
                <a:ea typeface="Adobe 楷体 Std R"/>
                <a:cs typeface="Adobe 楷体 Std R"/>
                <a:sym typeface="字魂36号-正文宋楷" panose="02000000000000000000" pitchFamily="2" charset="-122"/>
              </a:rPr>
              <a:t>认识民间美术所具有的审美价值与社会价值，思考民间美术在现代社会中的保护和作用</a:t>
            </a:r>
            <a:endParaRPr lang="zh-CN" altLang="en-US" sz="1200" dirty="0">
              <a:latin typeface="Adobe 楷体 Std R"/>
              <a:ea typeface="Adobe 楷体 Std R"/>
              <a:cs typeface="Adobe 楷体 Std R"/>
              <a:sym typeface="字魂36号-正文宋楷" panose="02000000000000000000" pitchFamily="2" charset="-122"/>
            </a:endParaRPr>
          </a:p>
        </p:txBody>
      </p:sp>
      <p:grpSp>
        <p:nvGrpSpPr>
          <p:cNvPr id="3" name="组 2"/>
          <p:cNvGrpSpPr/>
          <p:nvPr/>
        </p:nvGrpSpPr>
        <p:grpSpPr>
          <a:xfrm>
            <a:off x="5448609" y="1971419"/>
            <a:ext cx="942891" cy="942891"/>
            <a:chOff x="5360737" y="1329741"/>
            <a:chExt cx="889418" cy="889418"/>
          </a:xfrm>
        </p:grpSpPr>
        <p:sp>
          <p:nvSpPr>
            <p:cNvPr id="2" name="椭圆 1"/>
            <p:cNvSpPr/>
            <p:nvPr/>
          </p:nvSpPr>
          <p:spPr>
            <a:xfrm>
              <a:off x="5360737" y="1329741"/>
              <a:ext cx="889418" cy="889418"/>
            </a:xfrm>
            <a:prstGeom prst="ellipse">
              <a:avLst/>
            </a:prstGeom>
            <a:no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12" name="Group 4"/>
            <p:cNvGrpSpPr>
              <a:grpSpLocks noChangeAspect="1"/>
            </p:cNvGrpSpPr>
            <p:nvPr/>
          </p:nvGrpSpPr>
          <p:grpSpPr bwMode="auto">
            <a:xfrm>
              <a:off x="5486776" y="1596404"/>
              <a:ext cx="637340" cy="356092"/>
              <a:chOff x="605" y="70"/>
              <a:chExt cx="6259" cy="3497"/>
            </a:xfrm>
            <a:solidFill>
              <a:schemeClr val="accent2">
                <a:lumMod val="50000"/>
              </a:schemeClr>
            </a:solidFill>
          </p:grpSpPr>
          <p:sp>
            <p:nvSpPr>
              <p:cNvPr id="13"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17"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19"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21"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22"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23"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24"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25"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26"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27"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28"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29"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grpSp>
      <p:sp>
        <p:nvSpPr>
          <p:cNvPr id="4" name="矩形 3"/>
          <p:cNvSpPr/>
          <p:nvPr/>
        </p:nvSpPr>
        <p:spPr>
          <a:xfrm>
            <a:off x="5496997" y="3057176"/>
            <a:ext cx="896399" cy="369332"/>
          </a:xfrm>
          <a:prstGeom prst="rect">
            <a:avLst/>
          </a:prstGeom>
        </p:spPr>
        <p:txBody>
          <a:bodyPr wrap="none">
            <a:spAutoFit/>
          </a:bodyPr>
          <a:lstStyle/>
          <a:p>
            <a:r>
              <a:rPr lang="zh-CN" altLang="en-US" b="1" dirty="0">
                <a:solidFill>
                  <a:srgbClr val="000000"/>
                </a:solidFill>
                <a:latin typeface="Adobe 楷体 Std R"/>
                <a:ea typeface="Adobe 楷体 Std R"/>
                <a:cs typeface="Adobe 楷体 Std R"/>
                <a:sym typeface="字魂36号-正文宋楷" panose="02000000000000000000" pitchFamily="2" charset="-122"/>
              </a:rPr>
              <a:t>第一章</a:t>
            </a:r>
            <a:endParaRPr lang="zh-CN" altLang="en-US" b="1" dirty="0"/>
          </a:p>
        </p:txBody>
      </p:sp>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4"/>
          <p:cNvGrpSpPr>
            <a:grpSpLocks noChangeAspect="1"/>
          </p:cNvGrpSpPr>
          <p:nvPr/>
        </p:nvGrpSpPr>
        <p:grpSpPr bwMode="auto">
          <a:xfrm>
            <a:off x="3802210" y="3432491"/>
            <a:ext cx="9576521" cy="5350562"/>
            <a:chOff x="605" y="70"/>
            <a:chExt cx="6259" cy="3497"/>
          </a:xfrm>
          <a:solidFill>
            <a:schemeClr val="accent2">
              <a:lumMod val="50000"/>
              <a:alpha val="7000"/>
            </a:schemeClr>
          </a:solidFill>
        </p:grpSpPr>
        <p:sp>
          <p:nvSpPr>
            <p:cNvPr id="26"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27"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28"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29"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30"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31"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32"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33"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34"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35"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36"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37"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sp>
        <p:nvSpPr>
          <p:cNvPr id="4" name="矩形 3"/>
          <p:cNvSpPr/>
          <p:nvPr/>
        </p:nvSpPr>
        <p:spPr>
          <a:xfrm>
            <a:off x="494665" y="583565"/>
            <a:ext cx="904875" cy="5890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5" name="矩形 4"/>
          <p:cNvSpPr/>
          <p:nvPr/>
        </p:nvSpPr>
        <p:spPr>
          <a:xfrm>
            <a:off x="660400" y="1338580"/>
            <a:ext cx="613410" cy="4845050"/>
          </a:xfrm>
          <a:prstGeom prst="rect">
            <a:avLst/>
          </a:prstGeom>
        </p:spPr>
        <p:txBody>
          <a:bodyPr vert="eaVert" wrap="square">
            <a:spAutoFit/>
          </a:bodyPr>
          <a:lstStyle/>
          <a:p>
            <a:pPr algn="ct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山西运城村民剪窗花迎新年</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grpSp>
        <p:nvGrpSpPr>
          <p:cNvPr id="12" name="Group 4"/>
          <p:cNvGrpSpPr>
            <a:grpSpLocks noChangeAspect="1"/>
          </p:cNvGrpSpPr>
          <p:nvPr/>
        </p:nvGrpSpPr>
        <p:grpSpPr bwMode="auto">
          <a:xfrm>
            <a:off x="682020" y="1060933"/>
            <a:ext cx="503230" cy="281163"/>
            <a:chOff x="605" y="70"/>
            <a:chExt cx="6259" cy="3497"/>
          </a:xfrm>
          <a:solidFill>
            <a:schemeClr val="bg1"/>
          </a:solidFill>
        </p:grpSpPr>
        <p:sp>
          <p:nvSpPr>
            <p:cNvPr id="13"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14"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15"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16"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17"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18"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19"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20"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21"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22"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23"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24"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cxnSp>
        <p:nvCxnSpPr>
          <p:cNvPr id="3" name="直线连接符 2"/>
          <p:cNvCxnSpPr/>
          <p:nvPr/>
        </p:nvCxnSpPr>
        <p:spPr>
          <a:xfrm>
            <a:off x="943429" y="163284"/>
            <a:ext cx="3641" cy="447449"/>
          </a:xfrm>
          <a:prstGeom prst="line">
            <a:avLst/>
          </a:prstGeom>
          <a:ln>
            <a:solidFill>
              <a:schemeClr val="accent2">
                <a:lumMod val="50000"/>
              </a:schemeClr>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2" name="图片 1"/>
          <p:cNvPicPr>
            <a:picLocks noChangeAspect="1"/>
          </p:cNvPicPr>
          <p:nvPr/>
        </p:nvPicPr>
        <p:blipFill>
          <a:blip r:embed="rId1"/>
          <a:stretch>
            <a:fillRect/>
          </a:stretch>
        </p:blipFill>
        <p:spPr>
          <a:xfrm>
            <a:off x="1730375" y="1397000"/>
            <a:ext cx="6834505" cy="4263390"/>
          </a:xfrm>
          <a:prstGeom prst="rect">
            <a:avLst/>
          </a:prstGeom>
        </p:spPr>
      </p:pic>
      <p:sp>
        <p:nvSpPr>
          <p:cNvPr id="6" name="文本框 5"/>
          <p:cNvSpPr txBox="1"/>
          <p:nvPr/>
        </p:nvSpPr>
        <p:spPr>
          <a:xfrm>
            <a:off x="8981440" y="897890"/>
            <a:ext cx="2994660" cy="5262245"/>
          </a:xfrm>
          <a:prstGeom prst="rect">
            <a:avLst/>
          </a:prstGeom>
          <a:noFill/>
        </p:spPr>
        <p:txBody>
          <a:bodyPr wrap="square" rtlCol="0" anchor="t">
            <a:spAutoFit/>
          </a:bodyPr>
          <a:p>
            <a:r>
              <a:rPr lang="zh-CN" altLang="en-US" sz="1600">
                <a:solidFill>
                  <a:srgbClr val="843C0B"/>
                </a:solidFill>
                <a:latin typeface="等线" panose="02010600030101010101" charset="-122"/>
                <a:ea typeface="等线" panose="02010600030101010101" charset="-122"/>
                <a:cs typeface="等线" panose="02010600030101010101" charset="-122"/>
              </a:rPr>
              <a:t>窗花是贴在窗纸或窗户玻璃上的剪纸，中国古老的汉族传统民间艺术之一。它历史悠久，风格独特，深受国内外人士所喜爱。</a:t>
            </a:r>
            <a:endParaRPr lang="zh-CN" altLang="en-US" sz="1600">
              <a:solidFill>
                <a:srgbClr val="843C0B"/>
              </a:solidFill>
              <a:latin typeface="等线" panose="02010600030101010101" charset="-122"/>
              <a:ea typeface="等线" panose="02010600030101010101" charset="-122"/>
              <a:cs typeface="等线" panose="02010600030101010101" charset="-122"/>
            </a:endParaRPr>
          </a:p>
          <a:p>
            <a:endParaRPr lang="zh-CN" altLang="en-US" sz="1600">
              <a:solidFill>
                <a:srgbClr val="843C0B"/>
              </a:solidFill>
              <a:latin typeface="等线" panose="02010600030101010101" charset="-122"/>
              <a:ea typeface="等线" panose="02010600030101010101" charset="-122"/>
              <a:cs typeface="等线" panose="02010600030101010101" charset="-122"/>
            </a:endParaRPr>
          </a:p>
          <a:p>
            <a:r>
              <a:rPr lang="zh-CN" altLang="en-US" sz="1600">
                <a:solidFill>
                  <a:srgbClr val="843C0B"/>
                </a:solidFill>
                <a:latin typeface="等线" panose="02010600030101010101" charset="-122"/>
                <a:ea typeface="等线" panose="02010600030101010101" charset="-122"/>
                <a:cs typeface="等线" panose="02010600030101010101" charset="-122"/>
              </a:rPr>
              <a:t>窗花是农耕文化的特色艺术，农村的生活地理环境、农业生产特征以及社会的习俗方式，也使这种乡土艺术具有了鲜明的汉族民俗情趣和艺术特色。</a:t>
            </a:r>
            <a:endParaRPr lang="zh-CN" altLang="en-US" sz="1600">
              <a:solidFill>
                <a:srgbClr val="843C0B"/>
              </a:solidFill>
              <a:latin typeface="等线" panose="02010600030101010101" charset="-122"/>
              <a:ea typeface="等线" panose="02010600030101010101" charset="-122"/>
              <a:cs typeface="等线" panose="02010600030101010101" charset="-122"/>
            </a:endParaRPr>
          </a:p>
          <a:p>
            <a:endParaRPr lang="zh-CN" altLang="en-US" sz="1600">
              <a:solidFill>
                <a:srgbClr val="843C0B"/>
              </a:solidFill>
              <a:latin typeface="等线" panose="02010600030101010101" charset="-122"/>
              <a:ea typeface="等线" panose="02010600030101010101" charset="-122"/>
              <a:cs typeface="等线" panose="02010600030101010101" charset="-122"/>
            </a:endParaRPr>
          </a:p>
          <a:p>
            <a:r>
              <a:rPr lang="zh-CN" altLang="en-US" sz="1600">
                <a:solidFill>
                  <a:srgbClr val="843C0B"/>
                </a:solidFill>
                <a:latin typeface="等线" panose="02010600030101010101" charset="-122"/>
                <a:ea typeface="等线" panose="02010600030101010101" charset="-122"/>
                <a:cs typeface="等线" panose="02010600030101010101" charset="-122"/>
              </a:rPr>
              <a:t>过去无论南方北方，春节期间都贴窗花。为烘托节日气氛，广大农村春节前在窗子上张贴的剪纸。窗花的样式，一般比较自由，除了贴在四角的"角花"和折剪的"团花"之外，其外轮廓都没有什么限制。窗花的题材内容非常广泛，以戏曲故事数量较大。窗花北方较为普遍。</a:t>
            </a:r>
            <a:endParaRPr lang="zh-CN" altLang="en-US" sz="1600">
              <a:solidFill>
                <a:srgbClr val="843C0B"/>
              </a:solidFill>
              <a:latin typeface="等线" panose="02010600030101010101" charset="-122"/>
              <a:ea typeface="等线" panose="02010600030101010101" charset="-122"/>
              <a:cs typeface="等线" panose="02010600030101010101" charset="-122"/>
            </a:endParaRPr>
          </a:p>
        </p:txBody>
      </p:sp>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30592" y="2268339"/>
            <a:ext cx="5364088" cy="280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18689" y="2149356"/>
            <a:ext cx="4104456" cy="3041015"/>
          </a:xfrm>
          <a:prstGeom prst="rect">
            <a:avLst/>
          </a:prstGeom>
          <a:noFill/>
        </p:spPr>
        <p:txBody>
          <a:bodyPr wrap="square" rtlCol="0">
            <a:spAutoFit/>
          </a:bodyPr>
          <a:p>
            <a:pPr algn="just">
              <a:lnSpc>
                <a:spcPct val="120000"/>
              </a:lnSpc>
            </a:pPr>
            <a:r>
              <a:rPr lang="zh-CN" altLang="en-US" sz="1600" dirty="0">
                <a:solidFill>
                  <a:srgbClr val="843C0B"/>
                </a:solidFill>
                <a:latin typeface="等线" panose="02010600030101010101" charset="-122"/>
                <a:ea typeface="等线" panose="02010600030101010101" charset="-122"/>
              </a:rPr>
              <a:t>窗花不仅烘托了喜庆的节日气氛，而且也为人们带来了美的享受，集装饰性、欣赏性和实用性于一体。</a:t>
            </a:r>
            <a:endParaRPr lang="zh-CN" altLang="en-US" sz="1600" dirty="0">
              <a:solidFill>
                <a:srgbClr val="843C0B"/>
              </a:solidFill>
              <a:latin typeface="等线" panose="02010600030101010101" charset="-122"/>
              <a:ea typeface="等线" panose="02010600030101010101" charset="-122"/>
            </a:endParaRPr>
          </a:p>
          <a:p>
            <a:pPr algn="just">
              <a:lnSpc>
                <a:spcPct val="120000"/>
              </a:lnSpc>
            </a:pPr>
            <a:endParaRPr lang="zh-CN" altLang="en-US" sz="1600" dirty="0">
              <a:solidFill>
                <a:srgbClr val="843C0B"/>
              </a:solidFill>
              <a:latin typeface="等线" panose="02010600030101010101" charset="-122"/>
              <a:ea typeface="等线" panose="02010600030101010101" charset="-122"/>
            </a:endParaRPr>
          </a:p>
          <a:p>
            <a:pPr algn="just">
              <a:lnSpc>
                <a:spcPct val="120000"/>
              </a:lnSpc>
            </a:pPr>
            <a:r>
              <a:rPr lang="zh-CN" altLang="en-US" sz="1600" dirty="0">
                <a:solidFill>
                  <a:srgbClr val="843C0B"/>
                </a:solidFill>
                <a:latin typeface="等线" panose="02010600030101010101" charset="-122"/>
                <a:ea typeface="等线" panose="02010600030101010101" charset="-122"/>
              </a:rPr>
              <a:t>窗花的内容丰富、题材广泛。因窗花的购买者多为农民，窗花有相当的内容表现农民生活，如耕种、纺织、打鱼、牧羊、喂猪、养鸡等。窗花以其特有的概括和夸张手法将吉事祥物、美好愿望表现得淋漓尽致，将节日装点得红火富丽、喜气洋洋。</a:t>
            </a:r>
            <a:endParaRPr lang="zh-CN" altLang="en-US" sz="1600" dirty="0">
              <a:solidFill>
                <a:srgbClr val="843C0B"/>
              </a:solidFill>
              <a:latin typeface="等线" panose="02010600030101010101" charset="-122"/>
              <a:ea typeface="等线" panose="02010600030101010101" charset="-122"/>
            </a:endParaRP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4"/>
          <p:cNvGrpSpPr>
            <a:grpSpLocks noChangeAspect="1"/>
          </p:cNvGrpSpPr>
          <p:nvPr/>
        </p:nvGrpSpPr>
        <p:grpSpPr bwMode="auto">
          <a:xfrm>
            <a:off x="3802210" y="3432491"/>
            <a:ext cx="9576521" cy="5350562"/>
            <a:chOff x="605" y="70"/>
            <a:chExt cx="6259" cy="3497"/>
          </a:xfrm>
          <a:solidFill>
            <a:schemeClr val="accent2">
              <a:lumMod val="50000"/>
              <a:alpha val="7000"/>
            </a:schemeClr>
          </a:solidFill>
        </p:grpSpPr>
        <p:sp>
          <p:nvSpPr>
            <p:cNvPr id="26"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27"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28"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29"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30"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31"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32"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33"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34"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35"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36"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37"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sp>
        <p:nvSpPr>
          <p:cNvPr id="4" name="矩形 3"/>
          <p:cNvSpPr/>
          <p:nvPr/>
        </p:nvSpPr>
        <p:spPr>
          <a:xfrm>
            <a:off x="494665" y="583565"/>
            <a:ext cx="904875" cy="5890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dobe 楷体 Std R"/>
              <a:ea typeface="Adobe 楷体 Std R"/>
              <a:cs typeface="Adobe 楷体 Std R"/>
              <a:sym typeface="字魂36号-正文宋楷" panose="02000000000000000000" pitchFamily="2" charset="-122"/>
            </a:endParaRPr>
          </a:p>
        </p:txBody>
      </p:sp>
      <p:sp>
        <p:nvSpPr>
          <p:cNvPr id="5" name="矩形 4"/>
          <p:cNvSpPr/>
          <p:nvPr/>
        </p:nvSpPr>
        <p:spPr>
          <a:xfrm>
            <a:off x="660400" y="1338580"/>
            <a:ext cx="613410" cy="4845050"/>
          </a:xfrm>
          <a:prstGeom prst="rect">
            <a:avLst/>
          </a:prstGeom>
        </p:spPr>
        <p:txBody>
          <a:bodyPr vert="eaVert" wrap="square">
            <a:spAutoFit/>
          </a:bodyPr>
          <a:lstStyle/>
          <a:p>
            <a:pPr algn="ctr"/>
            <a:r>
              <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rPr>
              <a:t>嘉兴农家包粽子迎端午</a:t>
            </a:r>
            <a:endParaRPr lang="zh-CN" altLang="en-US" sz="2800" dirty="0">
              <a:solidFill>
                <a:schemeClr val="bg1"/>
              </a:solidFill>
              <a:latin typeface="南构卫秀定行书" panose="00020600040101010101" pitchFamily="18" charset="-122"/>
              <a:ea typeface="南构卫秀定行书" panose="00020600040101010101" pitchFamily="18" charset="-122"/>
              <a:cs typeface="Adobe 楷体 Std R"/>
              <a:sym typeface="字魂36号-正文宋楷" panose="02000000000000000000" pitchFamily="2" charset="-122"/>
            </a:endParaRPr>
          </a:p>
        </p:txBody>
      </p:sp>
      <p:grpSp>
        <p:nvGrpSpPr>
          <p:cNvPr id="12" name="Group 4"/>
          <p:cNvGrpSpPr>
            <a:grpSpLocks noChangeAspect="1"/>
          </p:cNvGrpSpPr>
          <p:nvPr/>
        </p:nvGrpSpPr>
        <p:grpSpPr bwMode="auto">
          <a:xfrm>
            <a:off x="682020" y="1060933"/>
            <a:ext cx="503230" cy="281163"/>
            <a:chOff x="605" y="70"/>
            <a:chExt cx="6259" cy="3497"/>
          </a:xfrm>
          <a:solidFill>
            <a:schemeClr val="bg1"/>
          </a:solidFill>
        </p:grpSpPr>
        <p:sp>
          <p:nvSpPr>
            <p:cNvPr id="13" name="Freeform 5"/>
            <p:cNvSpPr/>
            <p:nvPr/>
          </p:nvSpPr>
          <p:spPr bwMode="auto">
            <a:xfrm>
              <a:off x="1759" y="271"/>
              <a:ext cx="1478" cy="1597"/>
            </a:xfrm>
            <a:custGeom>
              <a:avLst/>
              <a:gdLst>
                <a:gd name="T0" fmla="*/ 62 w 625"/>
                <a:gd name="T1" fmla="*/ 0 h 675"/>
                <a:gd name="T2" fmla="*/ 0 w 625"/>
                <a:gd name="T3" fmla="*/ 3 h 675"/>
                <a:gd name="T4" fmla="*/ 266 w 625"/>
                <a:gd name="T5" fmla="*/ 442 h 675"/>
                <a:gd name="T6" fmla="*/ 625 w 625"/>
                <a:gd name="T7" fmla="*/ 675 h 675"/>
                <a:gd name="T8" fmla="*/ 458 w 625"/>
                <a:gd name="T9" fmla="*/ 268 h 675"/>
                <a:gd name="T10" fmla="*/ 62 w 625"/>
                <a:gd name="T11" fmla="*/ 0 h 675"/>
              </a:gdLst>
              <a:ahLst/>
              <a:cxnLst>
                <a:cxn ang="0">
                  <a:pos x="T0" y="T1"/>
                </a:cxn>
                <a:cxn ang="0">
                  <a:pos x="T2" y="T3"/>
                </a:cxn>
                <a:cxn ang="0">
                  <a:pos x="T4" y="T5"/>
                </a:cxn>
                <a:cxn ang="0">
                  <a:pos x="T6" y="T7"/>
                </a:cxn>
                <a:cxn ang="0">
                  <a:pos x="T8" y="T9"/>
                </a:cxn>
                <a:cxn ang="0">
                  <a:pos x="T10" y="T11"/>
                </a:cxn>
              </a:cxnLst>
              <a:rect l="0" t="0" r="r" b="b"/>
              <a:pathLst>
                <a:path w="625" h="675">
                  <a:moveTo>
                    <a:pt x="62" y="0"/>
                  </a:moveTo>
                  <a:cubicBezTo>
                    <a:pt x="25" y="0"/>
                    <a:pt x="0" y="3"/>
                    <a:pt x="0" y="3"/>
                  </a:cubicBezTo>
                  <a:cubicBezTo>
                    <a:pt x="0" y="3"/>
                    <a:pt x="234" y="95"/>
                    <a:pt x="266" y="442"/>
                  </a:cubicBezTo>
                  <a:cubicBezTo>
                    <a:pt x="283" y="636"/>
                    <a:pt x="625" y="675"/>
                    <a:pt x="625" y="675"/>
                  </a:cubicBezTo>
                  <a:cubicBezTo>
                    <a:pt x="625" y="675"/>
                    <a:pt x="529" y="595"/>
                    <a:pt x="458" y="268"/>
                  </a:cubicBezTo>
                  <a:cubicBezTo>
                    <a:pt x="406" y="29"/>
                    <a:pt x="174" y="0"/>
                    <a:pt x="62" y="0"/>
                  </a:cubicBezTo>
                </a:path>
              </a:pathLst>
            </a:custGeom>
            <a:grpFill/>
            <a:ln>
              <a:noFill/>
            </a:ln>
          </p:spPr>
          <p:txBody>
            <a:bodyPr vert="horz" wrap="square" lIns="91440" tIns="45720" rIns="91440" bIns="45720" numCol="1" anchor="t" anchorCtr="0" compatLnSpc="1"/>
            <a:lstStyle/>
            <a:p>
              <a:endParaRPr lang="zh-CN" altLang="en-US"/>
            </a:p>
          </p:txBody>
        </p:sp>
        <p:sp>
          <p:nvSpPr>
            <p:cNvPr id="14" name="Freeform 6"/>
            <p:cNvSpPr/>
            <p:nvPr/>
          </p:nvSpPr>
          <p:spPr bwMode="auto">
            <a:xfrm>
              <a:off x="605" y="1023"/>
              <a:ext cx="2596" cy="1162"/>
            </a:xfrm>
            <a:custGeom>
              <a:avLst/>
              <a:gdLst>
                <a:gd name="T0" fmla="*/ 258 w 1098"/>
                <a:gd name="T1" fmla="*/ 0 h 491"/>
                <a:gd name="T2" fmla="*/ 0 w 1098"/>
                <a:gd name="T3" fmla="*/ 50 h 491"/>
                <a:gd name="T4" fmla="*/ 298 w 1098"/>
                <a:gd name="T5" fmla="*/ 227 h 491"/>
                <a:gd name="T6" fmla="*/ 775 w 1098"/>
                <a:gd name="T7" fmla="*/ 491 h 491"/>
                <a:gd name="T8" fmla="*/ 1098 w 1098"/>
                <a:gd name="T9" fmla="*/ 376 h 491"/>
                <a:gd name="T10" fmla="*/ 1023 w 1098"/>
                <a:gd name="T11" fmla="*/ 389 h 491"/>
                <a:gd name="T12" fmla="*/ 510 w 1098"/>
                <a:gd name="T13" fmla="*/ 92 h 491"/>
                <a:gd name="T14" fmla="*/ 258 w 1098"/>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491">
                  <a:moveTo>
                    <a:pt x="258" y="0"/>
                  </a:moveTo>
                  <a:cubicBezTo>
                    <a:pt x="122" y="0"/>
                    <a:pt x="0" y="50"/>
                    <a:pt x="0" y="50"/>
                  </a:cubicBezTo>
                  <a:cubicBezTo>
                    <a:pt x="0" y="50"/>
                    <a:pt x="187" y="94"/>
                    <a:pt x="298" y="227"/>
                  </a:cubicBezTo>
                  <a:cubicBezTo>
                    <a:pt x="470" y="432"/>
                    <a:pt x="638" y="491"/>
                    <a:pt x="775" y="491"/>
                  </a:cubicBezTo>
                  <a:cubicBezTo>
                    <a:pt x="967" y="491"/>
                    <a:pt x="1098" y="376"/>
                    <a:pt x="1098" y="376"/>
                  </a:cubicBezTo>
                  <a:cubicBezTo>
                    <a:pt x="1098" y="376"/>
                    <a:pt x="1073" y="389"/>
                    <a:pt x="1023" y="389"/>
                  </a:cubicBezTo>
                  <a:cubicBezTo>
                    <a:pt x="931" y="389"/>
                    <a:pt x="757" y="344"/>
                    <a:pt x="510" y="92"/>
                  </a:cubicBezTo>
                  <a:cubicBezTo>
                    <a:pt x="441" y="22"/>
                    <a:pt x="347" y="0"/>
                    <a:pt x="258" y="0"/>
                  </a:cubicBezTo>
                </a:path>
              </a:pathLst>
            </a:custGeom>
            <a:grpFill/>
            <a:ln>
              <a:noFill/>
            </a:ln>
          </p:spPr>
          <p:txBody>
            <a:bodyPr vert="horz" wrap="square" lIns="91440" tIns="45720" rIns="91440" bIns="45720" numCol="1" anchor="t" anchorCtr="0" compatLnSpc="1"/>
            <a:lstStyle/>
            <a:p>
              <a:endParaRPr lang="zh-CN" altLang="en-US"/>
            </a:p>
          </p:txBody>
        </p:sp>
        <p:sp>
          <p:nvSpPr>
            <p:cNvPr id="15" name="Freeform 7"/>
            <p:cNvSpPr/>
            <p:nvPr/>
          </p:nvSpPr>
          <p:spPr bwMode="auto">
            <a:xfrm>
              <a:off x="2156" y="2152"/>
              <a:ext cx="955" cy="1408"/>
            </a:xfrm>
            <a:custGeom>
              <a:avLst/>
              <a:gdLst>
                <a:gd name="T0" fmla="*/ 382 w 404"/>
                <a:gd name="T1" fmla="*/ 0 h 595"/>
                <a:gd name="T2" fmla="*/ 34 w 404"/>
                <a:gd name="T3" fmla="*/ 192 h 595"/>
                <a:gd name="T4" fmla="*/ 71 w 404"/>
                <a:gd name="T5" fmla="*/ 472 h 595"/>
                <a:gd name="T6" fmla="*/ 74 w 404"/>
                <a:gd name="T7" fmla="*/ 595 h 595"/>
                <a:gd name="T8" fmla="*/ 218 w 404"/>
                <a:gd name="T9" fmla="*/ 528 h 595"/>
                <a:gd name="T10" fmla="*/ 315 w 404"/>
                <a:gd name="T11" fmla="*/ 233 h 595"/>
                <a:gd name="T12" fmla="*/ 404 w 404"/>
                <a:gd name="T13" fmla="*/ 1 h 595"/>
                <a:gd name="T14" fmla="*/ 382 w 404"/>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595">
                  <a:moveTo>
                    <a:pt x="382" y="0"/>
                  </a:moveTo>
                  <a:cubicBezTo>
                    <a:pt x="318" y="0"/>
                    <a:pt x="129" y="16"/>
                    <a:pt x="34" y="192"/>
                  </a:cubicBezTo>
                  <a:cubicBezTo>
                    <a:pt x="4" y="248"/>
                    <a:pt x="0" y="376"/>
                    <a:pt x="71" y="472"/>
                  </a:cubicBezTo>
                  <a:cubicBezTo>
                    <a:pt x="115" y="531"/>
                    <a:pt x="74" y="595"/>
                    <a:pt x="74" y="595"/>
                  </a:cubicBezTo>
                  <a:cubicBezTo>
                    <a:pt x="74" y="595"/>
                    <a:pt x="206" y="536"/>
                    <a:pt x="218" y="528"/>
                  </a:cubicBezTo>
                  <a:cubicBezTo>
                    <a:pt x="355" y="445"/>
                    <a:pt x="386" y="407"/>
                    <a:pt x="315" y="233"/>
                  </a:cubicBezTo>
                  <a:cubicBezTo>
                    <a:pt x="274" y="134"/>
                    <a:pt x="404" y="1"/>
                    <a:pt x="404" y="1"/>
                  </a:cubicBezTo>
                  <a:cubicBezTo>
                    <a:pt x="404" y="1"/>
                    <a:pt x="396" y="0"/>
                    <a:pt x="382" y="0"/>
                  </a:cubicBezTo>
                </a:path>
              </a:pathLst>
            </a:custGeom>
            <a:grpFill/>
            <a:ln>
              <a:noFill/>
            </a:ln>
          </p:spPr>
          <p:txBody>
            <a:bodyPr vert="horz" wrap="square" lIns="91440" tIns="45720" rIns="91440" bIns="45720" numCol="1" anchor="t" anchorCtr="0" compatLnSpc="1"/>
            <a:lstStyle/>
            <a:p>
              <a:endParaRPr lang="zh-CN" altLang="en-US"/>
            </a:p>
          </p:txBody>
        </p:sp>
        <p:sp>
          <p:nvSpPr>
            <p:cNvPr id="16" name="Freeform 8"/>
            <p:cNvSpPr/>
            <p:nvPr/>
          </p:nvSpPr>
          <p:spPr bwMode="auto">
            <a:xfrm>
              <a:off x="2380" y="2268"/>
              <a:ext cx="27" cy="7"/>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11" y="0"/>
                    <a:pt x="7" y="1"/>
                    <a:pt x="0" y="3"/>
                  </a:cubicBezTo>
                  <a:cubicBezTo>
                    <a:pt x="6" y="3"/>
                    <a:pt x="9" y="2"/>
                    <a:pt x="11" y="0"/>
                  </a:cubicBezTo>
                </a:path>
              </a:pathLst>
            </a:custGeom>
            <a:grpFill/>
            <a:ln>
              <a:noFill/>
            </a:ln>
          </p:spPr>
          <p:txBody>
            <a:bodyPr vert="horz" wrap="square" lIns="91440" tIns="45720" rIns="91440" bIns="45720" numCol="1" anchor="t" anchorCtr="0" compatLnSpc="1"/>
            <a:lstStyle/>
            <a:p>
              <a:endParaRPr lang="zh-CN" altLang="en-US"/>
            </a:p>
          </p:txBody>
        </p:sp>
        <p:sp>
          <p:nvSpPr>
            <p:cNvPr id="17" name="Freeform 9"/>
            <p:cNvSpPr/>
            <p:nvPr/>
          </p:nvSpPr>
          <p:spPr bwMode="auto">
            <a:xfrm>
              <a:off x="1527" y="2268"/>
              <a:ext cx="853" cy="530"/>
            </a:xfrm>
            <a:custGeom>
              <a:avLst/>
              <a:gdLst>
                <a:gd name="T0" fmla="*/ 111 w 361"/>
                <a:gd name="T1" fmla="*/ 0 h 224"/>
                <a:gd name="T2" fmla="*/ 4 w 361"/>
                <a:gd name="T3" fmla="*/ 87 h 224"/>
                <a:gd name="T4" fmla="*/ 0 w 361"/>
                <a:gd name="T5" fmla="*/ 103 h 224"/>
                <a:gd name="T6" fmla="*/ 96 w 361"/>
                <a:gd name="T7" fmla="*/ 224 h 224"/>
                <a:gd name="T8" fmla="*/ 245 w 361"/>
                <a:gd name="T9" fmla="*/ 98 h 224"/>
                <a:gd name="T10" fmla="*/ 361 w 361"/>
                <a:gd name="T11" fmla="*/ 3 h 224"/>
                <a:gd name="T12" fmla="*/ 324 w 361"/>
                <a:gd name="T13" fmla="*/ 5 h 224"/>
                <a:gd name="T14" fmla="*/ 180 w 361"/>
                <a:gd name="T15" fmla="*/ 0 h 224"/>
                <a:gd name="T16" fmla="*/ 111 w 361"/>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224">
                  <a:moveTo>
                    <a:pt x="111" y="0"/>
                  </a:moveTo>
                  <a:cubicBezTo>
                    <a:pt x="59" y="0"/>
                    <a:pt x="14" y="37"/>
                    <a:pt x="4" y="87"/>
                  </a:cubicBezTo>
                  <a:cubicBezTo>
                    <a:pt x="0" y="103"/>
                    <a:pt x="0" y="103"/>
                    <a:pt x="0" y="103"/>
                  </a:cubicBezTo>
                  <a:cubicBezTo>
                    <a:pt x="6" y="189"/>
                    <a:pt x="48" y="224"/>
                    <a:pt x="96" y="224"/>
                  </a:cubicBezTo>
                  <a:cubicBezTo>
                    <a:pt x="155" y="224"/>
                    <a:pt x="224" y="171"/>
                    <a:pt x="245" y="98"/>
                  </a:cubicBezTo>
                  <a:cubicBezTo>
                    <a:pt x="261" y="41"/>
                    <a:pt x="333" y="12"/>
                    <a:pt x="361" y="3"/>
                  </a:cubicBezTo>
                  <a:cubicBezTo>
                    <a:pt x="352" y="5"/>
                    <a:pt x="339" y="5"/>
                    <a:pt x="324" y="5"/>
                  </a:cubicBezTo>
                  <a:cubicBezTo>
                    <a:pt x="275" y="5"/>
                    <a:pt x="204" y="0"/>
                    <a:pt x="180" y="0"/>
                  </a:cubicBezTo>
                  <a:cubicBezTo>
                    <a:pt x="111" y="0"/>
                    <a:pt x="111" y="0"/>
                    <a:pt x="111" y="0"/>
                  </a:cubicBezTo>
                </a:path>
              </a:pathLst>
            </a:custGeom>
            <a:grpFill/>
            <a:ln>
              <a:noFill/>
            </a:ln>
          </p:spPr>
          <p:txBody>
            <a:bodyPr vert="horz" wrap="square" lIns="91440" tIns="45720" rIns="91440" bIns="45720" numCol="1" anchor="t" anchorCtr="0" compatLnSpc="1"/>
            <a:lstStyle/>
            <a:p>
              <a:endParaRPr lang="zh-CN" altLang="en-US"/>
            </a:p>
          </p:txBody>
        </p:sp>
        <p:sp>
          <p:nvSpPr>
            <p:cNvPr id="18" name="Freeform 10"/>
            <p:cNvSpPr/>
            <p:nvPr/>
          </p:nvSpPr>
          <p:spPr bwMode="auto">
            <a:xfrm>
              <a:off x="2889" y="70"/>
              <a:ext cx="1684" cy="1798"/>
            </a:xfrm>
            <a:custGeom>
              <a:avLst/>
              <a:gdLst>
                <a:gd name="T0" fmla="*/ 360 w 712"/>
                <a:gd name="T1" fmla="*/ 0 h 760"/>
                <a:gd name="T2" fmla="*/ 285 w 712"/>
                <a:gd name="T3" fmla="*/ 140 h 760"/>
                <a:gd name="T4" fmla="*/ 356 w 712"/>
                <a:gd name="T5" fmla="*/ 760 h 760"/>
                <a:gd name="T6" fmla="*/ 356 w 712"/>
                <a:gd name="T7" fmla="*/ 760 h 760"/>
                <a:gd name="T8" fmla="*/ 357 w 712"/>
                <a:gd name="T9" fmla="*/ 760 h 760"/>
                <a:gd name="T10" fmla="*/ 360 w 712"/>
                <a:gd name="T11" fmla="*/ 760 h 760"/>
                <a:gd name="T12" fmla="*/ 360 w 712"/>
                <a:gd name="T13" fmla="*/ 760 h 760"/>
                <a:gd name="T14" fmla="*/ 434 w 712"/>
                <a:gd name="T15" fmla="*/ 143 h 760"/>
                <a:gd name="T16" fmla="*/ 360 w 712"/>
                <a:gd name="T17" fmla="*/ 4 h 760"/>
                <a:gd name="T18" fmla="*/ 360 w 712"/>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60">
                  <a:moveTo>
                    <a:pt x="360" y="0"/>
                  </a:moveTo>
                  <a:cubicBezTo>
                    <a:pt x="360" y="0"/>
                    <a:pt x="353" y="61"/>
                    <a:pt x="285" y="140"/>
                  </a:cubicBezTo>
                  <a:cubicBezTo>
                    <a:pt x="37" y="427"/>
                    <a:pt x="0" y="758"/>
                    <a:pt x="356" y="760"/>
                  </a:cubicBezTo>
                  <a:cubicBezTo>
                    <a:pt x="356" y="760"/>
                    <a:pt x="356" y="760"/>
                    <a:pt x="356" y="760"/>
                  </a:cubicBezTo>
                  <a:cubicBezTo>
                    <a:pt x="356" y="760"/>
                    <a:pt x="357" y="760"/>
                    <a:pt x="357" y="760"/>
                  </a:cubicBezTo>
                  <a:cubicBezTo>
                    <a:pt x="358" y="760"/>
                    <a:pt x="359" y="760"/>
                    <a:pt x="360" y="760"/>
                  </a:cubicBezTo>
                  <a:cubicBezTo>
                    <a:pt x="360" y="760"/>
                    <a:pt x="360" y="760"/>
                    <a:pt x="360" y="760"/>
                  </a:cubicBezTo>
                  <a:cubicBezTo>
                    <a:pt x="712" y="758"/>
                    <a:pt x="680" y="429"/>
                    <a:pt x="434" y="143"/>
                  </a:cubicBezTo>
                  <a:cubicBezTo>
                    <a:pt x="366" y="64"/>
                    <a:pt x="360" y="4"/>
                    <a:pt x="360" y="4"/>
                  </a:cubicBezTo>
                  <a:cubicBezTo>
                    <a:pt x="360" y="0"/>
                    <a:pt x="360" y="0"/>
                    <a:pt x="360" y="0"/>
                  </a:cubicBezTo>
                </a:path>
              </a:pathLst>
            </a:custGeom>
            <a:grpFill/>
            <a:ln>
              <a:noFill/>
            </a:ln>
          </p:spPr>
          <p:txBody>
            <a:bodyPr vert="horz" wrap="square" lIns="91440" tIns="45720" rIns="91440" bIns="45720" numCol="1" anchor="t" anchorCtr="0" compatLnSpc="1"/>
            <a:lstStyle/>
            <a:p>
              <a:endParaRPr lang="zh-CN" altLang="en-US"/>
            </a:p>
          </p:txBody>
        </p:sp>
        <p:sp>
          <p:nvSpPr>
            <p:cNvPr id="19" name="Freeform 11"/>
            <p:cNvSpPr/>
            <p:nvPr/>
          </p:nvSpPr>
          <p:spPr bwMode="auto">
            <a:xfrm>
              <a:off x="4230" y="278"/>
              <a:ext cx="1478" cy="1600"/>
            </a:xfrm>
            <a:custGeom>
              <a:avLst/>
              <a:gdLst>
                <a:gd name="T0" fmla="*/ 563 w 625"/>
                <a:gd name="T1" fmla="*/ 0 h 676"/>
                <a:gd name="T2" fmla="*/ 167 w 625"/>
                <a:gd name="T3" fmla="*/ 268 h 676"/>
                <a:gd name="T4" fmla="*/ 0 w 625"/>
                <a:gd name="T5" fmla="*/ 676 h 676"/>
                <a:gd name="T6" fmla="*/ 360 w 625"/>
                <a:gd name="T7" fmla="*/ 442 h 676"/>
                <a:gd name="T8" fmla="*/ 625 w 625"/>
                <a:gd name="T9" fmla="*/ 3 h 676"/>
                <a:gd name="T10" fmla="*/ 563 w 625"/>
                <a:gd name="T11" fmla="*/ 0 h 676"/>
              </a:gdLst>
              <a:ahLst/>
              <a:cxnLst>
                <a:cxn ang="0">
                  <a:pos x="T0" y="T1"/>
                </a:cxn>
                <a:cxn ang="0">
                  <a:pos x="T2" y="T3"/>
                </a:cxn>
                <a:cxn ang="0">
                  <a:pos x="T4" y="T5"/>
                </a:cxn>
                <a:cxn ang="0">
                  <a:pos x="T6" y="T7"/>
                </a:cxn>
                <a:cxn ang="0">
                  <a:pos x="T8" y="T9"/>
                </a:cxn>
                <a:cxn ang="0">
                  <a:pos x="T10" y="T11"/>
                </a:cxn>
              </a:cxnLst>
              <a:rect l="0" t="0" r="r" b="b"/>
              <a:pathLst>
                <a:path w="625" h="676">
                  <a:moveTo>
                    <a:pt x="563" y="0"/>
                  </a:moveTo>
                  <a:cubicBezTo>
                    <a:pt x="451" y="0"/>
                    <a:pt x="219" y="29"/>
                    <a:pt x="167" y="268"/>
                  </a:cubicBezTo>
                  <a:cubicBezTo>
                    <a:pt x="96" y="595"/>
                    <a:pt x="0" y="676"/>
                    <a:pt x="0" y="676"/>
                  </a:cubicBezTo>
                  <a:cubicBezTo>
                    <a:pt x="0" y="676"/>
                    <a:pt x="342" y="636"/>
                    <a:pt x="360" y="442"/>
                  </a:cubicBezTo>
                  <a:cubicBezTo>
                    <a:pt x="391" y="95"/>
                    <a:pt x="625" y="3"/>
                    <a:pt x="625" y="3"/>
                  </a:cubicBezTo>
                  <a:cubicBezTo>
                    <a:pt x="625" y="3"/>
                    <a:pt x="600" y="0"/>
                    <a:pt x="563" y="0"/>
                  </a:cubicBezTo>
                </a:path>
              </a:pathLst>
            </a:custGeom>
            <a:grpFill/>
            <a:ln>
              <a:noFill/>
            </a:ln>
          </p:spPr>
          <p:txBody>
            <a:bodyPr vert="horz" wrap="square" lIns="91440" tIns="45720" rIns="91440" bIns="45720" numCol="1" anchor="t" anchorCtr="0" compatLnSpc="1"/>
            <a:lstStyle/>
            <a:p>
              <a:endParaRPr lang="zh-CN" altLang="en-US"/>
            </a:p>
          </p:txBody>
        </p:sp>
        <p:sp>
          <p:nvSpPr>
            <p:cNvPr id="20" name="Freeform 12"/>
            <p:cNvSpPr/>
            <p:nvPr/>
          </p:nvSpPr>
          <p:spPr bwMode="auto">
            <a:xfrm>
              <a:off x="4265" y="1030"/>
              <a:ext cx="2599" cy="1165"/>
            </a:xfrm>
            <a:custGeom>
              <a:avLst/>
              <a:gdLst>
                <a:gd name="T0" fmla="*/ 841 w 1099"/>
                <a:gd name="T1" fmla="*/ 0 h 492"/>
                <a:gd name="T2" fmla="*/ 588 w 1099"/>
                <a:gd name="T3" fmla="*/ 92 h 492"/>
                <a:gd name="T4" fmla="*/ 75 w 1099"/>
                <a:gd name="T5" fmla="*/ 389 h 492"/>
                <a:gd name="T6" fmla="*/ 0 w 1099"/>
                <a:gd name="T7" fmla="*/ 376 h 492"/>
                <a:gd name="T8" fmla="*/ 323 w 1099"/>
                <a:gd name="T9" fmla="*/ 492 h 492"/>
                <a:gd name="T10" fmla="*/ 800 w 1099"/>
                <a:gd name="T11" fmla="*/ 226 h 492"/>
                <a:gd name="T12" fmla="*/ 1099 w 1099"/>
                <a:gd name="T13" fmla="*/ 49 h 492"/>
                <a:gd name="T14" fmla="*/ 841 w 1099"/>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9" h="492">
                  <a:moveTo>
                    <a:pt x="841" y="0"/>
                  </a:moveTo>
                  <a:cubicBezTo>
                    <a:pt x="752" y="0"/>
                    <a:pt x="657" y="22"/>
                    <a:pt x="588" y="92"/>
                  </a:cubicBezTo>
                  <a:cubicBezTo>
                    <a:pt x="341" y="345"/>
                    <a:pt x="167" y="389"/>
                    <a:pt x="75" y="389"/>
                  </a:cubicBezTo>
                  <a:cubicBezTo>
                    <a:pt x="26" y="389"/>
                    <a:pt x="0" y="376"/>
                    <a:pt x="0" y="376"/>
                  </a:cubicBezTo>
                  <a:cubicBezTo>
                    <a:pt x="0" y="376"/>
                    <a:pt x="132" y="492"/>
                    <a:pt x="323" y="492"/>
                  </a:cubicBezTo>
                  <a:cubicBezTo>
                    <a:pt x="460" y="492"/>
                    <a:pt x="628" y="432"/>
                    <a:pt x="800" y="226"/>
                  </a:cubicBezTo>
                  <a:cubicBezTo>
                    <a:pt x="911" y="94"/>
                    <a:pt x="1099" y="49"/>
                    <a:pt x="1099" y="49"/>
                  </a:cubicBezTo>
                  <a:cubicBezTo>
                    <a:pt x="1099" y="49"/>
                    <a:pt x="976" y="0"/>
                    <a:pt x="841" y="0"/>
                  </a:cubicBezTo>
                </a:path>
              </a:pathLst>
            </a:custGeom>
            <a:grpFill/>
            <a:ln>
              <a:noFill/>
            </a:ln>
          </p:spPr>
          <p:txBody>
            <a:bodyPr vert="horz" wrap="square" lIns="91440" tIns="45720" rIns="91440" bIns="45720" numCol="1" anchor="t" anchorCtr="0" compatLnSpc="1"/>
            <a:lstStyle/>
            <a:p>
              <a:endParaRPr lang="zh-CN" altLang="en-US"/>
            </a:p>
          </p:txBody>
        </p:sp>
        <p:sp>
          <p:nvSpPr>
            <p:cNvPr id="21" name="Freeform 13"/>
            <p:cNvSpPr/>
            <p:nvPr/>
          </p:nvSpPr>
          <p:spPr bwMode="auto">
            <a:xfrm>
              <a:off x="2844" y="2058"/>
              <a:ext cx="1714" cy="1363"/>
            </a:xfrm>
            <a:custGeom>
              <a:avLst/>
              <a:gdLst>
                <a:gd name="T0" fmla="*/ 363 w 725"/>
                <a:gd name="T1" fmla="*/ 0 h 576"/>
                <a:gd name="T2" fmla="*/ 362 w 725"/>
                <a:gd name="T3" fmla="*/ 0 h 576"/>
                <a:gd name="T4" fmla="*/ 361 w 725"/>
                <a:gd name="T5" fmla="*/ 0 h 576"/>
                <a:gd name="T6" fmla="*/ 361 w 725"/>
                <a:gd name="T7" fmla="*/ 0 h 576"/>
                <a:gd name="T8" fmla="*/ 360 w 725"/>
                <a:gd name="T9" fmla="*/ 0 h 576"/>
                <a:gd name="T10" fmla="*/ 245 w 725"/>
                <a:gd name="T11" fmla="*/ 507 h 576"/>
                <a:gd name="T12" fmla="*/ 362 w 725"/>
                <a:gd name="T13" fmla="*/ 575 h 576"/>
                <a:gd name="T14" fmla="*/ 362 w 725"/>
                <a:gd name="T15" fmla="*/ 576 h 576"/>
                <a:gd name="T16" fmla="*/ 363 w 725"/>
                <a:gd name="T17" fmla="*/ 575 h 576"/>
                <a:gd name="T18" fmla="*/ 363 w 725"/>
                <a:gd name="T19" fmla="*/ 576 h 576"/>
                <a:gd name="T20" fmla="*/ 363 w 725"/>
                <a:gd name="T21" fmla="*/ 575 h 576"/>
                <a:gd name="T22" fmla="*/ 480 w 725"/>
                <a:gd name="T23" fmla="*/ 507 h 576"/>
                <a:gd name="T24" fmla="*/ 365 w 725"/>
                <a:gd name="T25" fmla="*/ 0 h 576"/>
                <a:gd name="T26" fmla="*/ 363 w 725"/>
                <a:gd name="T27" fmla="*/ 0 h 576"/>
                <a:gd name="T28" fmla="*/ 363 w 725"/>
                <a:gd name="T29" fmla="*/ 0 h 576"/>
                <a:gd name="T30" fmla="*/ 363 w 725"/>
                <a:gd name="T3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576">
                  <a:moveTo>
                    <a:pt x="363" y="0"/>
                  </a:moveTo>
                  <a:cubicBezTo>
                    <a:pt x="363" y="0"/>
                    <a:pt x="363" y="0"/>
                    <a:pt x="362" y="0"/>
                  </a:cubicBezTo>
                  <a:cubicBezTo>
                    <a:pt x="361" y="0"/>
                    <a:pt x="361" y="0"/>
                    <a:pt x="361" y="0"/>
                  </a:cubicBezTo>
                  <a:cubicBezTo>
                    <a:pt x="361" y="0"/>
                    <a:pt x="361" y="0"/>
                    <a:pt x="361" y="0"/>
                  </a:cubicBezTo>
                  <a:cubicBezTo>
                    <a:pt x="361" y="0"/>
                    <a:pt x="360" y="0"/>
                    <a:pt x="360" y="0"/>
                  </a:cubicBezTo>
                  <a:cubicBezTo>
                    <a:pt x="75" y="0"/>
                    <a:pt x="0" y="307"/>
                    <a:pt x="245" y="507"/>
                  </a:cubicBezTo>
                  <a:cubicBezTo>
                    <a:pt x="307" y="557"/>
                    <a:pt x="353" y="573"/>
                    <a:pt x="362" y="575"/>
                  </a:cubicBezTo>
                  <a:cubicBezTo>
                    <a:pt x="362" y="576"/>
                    <a:pt x="362" y="576"/>
                    <a:pt x="362" y="576"/>
                  </a:cubicBezTo>
                  <a:cubicBezTo>
                    <a:pt x="363" y="575"/>
                    <a:pt x="363" y="575"/>
                    <a:pt x="363" y="575"/>
                  </a:cubicBezTo>
                  <a:cubicBezTo>
                    <a:pt x="363" y="576"/>
                    <a:pt x="363" y="576"/>
                    <a:pt x="363" y="576"/>
                  </a:cubicBezTo>
                  <a:cubicBezTo>
                    <a:pt x="363" y="575"/>
                    <a:pt x="363" y="575"/>
                    <a:pt x="363" y="575"/>
                  </a:cubicBezTo>
                  <a:cubicBezTo>
                    <a:pt x="372" y="573"/>
                    <a:pt x="418" y="557"/>
                    <a:pt x="480" y="507"/>
                  </a:cubicBezTo>
                  <a:cubicBezTo>
                    <a:pt x="725" y="307"/>
                    <a:pt x="650" y="0"/>
                    <a:pt x="365" y="0"/>
                  </a:cubicBezTo>
                  <a:cubicBezTo>
                    <a:pt x="365" y="0"/>
                    <a:pt x="364" y="0"/>
                    <a:pt x="363" y="0"/>
                  </a:cubicBezTo>
                  <a:cubicBezTo>
                    <a:pt x="363" y="0"/>
                    <a:pt x="363" y="0"/>
                    <a:pt x="363" y="0"/>
                  </a:cubicBezTo>
                  <a:cubicBezTo>
                    <a:pt x="363" y="0"/>
                    <a:pt x="363" y="0"/>
                    <a:pt x="363" y="0"/>
                  </a:cubicBezTo>
                </a:path>
              </a:pathLst>
            </a:custGeom>
            <a:grpFill/>
            <a:ln>
              <a:noFill/>
            </a:ln>
          </p:spPr>
          <p:txBody>
            <a:bodyPr vert="horz" wrap="square" lIns="91440" tIns="45720" rIns="91440" bIns="45720" numCol="1" anchor="t" anchorCtr="0" compatLnSpc="1"/>
            <a:lstStyle/>
            <a:p>
              <a:endParaRPr lang="zh-CN" altLang="en-US"/>
            </a:p>
          </p:txBody>
        </p:sp>
        <p:sp>
          <p:nvSpPr>
            <p:cNvPr id="22" name="Freeform 14"/>
            <p:cNvSpPr/>
            <p:nvPr/>
          </p:nvSpPr>
          <p:spPr bwMode="auto">
            <a:xfrm>
              <a:off x="4357" y="2159"/>
              <a:ext cx="953" cy="1408"/>
            </a:xfrm>
            <a:custGeom>
              <a:avLst/>
              <a:gdLst>
                <a:gd name="T0" fmla="*/ 22 w 403"/>
                <a:gd name="T1" fmla="*/ 0 h 595"/>
                <a:gd name="T2" fmla="*/ 0 w 403"/>
                <a:gd name="T3" fmla="*/ 1 h 595"/>
                <a:gd name="T4" fmla="*/ 89 w 403"/>
                <a:gd name="T5" fmla="*/ 233 h 595"/>
                <a:gd name="T6" fmla="*/ 186 w 403"/>
                <a:gd name="T7" fmla="*/ 528 h 595"/>
                <a:gd name="T8" fmla="*/ 330 w 403"/>
                <a:gd name="T9" fmla="*/ 595 h 595"/>
                <a:gd name="T10" fmla="*/ 332 w 403"/>
                <a:gd name="T11" fmla="*/ 472 h 595"/>
                <a:gd name="T12" fmla="*/ 369 w 403"/>
                <a:gd name="T13" fmla="*/ 192 h 595"/>
                <a:gd name="T14" fmla="*/ 22 w 403"/>
                <a:gd name="T15" fmla="*/ 0 h 5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5">
                  <a:moveTo>
                    <a:pt x="22" y="0"/>
                  </a:moveTo>
                  <a:cubicBezTo>
                    <a:pt x="8" y="0"/>
                    <a:pt x="0" y="1"/>
                    <a:pt x="0" y="1"/>
                  </a:cubicBezTo>
                  <a:cubicBezTo>
                    <a:pt x="0" y="1"/>
                    <a:pt x="129" y="134"/>
                    <a:pt x="89" y="233"/>
                  </a:cubicBezTo>
                  <a:cubicBezTo>
                    <a:pt x="18" y="407"/>
                    <a:pt x="48" y="445"/>
                    <a:pt x="186" y="528"/>
                  </a:cubicBezTo>
                  <a:cubicBezTo>
                    <a:pt x="198" y="536"/>
                    <a:pt x="330" y="595"/>
                    <a:pt x="330" y="595"/>
                  </a:cubicBezTo>
                  <a:cubicBezTo>
                    <a:pt x="330" y="595"/>
                    <a:pt x="288" y="531"/>
                    <a:pt x="332" y="472"/>
                  </a:cubicBezTo>
                  <a:cubicBezTo>
                    <a:pt x="403" y="376"/>
                    <a:pt x="400" y="248"/>
                    <a:pt x="369" y="192"/>
                  </a:cubicBezTo>
                  <a:cubicBezTo>
                    <a:pt x="274" y="16"/>
                    <a:pt x="86" y="0"/>
                    <a:pt x="22" y="0"/>
                  </a:cubicBezTo>
                </a:path>
              </a:pathLst>
            </a:custGeom>
            <a:grpFill/>
            <a:ln>
              <a:noFill/>
            </a:ln>
          </p:spPr>
          <p:txBody>
            <a:bodyPr vert="horz" wrap="square" lIns="91440" tIns="45720" rIns="91440" bIns="45720" numCol="1" anchor="t" anchorCtr="0" compatLnSpc="1"/>
            <a:lstStyle/>
            <a:p>
              <a:endParaRPr lang="zh-CN" altLang="en-US"/>
            </a:p>
          </p:txBody>
        </p:sp>
        <p:sp>
          <p:nvSpPr>
            <p:cNvPr id="23" name="Freeform 15"/>
            <p:cNvSpPr/>
            <p:nvPr/>
          </p:nvSpPr>
          <p:spPr bwMode="auto">
            <a:xfrm>
              <a:off x="5086" y="2275"/>
              <a:ext cx="853" cy="530"/>
            </a:xfrm>
            <a:custGeom>
              <a:avLst/>
              <a:gdLst>
                <a:gd name="T0" fmla="*/ 251 w 361"/>
                <a:gd name="T1" fmla="*/ 0 h 224"/>
                <a:gd name="T2" fmla="*/ 250 w 361"/>
                <a:gd name="T3" fmla="*/ 0 h 224"/>
                <a:gd name="T4" fmla="*/ 182 w 361"/>
                <a:gd name="T5" fmla="*/ 0 h 224"/>
                <a:gd name="T6" fmla="*/ 37 w 361"/>
                <a:gd name="T7" fmla="*/ 5 h 224"/>
                <a:gd name="T8" fmla="*/ 0 w 361"/>
                <a:gd name="T9" fmla="*/ 3 h 224"/>
                <a:gd name="T10" fmla="*/ 117 w 361"/>
                <a:gd name="T11" fmla="*/ 98 h 224"/>
                <a:gd name="T12" fmla="*/ 266 w 361"/>
                <a:gd name="T13" fmla="*/ 224 h 224"/>
                <a:gd name="T14" fmla="*/ 361 w 361"/>
                <a:gd name="T15" fmla="*/ 103 h 224"/>
                <a:gd name="T16" fmla="*/ 358 w 361"/>
                <a:gd name="T17" fmla="*/ 87 h 224"/>
                <a:gd name="T18" fmla="*/ 251 w 361"/>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224">
                  <a:moveTo>
                    <a:pt x="251" y="0"/>
                  </a:moveTo>
                  <a:cubicBezTo>
                    <a:pt x="251" y="0"/>
                    <a:pt x="250" y="0"/>
                    <a:pt x="250" y="0"/>
                  </a:cubicBezTo>
                  <a:cubicBezTo>
                    <a:pt x="182" y="0"/>
                    <a:pt x="182" y="0"/>
                    <a:pt x="182" y="0"/>
                  </a:cubicBezTo>
                  <a:cubicBezTo>
                    <a:pt x="157" y="0"/>
                    <a:pt x="86" y="5"/>
                    <a:pt x="37" y="5"/>
                  </a:cubicBezTo>
                  <a:cubicBezTo>
                    <a:pt x="22" y="5"/>
                    <a:pt x="9" y="5"/>
                    <a:pt x="0" y="3"/>
                  </a:cubicBezTo>
                  <a:cubicBezTo>
                    <a:pt x="28" y="13"/>
                    <a:pt x="100" y="41"/>
                    <a:pt x="117" y="98"/>
                  </a:cubicBezTo>
                  <a:cubicBezTo>
                    <a:pt x="138" y="171"/>
                    <a:pt x="206" y="224"/>
                    <a:pt x="266" y="224"/>
                  </a:cubicBezTo>
                  <a:cubicBezTo>
                    <a:pt x="314" y="224"/>
                    <a:pt x="356" y="189"/>
                    <a:pt x="361" y="103"/>
                  </a:cubicBezTo>
                  <a:cubicBezTo>
                    <a:pt x="358" y="87"/>
                    <a:pt x="358" y="87"/>
                    <a:pt x="358" y="87"/>
                  </a:cubicBezTo>
                  <a:cubicBezTo>
                    <a:pt x="347" y="36"/>
                    <a:pt x="302" y="0"/>
                    <a:pt x="251" y="0"/>
                  </a:cubicBezTo>
                </a:path>
              </a:pathLst>
            </a:custGeom>
            <a:grpFill/>
            <a:ln>
              <a:noFill/>
            </a:ln>
          </p:spPr>
          <p:txBody>
            <a:bodyPr vert="horz" wrap="square" lIns="91440" tIns="45720" rIns="91440" bIns="45720" numCol="1" anchor="t" anchorCtr="0" compatLnSpc="1"/>
            <a:lstStyle/>
            <a:p>
              <a:endParaRPr lang="zh-CN" altLang="en-US"/>
            </a:p>
          </p:txBody>
        </p:sp>
        <p:sp>
          <p:nvSpPr>
            <p:cNvPr id="24" name="Freeform 16"/>
            <p:cNvSpPr/>
            <p:nvPr/>
          </p:nvSpPr>
          <p:spPr bwMode="auto">
            <a:xfrm>
              <a:off x="5060" y="2275"/>
              <a:ext cx="26" cy="7"/>
            </a:xfrm>
            <a:custGeom>
              <a:avLst/>
              <a:gdLst>
                <a:gd name="T0" fmla="*/ 0 w 11"/>
                <a:gd name="T1" fmla="*/ 0 h 3"/>
                <a:gd name="T2" fmla="*/ 11 w 11"/>
                <a:gd name="T3" fmla="*/ 3 h 3"/>
                <a:gd name="T4" fmla="*/ 0 w 11"/>
                <a:gd name="T5" fmla="*/ 0 h 3"/>
              </a:gdLst>
              <a:ahLst/>
              <a:cxnLst>
                <a:cxn ang="0">
                  <a:pos x="T0" y="T1"/>
                </a:cxn>
                <a:cxn ang="0">
                  <a:pos x="T2" y="T3"/>
                </a:cxn>
                <a:cxn ang="0">
                  <a:pos x="T4" y="T5"/>
                </a:cxn>
              </a:cxnLst>
              <a:rect l="0" t="0" r="r" b="b"/>
              <a:pathLst>
                <a:path w="11" h="3">
                  <a:moveTo>
                    <a:pt x="0" y="0"/>
                  </a:moveTo>
                  <a:cubicBezTo>
                    <a:pt x="2" y="2"/>
                    <a:pt x="6" y="3"/>
                    <a:pt x="11" y="3"/>
                  </a:cubicBezTo>
                  <a:cubicBezTo>
                    <a:pt x="5" y="1"/>
                    <a:pt x="0" y="0"/>
                    <a:pt x="0" y="0"/>
                  </a:cubicBezTo>
                </a:path>
              </a:pathLst>
            </a:custGeom>
            <a:grpFill/>
            <a:ln>
              <a:noFill/>
            </a:ln>
          </p:spPr>
          <p:txBody>
            <a:bodyPr vert="horz" wrap="square" lIns="91440" tIns="45720" rIns="91440" bIns="45720" numCol="1" anchor="t" anchorCtr="0" compatLnSpc="1"/>
            <a:lstStyle/>
            <a:p>
              <a:endParaRPr lang="zh-CN" altLang="en-US"/>
            </a:p>
          </p:txBody>
        </p:sp>
      </p:grpSp>
      <p:cxnSp>
        <p:nvCxnSpPr>
          <p:cNvPr id="3" name="直线连接符 2"/>
          <p:cNvCxnSpPr/>
          <p:nvPr/>
        </p:nvCxnSpPr>
        <p:spPr>
          <a:xfrm>
            <a:off x="943429" y="163284"/>
            <a:ext cx="3641" cy="447449"/>
          </a:xfrm>
          <a:prstGeom prst="line">
            <a:avLst/>
          </a:prstGeom>
          <a:ln>
            <a:solidFill>
              <a:schemeClr val="accent2">
                <a:lumMod val="5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6" name="文本框 5"/>
          <p:cNvSpPr txBox="1"/>
          <p:nvPr/>
        </p:nvSpPr>
        <p:spPr>
          <a:xfrm>
            <a:off x="8968740" y="1231265"/>
            <a:ext cx="2994660" cy="5232400"/>
          </a:xfrm>
          <a:prstGeom prst="rect">
            <a:avLst/>
          </a:prstGeom>
          <a:noFill/>
        </p:spPr>
        <p:txBody>
          <a:bodyPr wrap="square" rtlCol="0" anchor="t">
            <a:spAutoFit/>
          </a:bodyPr>
          <a:p>
            <a:pPr>
              <a:lnSpc>
                <a:spcPct val="110000"/>
              </a:lnSpc>
            </a:pP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nSpc>
                <a:spcPct val="110000"/>
              </a:lnSpc>
            </a:pPr>
            <a:r>
              <a:rPr lang="zh-CN" altLang="en-US" sz="1600">
                <a:solidFill>
                  <a:srgbClr val="843C0B"/>
                </a:solidFill>
                <a:latin typeface="等线" panose="02010600030101010101" charset="-122"/>
                <a:ea typeface="等线" panose="02010600030101010101" charset="-122"/>
                <a:cs typeface="等线" panose="02010600030101010101" charset="-122"/>
              </a:rPr>
              <a:t>嘉兴粽子为四角形，有鲜肉、豆沙、八宝等品种。如鲜肉粽，常在瘦肉内夹进一块肥肉，粽子煮熟后，肥肉的油渗入米内，入口肥而不腻。</a:t>
            </a: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nSpc>
                <a:spcPct val="110000"/>
              </a:lnSpc>
            </a:pPr>
            <a:endParaRPr lang="zh-CN" altLang="en-US" sz="1600">
              <a:solidFill>
                <a:srgbClr val="843C0B"/>
              </a:solidFill>
              <a:latin typeface="等线" panose="02010600030101010101" charset="-122"/>
              <a:ea typeface="等线" panose="02010600030101010101" charset="-122"/>
              <a:cs typeface="等线" panose="02010600030101010101" charset="-122"/>
            </a:endParaRPr>
          </a:p>
          <a:p>
            <a:pPr>
              <a:lnSpc>
                <a:spcPct val="110000"/>
              </a:lnSpc>
            </a:pPr>
            <a:r>
              <a:rPr lang="zh-CN" altLang="en-US" sz="1600">
                <a:solidFill>
                  <a:srgbClr val="843C0B"/>
                </a:solidFill>
                <a:latin typeface="等线" panose="02010600030101010101" charset="-122"/>
                <a:ea typeface="等线" panose="02010600030101010101" charset="-122"/>
                <a:cs typeface="等线" panose="02010600030101010101" charset="-122"/>
              </a:rPr>
              <a:t>取真武山优质甜茶叶经煎熬取汁用来制作粽子，其粽子色泽金黄油亮，入口润滑细嫩，柔软粘稠，齿颊留香，回味甘甜，去腻消食，营养丰富又适合糖尿病人食用。浙江多数地方尤其是浙西山区居民祖祖辈辈、从古至今都有用甜茶煮粽子、煮茶饭、煮茶粥的传统习惯。《红楼梦》第六十二回等剧情中就曾多次讲到贾宝玉爱吃甜茶饭的情节。</a:t>
            </a:r>
            <a:endParaRPr lang="zh-CN" altLang="en-US" sz="1600">
              <a:solidFill>
                <a:srgbClr val="843C0B"/>
              </a:solidFill>
              <a:latin typeface="等线" panose="02010600030101010101" charset="-122"/>
              <a:ea typeface="等线" panose="02010600030101010101" charset="-122"/>
              <a:cs typeface="等线" panose="02010600030101010101" charset="-122"/>
            </a:endParaRPr>
          </a:p>
        </p:txBody>
      </p:sp>
      <p:pic>
        <p:nvPicPr>
          <p:cNvPr id="7" name="图片 6"/>
          <p:cNvPicPr>
            <a:picLocks noChangeAspect="1"/>
          </p:cNvPicPr>
          <p:nvPr/>
        </p:nvPicPr>
        <p:blipFill>
          <a:blip r:embed="rId1"/>
          <a:stretch>
            <a:fillRect/>
          </a:stretch>
        </p:blipFill>
        <p:spPr>
          <a:xfrm>
            <a:off x="1631950" y="1675130"/>
            <a:ext cx="7023735" cy="4685030"/>
          </a:xfrm>
          <a:prstGeom prst="rect">
            <a:avLst/>
          </a:prstGeom>
        </p:spPr>
      </p:pic>
      <p:sp>
        <p:nvSpPr>
          <p:cNvPr id="8" name="文本框 7"/>
          <p:cNvSpPr txBox="1"/>
          <p:nvPr/>
        </p:nvSpPr>
        <p:spPr>
          <a:xfrm>
            <a:off x="1631950" y="833755"/>
            <a:ext cx="6978650" cy="632460"/>
          </a:xfrm>
          <a:prstGeom prst="rect">
            <a:avLst/>
          </a:prstGeom>
          <a:noFill/>
        </p:spPr>
        <p:txBody>
          <a:bodyPr wrap="square" rtlCol="0" anchor="t">
            <a:spAutoFit/>
          </a:bodyPr>
          <a:p>
            <a:pPr>
              <a:lnSpc>
                <a:spcPct val="110000"/>
              </a:lnSpc>
            </a:pPr>
            <a:r>
              <a:rPr lang="zh-CN" altLang="en-US" sz="1600">
                <a:solidFill>
                  <a:srgbClr val="843C0B"/>
                </a:solidFill>
                <a:latin typeface="等线" panose="02010600030101010101" charset="-122"/>
                <a:ea typeface="等线" panose="02010600030101010101" charset="-122"/>
                <a:cs typeface="等线" panose="02010600030101010101" charset="-122"/>
                <a:sym typeface="+mn-ea"/>
              </a:rPr>
              <a:t>粽子传说是为了祭奠投江的屈原而诞生的，早在春秋时期，用菰叶包黍米成牛角状称"角黍";用竹筒装米密封烤熟称"筒粽"。</a:t>
            </a:r>
            <a:endParaRPr lang="zh-CN" altLang="en-US" sz="1600">
              <a:solidFill>
                <a:srgbClr val="843C0B"/>
              </a:solidFill>
              <a:latin typeface="等线" panose="02010600030101010101" charset="-122"/>
              <a:ea typeface="等线" panose="02010600030101010101" charset="-122"/>
              <a:cs typeface="等线" panose="02010600030101010101" charset="-122"/>
              <a:sym typeface="+mn-ea"/>
            </a:endParaRPr>
          </a:p>
        </p:txBody>
      </p:sp>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webwppDef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tqtoha">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6366</Words>
  <Application>WWO_openplatform_20200924161515-8e733aaadf</Application>
  <PresentationFormat>自定义</PresentationFormat>
  <Paragraphs>252</Paragraphs>
  <Slides>43</Slides>
  <Notes>16</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43</vt:i4>
      </vt:variant>
    </vt:vector>
  </HeadingPairs>
  <TitlesOfParts>
    <vt:vector size="59" baseType="lpstr">
      <vt:lpstr>Arial</vt:lpstr>
      <vt:lpstr>宋体</vt:lpstr>
      <vt:lpstr>Wingdings</vt:lpstr>
      <vt:lpstr>Adobe 楷体 Std R</vt:lpstr>
      <vt:lpstr>汉仪楷体KW</vt:lpstr>
      <vt:lpstr>Adobe 楷体 Std R</vt:lpstr>
      <vt:lpstr>方正粗黑宋简体</vt:lpstr>
      <vt:lpstr>等线</vt:lpstr>
      <vt:lpstr>汉仪中等线KW</vt:lpstr>
      <vt:lpstr>南构卫秀定行书</vt:lpstr>
      <vt:lpstr>汉仪书宋二KW</vt:lpstr>
      <vt:lpstr>字魂36号-正文宋楷</vt:lpstr>
      <vt:lpstr>南构王天喜行书简</vt:lpstr>
      <vt:lpstr>汉呈王久存行书</vt:lpstr>
      <vt:lpstr>webwppDefTheme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FIVE</dc:creator>
  <cp:lastModifiedBy>ST尚体体育</cp:lastModifiedBy>
  <dcterms:created xsi:type="dcterms:W3CDTF">2021-09-23T04:03:22Z</dcterms:created>
  <dcterms:modified xsi:type="dcterms:W3CDTF">2021-09-23T04:03:22Z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2052-0.0.0.0</vt:lpwstr>
  </property>
  <property fmtid="{D5CDD505-2E9C-101B-9397-08002B2CF9AE}" pid="3" name="KSOTemplateUUID">
    <vt:lpwstr>v1.0_mb_MJRNeemGBR4R7ndu/u6lCg==</vt:lpwstr>
  </property>
  <property fmtid="{D5CDD505-2E9C-101B-9397-08002B2CF9AE}" pid="4" name="ICV">
    <vt:lpwstr>E6609E25A92D42A4874DBFFB70961F07</vt:lpwstr>
  </property>
  <property fmtid="{D5CDD505-2E9C-101B-9397-08002B2CF9AE}" pid="5" name="KSOSaveFontToCloudKey">
    <vt:lpwstr>1183499616_btnclosed</vt:lpwstr>
  </property>
</Properties>
</file>