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71" r:id="rId17"/>
    <p:sldId id="26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C6ED-948D-4BB1-80BF-91396D5050BD}" type="datetimeFigureOut">
              <a:rPr lang="zh-CN" altLang="en-US" smtClean="0"/>
              <a:pPr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7AB4-8F84-4F79-8FE6-E554B6DB9D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21033885651794_b.jpg"/>
          <p:cNvPicPr>
            <a:picLocks noChangeAspect="1"/>
          </p:cNvPicPr>
          <p:nvPr/>
        </p:nvPicPr>
        <p:blipFill>
          <a:blip r:embed="rId2" cstate="print"/>
          <a:srcRect b="4007"/>
          <a:stretch>
            <a:fillRect/>
          </a:stretch>
        </p:blipFill>
        <p:spPr>
          <a:xfrm>
            <a:off x="3419872" y="260648"/>
            <a:ext cx="5436096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东源高级中学   张维展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藏书票设计方法步骤二：怎样手绘表现出灰色层次？</a:t>
            </a:r>
            <a:endParaRPr lang="zh-CN" altLang="en-US" sz="2400" b="1" dirty="0"/>
          </a:p>
        </p:txBody>
      </p:sp>
      <p:pic>
        <p:nvPicPr>
          <p:cNvPr id="5" name="图片 4" descr="timg.jpg"/>
          <p:cNvPicPr>
            <a:picLocks noChangeAspect="1"/>
          </p:cNvPicPr>
          <p:nvPr/>
        </p:nvPicPr>
        <p:blipFill>
          <a:blip r:embed="rId2" cstate="print"/>
          <a:srcRect r="25670"/>
          <a:stretch>
            <a:fillRect/>
          </a:stretch>
        </p:blipFill>
        <p:spPr>
          <a:xfrm>
            <a:off x="0" y="1196752"/>
            <a:ext cx="5138234" cy="5184576"/>
          </a:xfrm>
          <a:prstGeom prst="rect">
            <a:avLst/>
          </a:prstGeom>
        </p:spPr>
      </p:pic>
      <p:pic>
        <p:nvPicPr>
          <p:cNvPr id="6" name="图片 5" descr="timg.jpg"/>
          <p:cNvPicPr>
            <a:picLocks noChangeAspect="1"/>
          </p:cNvPicPr>
          <p:nvPr/>
        </p:nvPicPr>
        <p:blipFill>
          <a:blip r:embed="rId2" cstate="print"/>
          <a:srcRect l="45993" t="39932" r="25670"/>
          <a:stretch>
            <a:fillRect/>
          </a:stretch>
        </p:blipFill>
        <p:spPr>
          <a:xfrm>
            <a:off x="5652120" y="1196464"/>
            <a:ext cx="2808312" cy="4464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7" y="5157192"/>
            <a:ext cx="406794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用点或线重复排列形成灰色效果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书票范例7.jpg"/>
          <p:cNvPicPr>
            <a:picLocks noChangeAspect="1"/>
          </p:cNvPicPr>
          <p:nvPr/>
        </p:nvPicPr>
        <p:blipFill>
          <a:blip r:embed="rId2" cstate="print"/>
          <a:srcRect r="49716" b="3385"/>
          <a:stretch>
            <a:fillRect/>
          </a:stretch>
        </p:blipFill>
        <p:spPr>
          <a:xfrm>
            <a:off x="0" y="0"/>
            <a:ext cx="6012160" cy="6407422"/>
          </a:xfrm>
          <a:prstGeom prst="rect">
            <a:avLst/>
          </a:prstGeom>
        </p:spPr>
      </p:pic>
      <p:pic>
        <p:nvPicPr>
          <p:cNvPr id="3" name="图片 2" descr="书票范例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3863" y="0"/>
            <a:ext cx="5510137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书票范例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02756" cy="2699154"/>
          </a:xfrm>
          <a:prstGeom prst="rect">
            <a:avLst/>
          </a:prstGeom>
        </p:spPr>
      </p:pic>
      <p:pic>
        <p:nvPicPr>
          <p:cNvPr id="3" name="图片 2" descr="书票范例4d.jpg"/>
          <p:cNvPicPr>
            <a:picLocks noChangeAspect="1"/>
          </p:cNvPicPr>
          <p:nvPr/>
        </p:nvPicPr>
        <p:blipFill>
          <a:blip r:embed="rId3" cstate="print"/>
          <a:srcRect l="17618" t="11054" r="34710" b="8802"/>
          <a:stretch>
            <a:fillRect/>
          </a:stretch>
        </p:blipFill>
        <p:spPr>
          <a:xfrm>
            <a:off x="0" y="2852936"/>
            <a:ext cx="3024336" cy="3813293"/>
          </a:xfrm>
          <a:prstGeom prst="rect">
            <a:avLst/>
          </a:prstGeom>
        </p:spPr>
      </p:pic>
      <p:pic>
        <p:nvPicPr>
          <p:cNvPr id="4" name="图片 3" descr="书票范例4e.jpg"/>
          <p:cNvPicPr>
            <a:picLocks noChangeAspect="1"/>
          </p:cNvPicPr>
          <p:nvPr/>
        </p:nvPicPr>
        <p:blipFill>
          <a:blip r:embed="rId4" cstate="print"/>
          <a:srcRect l="56999" t="13818" r="3620" b="8802"/>
          <a:stretch>
            <a:fillRect/>
          </a:stretch>
        </p:blipFill>
        <p:spPr>
          <a:xfrm>
            <a:off x="6300192" y="2825552"/>
            <a:ext cx="2736304" cy="4032448"/>
          </a:xfrm>
          <a:prstGeom prst="rect">
            <a:avLst/>
          </a:prstGeom>
        </p:spPr>
      </p:pic>
      <p:pic>
        <p:nvPicPr>
          <p:cNvPr id="5" name="图片 4" descr="书票范例4e.jpg"/>
          <p:cNvPicPr>
            <a:picLocks noChangeAspect="1"/>
          </p:cNvPicPr>
          <p:nvPr/>
        </p:nvPicPr>
        <p:blipFill>
          <a:blip r:embed="rId4" cstate="print"/>
          <a:srcRect l="14509" t="12436" r="44037" b="10183"/>
          <a:stretch>
            <a:fillRect/>
          </a:stretch>
        </p:blipFill>
        <p:spPr>
          <a:xfrm>
            <a:off x="3203848" y="0"/>
            <a:ext cx="2880320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332656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看看老师如何运用重复的点和线设计出黑、白、灰的效果。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2852936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作业：根据图片选取一局部做一张藏书票的黑白设计稿，要求用点线重复手法做出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黑白灰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的层次效果。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Administrator.2016-20160607BG\Desktop\黑白画\u=1711805299,2564319535&amp;fm=27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83968" cy="2853121"/>
          </a:xfrm>
          <a:prstGeom prst="rect">
            <a:avLst/>
          </a:prstGeom>
          <a:noFill/>
        </p:spPr>
      </p:pic>
      <p:pic>
        <p:nvPicPr>
          <p:cNvPr id="1027" name="Picture 3" descr="C:\Users\Administrator.2016-20160607BG\Desktop\黑白画\u=2322162820,1098145919&amp;fm=27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05"/>
            <a:ext cx="4499992" cy="2996995"/>
          </a:xfrm>
          <a:prstGeom prst="rect">
            <a:avLst/>
          </a:prstGeom>
          <a:noFill/>
        </p:spPr>
      </p:pic>
      <p:pic>
        <p:nvPicPr>
          <p:cNvPr id="5" name="图片 4" descr="书票范例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3520116"/>
            <a:ext cx="4572001" cy="3337884"/>
          </a:xfrm>
          <a:prstGeom prst="rect">
            <a:avLst/>
          </a:prstGeom>
        </p:spPr>
      </p:pic>
      <p:pic>
        <p:nvPicPr>
          <p:cNvPr id="1028" name="Picture 4" descr="C:\Users\Administrator.2016-20160607BG\Desktop\黑白画\u=2875293308,2178142777&amp;fm=27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461" y="0"/>
            <a:ext cx="457554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 flipH="1">
            <a:off x="2555776" y="5373216"/>
            <a:ext cx="1512168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 flipH="1">
            <a:off x="395536" y="4005064"/>
            <a:ext cx="1152128" cy="648072"/>
          </a:xfrm>
          <a:prstGeom prst="wedgeRoundRectCallout">
            <a:avLst>
              <a:gd name="adj1" fmla="val 1355"/>
              <a:gd name="adj2" fmla="val -103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u=804653764,3410501519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20272" cy="3510136"/>
          </a:xfrm>
          <a:prstGeom prst="rect">
            <a:avLst/>
          </a:prstGeom>
        </p:spPr>
      </p:pic>
      <p:pic>
        <p:nvPicPr>
          <p:cNvPr id="4" name="图片 3" descr="u=1621882376,10135326&amp;fm=27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21219"/>
            <a:ext cx="4860032" cy="3236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770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全景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44522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局部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943654256,1943659498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765" y="0"/>
            <a:ext cx="8068235" cy="3429000"/>
          </a:xfrm>
          <a:prstGeom prst="rect">
            <a:avLst/>
          </a:prstGeom>
        </p:spPr>
      </p:pic>
      <p:pic>
        <p:nvPicPr>
          <p:cNvPr id="3" name="图片 2" descr="u=2766224787,2930360259&amp;fm=200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63397"/>
            <a:ext cx="4932040" cy="3294603"/>
          </a:xfrm>
          <a:prstGeom prst="rect">
            <a:avLst/>
          </a:prstGeom>
        </p:spPr>
      </p:pic>
      <p:sp>
        <p:nvSpPr>
          <p:cNvPr id="4" name="上箭头 3"/>
          <p:cNvSpPr/>
          <p:nvPr/>
        </p:nvSpPr>
        <p:spPr>
          <a:xfrm>
            <a:off x="6660232" y="3501008"/>
            <a:ext cx="1512168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92280" y="3645024"/>
            <a:ext cx="504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全景</a:t>
            </a:r>
            <a:endParaRPr lang="zh-CN" altLang="en-US" sz="3200" dirty="0"/>
          </a:p>
        </p:txBody>
      </p:sp>
      <p:sp>
        <p:nvSpPr>
          <p:cNvPr id="7" name="左箭头 6"/>
          <p:cNvSpPr/>
          <p:nvPr/>
        </p:nvSpPr>
        <p:spPr>
          <a:xfrm>
            <a:off x="5004048" y="5229200"/>
            <a:ext cx="1440160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56612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局部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32764532,202374070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6" name="图片 5" descr="u=1524688168,2471897699&amp;fm=214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19732"/>
            <a:ext cx="4644008" cy="4038268"/>
          </a:xfrm>
          <a:prstGeom prst="rect">
            <a:avLst/>
          </a:prstGeom>
        </p:spPr>
      </p:pic>
      <p:sp>
        <p:nvSpPr>
          <p:cNvPr id="7" name="左箭头标注 6"/>
          <p:cNvSpPr/>
          <p:nvPr/>
        </p:nvSpPr>
        <p:spPr>
          <a:xfrm>
            <a:off x="4932040" y="620688"/>
            <a:ext cx="1944216" cy="108012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线条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右箭头标注 7"/>
          <p:cNvSpPr/>
          <p:nvPr/>
        </p:nvSpPr>
        <p:spPr>
          <a:xfrm>
            <a:off x="2411760" y="5301208"/>
            <a:ext cx="2304256" cy="115212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83768" y="55892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黑白灰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83704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60357"/>
            <a:ext cx="88024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请留意老家的房子，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看看还有哪些特别的客家元素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用速写或拍照的方式记录下来。</a:t>
            </a:r>
            <a:endParaRPr kumimoji="0" 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5" name="图片 4" descr="9c60e24cdb1acd789c75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01008"/>
            <a:ext cx="3039492" cy="2927837"/>
          </a:xfrm>
          <a:prstGeom prst="rect">
            <a:avLst/>
          </a:prstGeom>
        </p:spPr>
      </p:pic>
      <p:pic>
        <p:nvPicPr>
          <p:cNvPr id="6" name="图片 5" descr="p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068960"/>
            <a:ext cx="2017618" cy="3586876"/>
          </a:xfrm>
          <a:prstGeom prst="rect">
            <a:avLst/>
          </a:prstGeom>
        </p:spPr>
      </p:pic>
      <p:pic>
        <p:nvPicPr>
          <p:cNvPr id="7" name="图片 6" descr="u=702204446,2702368182&amp;fm=27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01008"/>
            <a:ext cx="28803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NP1JOW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0" y="3501009"/>
            <a:ext cx="4212468" cy="2808312"/>
          </a:xfrm>
          <a:prstGeom prst="rect">
            <a:avLst/>
          </a:prstGeom>
        </p:spPr>
      </p:pic>
      <p:pic>
        <p:nvPicPr>
          <p:cNvPr id="5" name="图片 4" descr="timgS4NV39Z1.jpg"/>
          <p:cNvPicPr>
            <a:picLocks noChangeAspect="1"/>
          </p:cNvPicPr>
          <p:nvPr/>
        </p:nvPicPr>
        <p:blipFill>
          <a:blip r:embed="rId3" cstate="print"/>
          <a:srcRect t="40930" r="31148"/>
          <a:stretch>
            <a:fillRect/>
          </a:stretch>
        </p:blipFill>
        <p:spPr>
          <a:xfrm>
            <a:off x="4483483" y="188640"/>
            <a:ext cx="4481005" cy="2743048"/>
          </a:xfrm>
          <a:prstGeom prst="rect">
            <a:avLst/>
          </a:prstGeom>
        </p:spPr>
      </p:pic>
      <p:pic>
        <p:nvPicPr>
          <p:cNvPr id="6" name="图片 5" descr="timgSTX5Y1MD.jpg"/>
          <p:cNvPicPr>
            <a:picLocks noChangeAspect="1"/>
          </p:cNvPicPr>
          <p:nvPr/>
        </p:nvPicPr>
        <p:blipFill>
          <a:blip r:embed="rId4" cstate="print"/>
          <a:srcRect b="5907"/>
          <a:stretch>
            <a:fillRect/>
          </a:stretch>
        </p:blipFill>
        <p:spPr>
          <a:xfrm>
            <a:off x="66796" y="188640"/>
            <a:ext cx="4203678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3429000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考考你：你能说出这些建筑在造型上的差别和共同点吗？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NP1JOW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1019"/>
            <a:ext cx="3325472" cy="2216981"/>
          </a:xfrm>
          <a:prstGeom prst="rect">
            <a:avLst/>
          </a:prstGeom>
        </p:spPr>
      </p:pic>
      <p:pic>
        <p:nvPicPr>
          <p:cNvPr id="3" name="图片 2" descr="timgS4NV39Z1.jpg"/>
          <p:cNvPicPr>
            <a:picLocks noChangeAspect="1"/>
          </p:cNvPicPr>
          <p:nvPr/>
        </p:nvPicPr>
        <p:blipFill>
          <a:blip r:embed="rId3" cstate="print"/>
          <a:srcRect t="50777" r="44507"/>
          <a:stretch>
            <a:fillRect/>
          </a:stretch>
        </p:blipFill>
        <p:spPr>
          <a:xfrm>
            <a:off x="0" y="2348880"/>
            <a:ext cx="3298902" cy="2087898"/>
          </a:xfrm>
          <a:prstGeom prst="rect">
            <a:avLst/>
          </a:prstGeom>
        </p:spPr>
      </p:pic>
      <p:pic>
        <p:nvPicPr>
          <p:cNvPr id="4" name="图片 3" descr="timgSTX5Y1MD.jpg"/>
          <p:cNvPicPr>
            <a:picLocks noChangeAspect="1"/>
          </p:cNvPicPr>
          <p:nvPr/>
        </p:nvPicPr>
        <p:blipFill>
          <a:blip r:embed="rId4" cstate="print"/>
          <a:srcRect b="5907"/>
          <a:stretch>
            <a:fillRect/>
          </a:stretch>
        </p:blipFill>
        <p:spPr>
          <a:xfrm>
            <a:off x="0" y="0"/>
            <a:ext cx="3300394" cy="2204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224" y="3501008"/>
            <a:ext cx="23042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共同点：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房子造型设计都是形成环绕状围拢起来，所以被称之为“围屋”</a:t>
            </a:r>
            <a:endParaRPr lang="zh-CN" altLang="en-US" sz="28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779912" y="476672"/>
            <a:ext cx="5040560" cy="5544616"/>
            <a:chOff x="3779912" y="476672"/>
            <a:chExt cx="5040560" cy="5544616"/>
          </a:xfrm>
        </p:grpSpPr>
        <p:sp>
          <p:nvSpPr>
            <p:cNvPr id="5" name="矩形 4"/>
            <p:cNvSpPr/>
            <p:nvPr/>
          </p:nvSpPr>
          <p:spPr>
            <a:xfrm>
              <a:off x="3779912" y="548680"/>
              <a:ext cx="1402941" cy="1196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51920" y="2708920"/>
              <a:ext cx="136815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延期 7"/>
            <p:cNvSpPr/>
            <p:nvPr/>
          </p:nvSpPr>
          <p:spPr>
            <a:xfrm rot="16200000">
              <a:off x="4229962" y="4779150"/>
              <a:ext cx="792088" cy="1692188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216" y="476672"/>
              <a:ext cx="23042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差</a:t>
              </a:r>
              <a:r>
                <a:rPr lang="zh-CN" altLang="en-US" sz="2800" b="1" dirty="0" smtClean="0"/>
                <a:t>别：</a:t>
              </a:r>
              <a:endParaRPr lang="en-US" altLang="zh-CN" sz="2800" b="1" dirty="0" smtClean="0"/>
            </a:p>
            <a:p>
              <a:r>
                <a:rPr lang="zh-CN" altLang="en-US" sz="2800" b="1" dirty="0" smtClean="0"/>
                <a:t>建筑外形各形成方形、圆形、半圆形的几何造型。</a:t>
              </a:r>
              <a:endParaRPr lang="zh-CN" alt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.jpg"/>
          <p:cNvPicPr>
            <a:picLocks noChangeAspect="1"/>
          </p:cNvPicPr>
          <p:nvPr/>
        </p:nvPicPr>
        <p:blipFill>
          <a:blip r:embed="rId2" cstate="print"/>
          <a:srcRect l="5604" r="7534"/>
          <a:stretch>
            <a:fillRect/>
          </a:stretch>
        </p:blipFill>
        <p:spPr>
          <a:xfrm>
            <a:off x="4716016" y="3573017"/>
            <a:ext cx="4427984" cy="3284984"/>
          </a:xfrm>
          <a:prstGeom prst="rect">
            <a:avLst/>
          </a:prstGeom>
        </p:spPr>
      </p:pic>
      <p:pic>
        <p:nvPicPr>
          <p:cNvPr id="4" name="图片 3" descr="1341800618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2986"/>
            <a:ext cx="4427985" cy="3325014"/>
          </a:xfrm>
          <a:prstGeom prst="rect">
            <a:avLst/>
          </a:prstGeom>
        </p:spPr>
      </p:pic>
      <p:pic>
        <p:nvPicPr>
          <p:cNvPr id="6" name="图片 5" descr="48adbb03gbac4e9241633&amp;690.jpg"/>
          <p:cNvPicPr>
            <a:picLocks noChangeAspect="1"/>
          </p:cNvPicPr>
          <p:nvPr/>
        </p:nvPicPr>
        <p:blipFill>
          <a:blip r:embed="rId4" cstate="print"/>
          <a:srcRect l="11617" b="6092"/>
          <a:stretch>
            <a:fillRect/>
          </a:stretch>
        </p:blipFill>
        <p:spPr>
          <a:xfrm>
            <a:off x="0" y="0"/>
            <a:ext cx="4371276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76672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瞧！我们河源也有围屋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05273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你能说说我们河源围屋有哪些明显特点吗？</a:t>
            </a: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667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细</a:t>
            </a:r>
            <a:r>
              <a:rPr lang="zh-CN" altLang="en-US" sz="2800" b="1" dirty="0" smtClean="0"/>
              <a:t>看河源围屋，里面还蕴藏着更多的美！</a:t>
            </a:r>
            <a:endParaRPr lang="zh-CN" altLang="en-US" sz="28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467544" y="692696"/>
            <a:ext cx="2503290" cy="3927341"/>
            <a:chOff x="539552" y="1559694"/>
            <a:chExt cx="2503290" cy="3927341"/>
          </a:xfrm>
        </p:grpSpPr>
        <p:pic>
          <p:nvPicPr>
            <p:cNvPr id="6" name="图片 5" descr="14.jpg"/>
            <p:cNvPicPr>
              <a:picLocks noChangeAspect="1"/>
            </p:cNvPicPr>
            <p:nvPr/>
          </p:nvPicPr>
          <p:blipFill>
            <a:blip r:embed="rId2" cstate="print"/>
            <a:srcRect t="10554" r="45513"/>
            <a:stretch>
              <a:fillRect/>
            </a:stretch>
          </p:blipFill>
          <p:spPr>
            <a:xfrm>
              <a:off x="539552" y="1559694"/>
              <a:ext cx="2503290" cy="30820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9552" y="4656038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简洁的整体造型之美</a:t>
              </a:r>
              <a:endParaRPr lang="zh-CN" altLang="en-US" sz="24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19872" y="683985"/>
            <a:ext cx="5487622" cy="3702025"/>
            <a:chOff x="3491880" y="1559694"/>
            <a:chExt cx="5487622" cy="3702025"/>
          </a:xfrm>
        </p:grpSpPr>
        <p:pic>
          <p:nvPicPr>
            <p:cNvPr id="4" name="图片 3" descr="8.jpg"/>
            <p:cNvPicPr>
              <a:picLocks noChangeAspect="1"/>
            </p:cNvPicPr>
            <p:nvPr/>
          </p:nvPicPr>
          <p:blipFill>
            <a:blip r:embed="rId3" cstate="print"/>
            <a:srcRect l="56190" t="15761"/>
            <a:stretch>
              <a:fillRect/>
            </a:stretch>
          </p:blipFill>
          <p:spPr>
            <a:xfrm>
              <a:off x="6516216" y="1559694"/>
              <a:ext cx="2463286" cy="3141543"/>
            </a:xfrm>
            <a:prstGeom prst="rect">
              <a:avLst/>
            </a:prstGeom>
          </p:spPr>
        </p:pic>
        <p:pic>
          <p:nvPicPr>
            <p:cNvPr id="5" name="图片 4" descr="林寨永帧楼.jpg"/>
            <p:cNvPicPr>
              <a:picLocks noChangeAspect="1"/>
            </p:cNvPicPr>
            <p:nvPr/>
          </p:nvPicPr>
          <p:blipFill>
            <a:blip r:embed="rId4" cstate="print"/>
            <a:srcRect r="50000" b="14865"/>
            <a:stretch>
              <a:fillRect/>
            </a:stretch>
          </p:blipFill>
          <p:spPr>
            <a:xfrm>
              <a:off x="3491880" y="1559694"/>
              <a:ext cx="2749714" cy="31212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1880" y="4800054"/>
              <a:ext cx="547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精心设计的门窗等细节之美</a:t>
              </a:r>
              <a:endParaRPr lang="zh-CN" altLang="en-US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5157192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学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习目标：</a:t>
            </a:r>
            <a:r>
              <a:rPr lang="zh-CN" altLang="en-US" sz="2800" b="1" dirty="0" smtClean="0"/>
              <a:t>让我们以藏书票的艺术表现形式来珍藏这份客家围屋之美，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一起以客家围屋为主题完成一张藏书票的设计稿。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书票范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0409">
            <a:off x="4336119" y="3404880"/>
            <a:ext cx="2808312" cy="3092298"/>
          </a:xfrm>
          <a:prstGeom prst="rect">
            <a:avLst/>
          </a:prstGeom>
        </p:spPr>
      </p:pic>
      <p:pic>
        <p:nvPicPr>
          <p:cNvPr id="3" name="图片 2" descr="书票范例2.jpg"/>
          <p:cNvPicPr>
            <a:picLocks noChangeAspect="1"/>
          </p:cNvPicPr>
          <p:nvPr/>
        </p:nvPicPr>
        <p:blipFill>
          <a:blip r:embed="rId3" cstate="print"/>
          <a:srcRect r="29898"/>
          <a:stretch>
            <a:fillRect/>
          </a:stretch>
        </p:blipFill>
        <p:spPr>
          <a:xfrm>
            <a:off x="5940152" y="260648"/>
            <a:ext cx="2736304" cy="402233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30243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客家建筑</a:t>
            </a:r>
            <a:endParaRPr lang="en-US" altLang="zh-CN" sz="54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藏书票的</a:t>
            </a:r>
            <a:endParaRPr lang="en-US" altLang="zh-CN" sz="54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9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设计</a:t>
            </a:r>
            <a:endParaRPr lang="zh-CN" altLang="en-US" sz="96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13176"/>
            <a:ext cx="227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执教：东源高级中学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</a:t>
            </a:r>
            <a:r>
              <a:rPr lang="zh-CN" altLang="en-US" b="1" dirty="0" smtClean="0"/>
              <a:t>张维展</a:t>
            </a:r>
            <a:endParaRPr lang="en-US" altLang="zh-CN" b="1" dirty="0" smtClean="0"/>
          </a:p>
          <a:p>
            <a:r>
              <a:rPr lang="en-US" altLang="zh-CN" b="1" dirty="0" smtClean="0"/>
              <a:t>2018.5.15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书票范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92895"/>
            <a:ext cx="3168352" cy="348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仔细观察一枚标准的藏书票由哪些内容构成？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764704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23528" y="2492896"/>
            <a:ext cx="4464496" cy="707886"/>
            <a:chOff x="323528" y="2492896"/>
            <a:chExt cx="4464496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2492896"/>
              <a:ext cx="22429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黑体" pitchFamily="49" charset="-122"/>
                  <a:ea typeface="黑体" pitchFamily="49" charset="-122"/>
                </a:rPr>
                <a:t>主题图案</a:t>
              </a:r>
              <a:endParaRPr lang="zh-CN" altLang="en-US" sz="4000" b="1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2555776" y="2924944"/>
              <a:ext cx="223224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95536" y="3573016"/>
            <a:ext cx="6912768" cy="707886"/>
            <a:chOff x="395536" y="3573016"/>
            <a:chExt cx="6912768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95536" y="357301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黑体" pitchFamily="49" charset="-122"/>
                  <a:ea typeface="黑体" pitchFamily="49" charset="-122"/>
                </a:rPr>
                <a:t>票主</a:t>
              </a:r>
            </a:p>
          </p:txBody>
        </p:sp>
        <p:cxnSp>
          <p:nvCxnSpPr>
            <p:cNvPr id="14" name="直接箭头连接符 13"/>
            <p:cNvCxnSpPr>
              <a:stCxn id="13" idx="3"/>
            </p:cNvCxnSpPr>
            <p:nvPr/>
          </p:nvCxnSpPr>
          <p:spPr>
            <a:xfrm>
              <a:off x="1606124" y="3926959"/>
              <a:ext cx="5702180" cy="60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39552" y="5157192"/>
            <a:ext cx="4032448" cy="707886"/>
            <a:chOff x="539552" y="5157192"/>
            <a:chExt cx="4032448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539552" y="5157192"/>
              <a:ext cx="3262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黑体" pitchFamily="49" charset="-122"/>
                  <a:ea typeface="黑体" pitchFamily="49" charset="-122"/>
                </a:rPr>
                <a:t>藏书票拉丁文</a:t>
              </a:r>
              <a:endParaRPr lang="zh-CN" altLang="en-US" sz="4000" b="1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3563888" y="5589240"/>
              <a:ext cx="100811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689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藏书票设计方法步骤一：取舍、构图。</a:t>
            </a:r>
            <a:endParaRPr lang="zh-CN" altLang="en-US" b="1" dirty="0"/>
          </a:p>
        </p:txBody>
      </p:sp>
      <p:pic>
        <p:nvPicPr>
          <p:cNvPr id="3" name="图片 2" descr="书票范例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074791"/>
            <a:ext cx="2829758" cy="3738585"/>
          </a:xfrm>
          <a:prstGeom prst="rect">
            <a:avLst/>
          </a:prstGeom>
        </p:spPr>
      </p:pic>
      <p:pic>
        <p:nvPicPr>
          <p:cNvPr id="4" name="图片 3" descr="书票范例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2788448" cy="2891724"/>
          </a:xfrm>
          <a:prstGeom prst="rect">
            <a:avLst/>
          </a:prstGeom>
        </p:spPr>
      </p:pic>
      <p:pic>
        <p:nvPicPr>
          <p:cNvPr id="5" name="图片 4" descr="书票范例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068960"/>
            <a:ext cx="2736304" cy="3747981"/>
          </a:xfrm>
          <a:prstGeom prst="rect">
            <a:avLst/>
          </a:prstGeom>
        </p:spPr>
      </p:pic>
      <p:pic>
        <p:nvPicPr>
          <p:cNvPr id="6" name="图片 5" descr="书票范例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478"/>
            <a:ext cx="4680520" cy="279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书票范例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2602756" cy="2699154"/>
          </a:xfrm>
          <a:prstGeom prst="rect">
            <a:avLst/>
          </a:prstGeom>
        </p:spPr>
      </p:pic>
      <p:pic>
        <p:nvPicPr>
          <p:cNvPr id="3" name="图片 2" descr="书票范例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836712"/>
            <a:ext cx="2587217" cy="268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对比哪个画面效果好？</a:t>
            </a:r>
            <a:r>
              <a:rPr lang="zh-CN" altLang="en-US" sz="2800" dirty="0"/>
              <a:t>为什</a:t>
            </a:r>
            <a:r>
              <a:rPr lang="zh-CN" altLang="en-US" sz="2800" dirty="0" smtClean="0"/>
              <a:t>么？</a:t>
            </a:r>
            <a:endParaRPr lang="zh-CN" altLang="en-US" sz="2800" dirty="0"/>
          </a:p>
        </p:txBody>
      </p:sp>
      <p:pic>
        <p:nvPicPr>
          <p:cNvPr id="6" name="图片 5" descr="书票范例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836712"/>
            <a:ext cx="2699792" cy="2799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3645024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灰</a:t>
            </a:r>
            <a:r>
              <a:rPr lang="zh-CN" altLang="en-US" b="1" dirty="0" smtClean="0"/>
              <a:t>暗，缺少黑白对比。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3573016"/>
            <a:ext cx="273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黑白对比太过简单，缺少灰色层次。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645024"/>
            <a:ext cx="2232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黑白对比强烈，有灰色层次，效果最好。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500</Words>
  <Application>Microsoft Office PowerPoint</Application>
  <PresentationFormat>全屏显示(4:3)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61</cp:revision>
  <dcterms:created xsi:type="dcterms:W3CDTF">2018-05-13T14:41:52Z</dcterms:created>
  <dcterms:modified xsi:type="dcterms:W3CDTF">2018-06-11T18:04:45Z</dcterms:modified>
</cp:coreProperties>
</file>