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75" r:id="rId4"/>
    <p:sldId id="284" r:id="rId5"/>
    <p:sldId id="282" r:id="rId6"/>
    <p:sldId id="283" r:id="rId7"/>
    <p:sldId id="280" r:id="rId8"/>
    <p:sldId id="262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E02"/>
    <a:srgbClr val="28E87F"/>
    <a:srgbClr val="36EEF2"/>
    <a:srgbClr val="84DAC6"/>
    <a:srgbClr val="DDE7F3"/>
    <a:srgbClr val="FFFFA7"/>
    <a:srgbClr val="C2D3E8"/>
    <a:srgbClr val="FFECAF"/>
    <a:srgbClr val="FCC068"/>
    <a:srgbClr val="C5F7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53" d="100"/>
          <a:sy n="53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15T20:52:54.060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A4C40-8CCD-4E51-B69F-EDCB1EC654CC}" type="datetimeFigureOut">
              <a:rPr lang="zh-CN" altLang="en-US" smtClean="0"/>
              <a:t>2017/6/16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F8F23-DD88-4058-9D68-4313796783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F8F23-DD88-4058-9D68-43137967833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2017/6/16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2017/6/16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2017/6/16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2017/6/16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2017/6/16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2017/6/16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2017/6/16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9908282_16030759311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6688832" cy="1896616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 smtClean="0">
                <a:solidFill>
                  <a:schemeClr val="bg1"/>
                </a:solidFill>
              </a:rPr>
              <a:t>第四单元 第</a:t>
            </a:r>
            <a:r>
              <a:rPr lang="en-US" altLang="zh-CN" sz="4800" dirty="0" smtClean="0">
                <a:solidFill>
                  <a:schemeClr val="bg1"/>
                </a:solidFill>
              </a:rPr>
              <a:t>2</a:t>
            </a:r>
            <a:r>
              <a:rPr lang="zh-CN" altLang="en-US" sz="4800" dirty="0" smtClean="0">
                <a:solidFill>
                  <a:schemeClr val="bg1"/>
                </a:solidFill>
              </a:rPr>
              <a:t>课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5877272"/>
            <a:ext cx="4697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+mn-ea"/>
              </a:rPr>
              <a:t>凉州区高坝中学     赵海燕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7" name="WordArt 2"/>
          <p:cNvSpPr>
            <a:spLocks noChangeArrowheads="1" noChangeShapeType="1"/>
          </p:cNvSpPr>
          <p:nvPr/>
        </p:nvSpPr>
        <p:spPr bwMode="auto">
          <a:xfrm>
            <a:off x="1418162" y="1772816"/>
            <a:ext cx="6624736" cy="3505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kern="10" dirty="0" smtClean="0">
                <a:ln w="12700" cmpd="sng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9"/>
                    </a:srgbClr>
                  </a:outerShdw>
                </a:effectLst>
                <a:latin typeface="楷体"/>
                <a:ea typeface="楷体"/>
              </a:rPr>
              <a:t>盛情邀约</a:t>
            </a:r>
          </a:p>
        </p:txBody>
      </p:sp>
    </p:spTree>
    <p:extLst>
      <p:ext uri="{BB962C8B-B14F-4D97-AF65-F5344CB8AC3E}">
        <p14:creationId xmlns:p14="http://schemas.microsoft.com/office/powerpoint/2010/main" xmlns="" val="41121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9908282_16030759311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2"/>
          <p:cNvSpPr>
            <a:spLocks noGrp="1" noChangeArrowheads="1" noChangeShapeType="1"/>
          </p:cNvSpPr>
          <p:nvPr>
            <p:ph idx="1"/>
          </p:nvPr>
        </p:nvSpPr>
        <p:spPr bwMode="auto">
          <a:xfrm>
            <a:off x="611560" y="1196752"/>
            <a:ext cx="7859216" cy="4205064"/>
          </a:xfrm>
          <a:custGeom>
            <a:avLst/>
            <a:gdLst>
              <a:gd name="connsiteX0" fmla="*/ 0 w 3960440"/>
              <a:gd name="connsiteY0" fmla="*/ 0 h 2088232"/>
              <a:gd name="connsiteX1" fmla="*/ 3960440 w 3960440"/>
              <a:gd name="connsiteY1" fmla="*/ 0 h 2088232"/>
              <a:gd name="connsiteX2" fmla="*/ 3960440 w 3960440"/>
              <a:gd name="connsiteY2" fmla="*/ 2088232 h 2088232"/>
              <a:gd name="connsiteX3" fmla="*/ 0 w 3960440"/>
              <a:gd name="connsiteY3" fmla="*/ 2088232 h 2088232"/>
              <a:gd name="connsiteX4" fmla="*/ 0 w 3960440"/>
              <a:gd name="connsiteY4" fmla="*/ 0 h 2088232"/>
              <a:gd name="connsiteX0" fmla="*/ 0 w 4424897"/>
              <a:gd name="connsiteY0" fmla="*/ 0 h 2088232"/>
              <a:gd name="connsiteX1" fmla="*/ 3960440 w 4424897"/>
              <a:gd name="connsiteY1" fmla="*/ 0 h 2088232"/>
              <a:gd name="connsiteX2" fmla="*/ 4424897 w 4424897"/>
              <a:gd name="connsiteY2" fmla="*/ 1725375 h 2088232"/>
              <a:gd name="connsiteX3" fmla="*/ 0 w 4424897"/>
              <a:gd name="connsiteY3" fmla="*/ 2088232 h 2088232"/>
              <a:gd name="connsiteX4" fmla="*/ 0 w 4424897"/>
              <a:gd name="connsiteY4" fmla="*/ 0 h 2088232"/>
              <a:gd name="connsiteX0" fmla="*/ 0 w 4555526"/>
              <a:gd name="connsiteY0" fmla="*/ 0 h 2088232"/>
              <a:gd name="connsiteX1" fmla="*/ 4555526 w 4555526"/>
              <a:gd name="connsiteY1" fmla="*/ 551543 h 2088232"/>
              <a:gd name="connsiteX2" fmla="*/ 4424897 w 4555526"/>
              <a:gd name="connsiteY2" fmla="*/ 1725375 h 2088232"/>
              <a:gd name="connsiteX3" fmla="*/ 0 w 4555526"/>
              <a:gd name="connsiteY3" fmla="*/ 2088232 h 2088232"/>
              <a:gd name="connsiteX4" fmla="*/ 0 w 4555526"/>
              <a:gd name="connsiteY4" fmla="*/ 0 h 2088232"/>
              <a:gd name="connsiteX0" fmla="*/ 0 w 4555526"/>
              <a:gd name="connsiteY0" fmla="*/ 0 h 2088232"/>
              <a:gd name="connsiteX1" fmla="*/ 4555526 w 4555526"/>
              <a:gd name="connsiteY1" fmla="*/ 551543 h 2088232"/>
              <a:gd name="connsiteX2" fmla="*/ 4410383 w 4555526"/>
              <a:gd name="connsiteY2" fmla="*/ 1580232 h 2088232"/>
              <a:gd name="connsiteX3" fmla="*/ 0 w 4555526"/>
              <a:gd name="connsiteY3" fmla="*/ 2088232 h 2088232"/>
              <a:gd name="connsiteX4" fmla="*/ 0 w 4555526"/>
              <a:gd name="connsiteY4" fmla="*/ 0 h 2088232"/>
              <a:gd name="connsiteX0" fmla="*/ 0 w 4482954"/>
              <a:gd name="connsiteY0" fmla="*/ 0 h 2088232"/>
              <a:gd name="connsiteX1" fmla="*/ 4482954 w 4482954"/>
              <a:gd name="connsiteY1" fmla="*/ 566057 h 2088232"/>
              <a:gd name="connsiteX2" fmla="*/ 4410383 w 4482954"/>
              <a:gd name="connsiteY2" fmla="*/ 1580232 h 2088232"/>
              <a:gd name="connsiteX3" fmla="*/ 0 w 4482954"/>
              <a:gd name="connsiteY3" fmla="*/ 2088232 h 2088232"/>
              <a:gd name="connsiteX4" fmla="*/ 0 w 4482954"/>
              <a:gd name="connsiteY4" fmla="*/ 0 h 2088232"/>
              <a:gd name="connsiteX0" fmla="*/ 0 w 4453926"/>
              <a:gd name="connsiteY0" fmla="*/ 0 h 2088232"/>
              <a:gd name="connsiteX1" fmla="*/ 4453926 w 4453926"/>
              <a:gd name="connsiteY1" fmla="*/ 682171 h 2088232"/>
              <a:gd name="connsiteX2" fmla="*/ 4410383 w 4453926"/>
              <a:gd name="connsiteY2" fmla="*/ 1580232 h 2088232"/>
              <a:gd name="connsiteX3" fmla="*/ 0 w 4453926"/>
              <a:gd name="connsiteY3" fmla="*/ 2088232 h 2088232"/>
              <a:gd name="connsiteX4" fmla="*/ 0 w 4453926"/>
              <a:gd name="connsiteY4" fmla="*/ 0 h 2088232"/>
              <a:gd name="connsiteX0" fmla="*/ 0 w 4613584"/>
              <a:gd name="connsiteY0" fmla="*/ 0 h 2088232"/>
              <a:gd name="connsiteX1" fmla="*/ 4613584 w 4613584"/>
              <a:gd name="connsiteY1" fmla="*/ 1146628 h 2088232"/>
              <a:gd name="connsiteX2" fmla="*/ 4410383 w 4613584"/>
              <a:gd name="connsiteY2" fmla="*/ 1580232 h 2088232"/>
              <a:gd name="connsiteX3" fmla="*/ 0 w 4613584"/>
              <a:gd name="connsiteY3" fmla="*/ 2088232 h 2088232"/>
              <a:gd name="connsiteX4" fmla="*/ 0 w 4613584"/>
              <a:gd name="connsiteY4" fmla="*/ 0 h 2088232"/>
              <a:gd name="connsiteX0" fmla="*/ 0 w 4889355"/>
              <a:gd name="connsiteY0" fmla="*/ 0 h 2088232"/>
              <a:gd name="connsiteX1" fmla="*/ 4889355 w 4889355"/>
              <a:gd name="connsiteY1" fmla="*/ 203199 h 2088232"/>
              <a:gd name="connsiteX2" fmla="*/ 4410383 w 4889355"/>
              <a:gd name="connsiteY2" fmla="*/ 1580232 h 2088232"/>
              <a:gd name="connsiteX3" fmla="*/ 0 w 4889355"/>
              <a:gd name="connsiteY3" fmla="*/ 2088232 h 2088232"/>
              <a:gd name="connsiteX4" fmla="*/ 0 w 4889355"/>
              <a:gd name="connsiteY4" fmla="*/ 0 h 2088232"/>
              <a:gd name="connsiteX0" fmla="*/ 0 w 4889355"/>
              <a:gd name="connsiteY0" fmla="*/ 0 h 2088232"/>
              <a:gd name="connsiteX1" fmla="*/ 4889355 w 4889355"/>
              <a:gd name="connsiteY1" fmla="*/ 203199 h 2088232"/>
              <a:gd name="connsiteX2" fmla="*/ 4845812 w 4889355"/>
              <a:gd name="connsiteY2" fmla="*/ 1957604 h 2088232"/>
              <a:gd name="connsiteX3" fmla="*/ 0 w 4889355"/>
              <a:gd name="connsiteY3" fmla="*/ 2088232 h 2088232"/>
              <a:gd name="connsiteX4" fmla="*/ 0 w 4889355"/>
              <a:gd name="connsiteY4" fmla="*/ 0 h 2088232"/>
              <a:gd name="connsiteX0" fmla="*/ 0 w 4976440"/>
              <a:gd name="connsiteY0" fmla="*/ 0 h 2088232"/>
              <a:gd name="connsiteX1" fmla="*/ 4889355 w 4976440"/>
              <a:gd name="connsiteY1" fmla="*/ 203199 h 2088232"/>
              <a:gd name="connsiteX2" fmla="*/ 4976440 w 4976440"/>
              <a:gd name="connsiteY2" fmla="*/ 2030175 h 2088232"/>
              <a:gd name="connsiteX3" fmla="*/ 0 w 4976440"/>
              <a:gd name="connsiteY3" fmla="*/ 2088232 h 2088232"/>
              <a:gd name="connsiteX4" fmla="*/ 0 w 4976440"/>
              <a:gd name="connsiteY4" fmla="*/ 0 h 2088232"/>
              <a:gd name="connsiteX0" fmla="*/ 0 w 4976440"/>
              <a:gd name="connsiteY0" fmla="*/ 0 h 2088232"/>
              <a:gd name="connsiteX1" fmla="*/ 4889355 w 4976440"/>
              <a:gd name="connsiteY1" fmla="*/ 290285 h 2088232"/>
              <a:gd name="connsiteX2" fmla="*/ 4976440 w 4976440"/>
              <a:gd name="connsiteY2" fmla="*/ 2030175 h 2088232"/>
              <a:gd name="connsiteX3" fmla="*/ 0 w 4976440"/>
              <a:gd name="connsiteY3" fmla="*/ 2088232 h 2088232"/>
              <a:gd name="connsiteX4" fmla="*/ 0 w 4976440"/>
              <a:gd name="connsiteY4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6440" h="2088232">
                <a:moveTo>
                  <a:pt x="0" y="0"/>
                </a:moveTo>
                <a:lnTo>
                  <a:pt x="4889355" y="290285"/>
                </a:lnTo>
                <a:lnTo>
                  <a:pt x="4976440" y="2030175"/>
                </a:ln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CanUp">
              <a:avLst>
                <a:gd name="adj" fmla="val 8470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kern="10" dirty="0" smtClean="0">
                <a:ln w="12700" cmpd="sng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/>
                <a:ea typeface="楷体"/>
              </a:rPr>
              <a:t>创意展示</a:t>
            </a:r>
          </a:p>
        </p:txBody>
      </p:sp>
    </p:spTree>
    <p:extLst>
      <p:ext uri="{BB962C8B-B14F-4D97-AF65-F5344CB8AC3E}">
        <p14:creationId xmlns:p14="http://schemas.microsoft.com/office/powerpoint/2010/main" xmlns="" val="31660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9908282_160307593118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157592" cy="1944216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en-US" altLang="zh-CN" b="1" dirty="0" smtClean="0"/>
              <a:t>          </a:t>
            </a:r>
            <a:r>
              <a:rPr lang="zh-CN" altLang="zh-CN" b="1" dirty="0" smtClean="0"/>
              <a:t>其</a:t>
            </a:r>
            <a:r>
              <a:rPr lang="zh-CN" altLang="zh-CN" b="1" dirty="0" smtClean="0"/>
              <a:t>实，随着时代的发展，请柬设计已经不再局限于纸张为主，很多电脑图像处理软件可以帮助我们设计电子请柬。在节约资源、环保的同时还能体会科学技术为设计者开拓的广阔天地。有兴趣的同学在课余时间可以尝试电子请柬的制作。</a:t>
            </a:r>
            <a:br>
              <a:rPr lang="zh-CN" altLang="zh-CN" b="1" dirty="0" smtClean="0"/>
            </a:b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539552" y="476672"/>
            <a:ext cx="468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dirty="0" smtClean="0">
                <a:solidFill>
                  <a:schemeClr val="bg1"/>
                </a:solidFill>
              </a:rPr>
              <a:t>（四）、拓展延伸：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7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9908282_16030759311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2"/>
          <p:cNvSpPr>
            <a:spLocks noGrp="1" noChangeArrowheads="1" noChangeShapeType="1"/>
          </p:cNvSpPr>
          <p:nvPr>
            <p:ph idx="1"/>
          </p:nvPr>
        </p:nvSpPr>
        <p:spPr bwMode="auto">
          <a:xfrm>
            <a:off x="467544" y="1268760"/>
            <a:ext cx="8229600" cy="4525963"/>
          </a:xfrm>
          <a:custGeom>
            <a:avLst/>
            <a:gdLst>
              <a:gd name="connsiteX0" fmla="*/ 0 w 3960440"/>
              <a:gd name="connsiteY0" fmla="*/ 0 h 2088232"/>
              <a:gd name="connsiteX1" fmla="*/ 3960440 w 3960440"/>
              <a:gd name="connsiteY1" fmla="*/ 0 h 2088232"/>
              <a:gd name="connsiteX2" fmla="*/ 3960440 w 3960440"/>
              <a:gd name="connsiteY2" fmla="*/ 2088232 h 2088232"/>
              <a:gd name="connsiteX3" fmla="*/ 0 w 3960440"/>
              <a:gd name="connsiteY3" fmla="*/ 2088232 h 2088232"/>
              <a:gd name="connsiteX4" fmla="*/ 0 w 3960440"/>
              <a:gd name="connsiteY4" fmla="*/ 0 h 2088232"/>
              <a:gd name="connsiteX0" fmla="*/ 0 w 4424897"/>
              <a:gd name="connsiteY0" fmla="*/ 0 h 2088232"/>
              <a:gd name="connsiteX1" fmla="*/ 3960440 w 4424897"/>
              <a:gd name="connsiteY1" fmla="*/ 0 h 2088232"/>
              <a:gd name="connsiteX2" fmla="*/ 4424897 w 4424897"/>
              <a:gd name="connsiteY2" fmla="*/ 1725375 h 2088232"/>
              <a:gd name="connsiteX3" fmla="*/ 0 w 4424897"/>
              <a:gd name="connsiteY3" fmla="*/ 2088232 h 2088232"/>
              <a:gd name="connsiteX4" fmla="*/ 0 w 4424897"/>
              <a:gd name="connsiteY4" fmla="*/ 0 h 2088232"/>
              <a:gd name="connsiteX0" fmla="*/ 0 w 4555526"/>
              <a:gd name="connsiteY0" fmla="*/ 0 h 2088232"/>
              <a:gd name="connsiteX1" fmla="*/ 4555526 w 4555526"/>
              <a:gd name="connsiteY1" fmla="*/ 551543 h 2088232"/>
              <a:gd name="connsiteX2" fmla="*/ 4424897 w 4555526"/>
              <a:gd name="connsiteY2" fmla="*/ 1725375 h 2088232"/>
              <a:gd name="connsiteX3" fmla="*/ 0 w 4555526"/>
              <a:gd name="connsiteY3" fmla="*/ 2088232 h 2088232"/>
              <a:gd name="connsiteX4" fmla="*/ 0 w 4555526"/>
              <a:gd name="connsiteY4" fmla="*/ 0 h 2088232"/>
              <a:gd name="connsiteX0" fmla="*/ 0 w 4555526"/>
              <a:gd name="connsiteY0" fmla="*/ 0 h 2088232"/>
              <a:gd name="connsiteX1" fmla="*/ 4555526 w 4555526"/>
              <a:gd name="connsiteY1" fmla="*/ 551543 h 2088232"/>
              <a:gd name="connsiteX2" fmla="*/ 4410383 w 4555526"/>
              <a:gd name="connsiteY2" fmla="*/ 1580232 h 2088232"/>
              <a:gd name="connsiteX3" fmla="*/ 0 w 4555526"/>
              <a:gd name="connsiteY3" fmla="*/ 2088232 h 2088232"/>
              <a:gd name="connsiteX4" fmla="*/ 0 w 4555526"/>
              <a:gd name="connsiteY4" fmla="*/ 0 h 2088232"/>
              <a:gd name="connsiteX0" fmla="*/ 0 w 4482954"/>
              <a:gd name="connsiteY0" fmla="*/ 0 h 2088232"/>
              <a:gd name="connsiteX1" fmla="*/ 4482954 w 4482954"/>
              <a:gd name="connsiteY1" fmla="*/ 566057 h 2088232"/>
              <a:gd name="connsiteX2" fmla="*/ 4410383 w 4482954"/>
              <a:gd name="connsiteY2" fmla="*/ 1580232 h 2088232"/>
              <a:gd name="connsiteX3" fmla="*/ 0 w 4482954"/>
              <a:gd name="connsiteY3" fmla="*/ 2088232 h 2088232"/>
              <a:gd name="connsiteX4" fmla="*/ 0 w 4482954"/>
              <a:gd name="connsiteY4" fmla="*/ 0 h 2088232"/>
              <a:gd name="connsiteX0" fmla="*/ 0 w 4453926"/>
              <a:gd name="connsiteY0" fmla="*/ 0 h 2088232"/>
              <a:gd name="connsiteX1" fmla="*/ 4453926 w 4453926"/>
              <a:gd name="connsiteY1" fmla="*/ 682171 h 2088232"/>
              <a:gd name="connsiteX2" fmla="*/ 4410383 w 4453926"/>
              <a:gd name="connsiteY2" fmla="*/ 1580232 h 2088232"/>
              <a:gd name="connsiteX3" fmla="*/ 0 w 4453926"/>
              <a:gd name="connsiteY3" fmla="*/ 2088232 h 2088232"/>
              <a:gd name="connsiteX4" fmla="*/ 0 w 4453926"/>
              <a:gd name="connsiteY4" fmla="*/ 0 h 2088232"/>
              <a:gd name="connsiteX0" fmla="*/ 0 w 4613584"/>
              <a:gd name="connsiteY0" fmla="*/ 0 h 2088232"/>
              <a:gd name="connsiteX1" fmla="*/ 4613584 w 4613584"/>
              <a:gd name="connsiteY1" fmla="*/ 1146628 h 2088232"/>
              <a:gd name="connsiteX2" fmla="*/ 4410383 w 4613584"/>
              <a:gd name="connsiteY2" fmla="*/ 1580232 h 2088232"/>
              <a:gd name="connsiteX3" fmla="*/ 0 w 4613584"/>
              <a:gd name="connsiteY3" fmla="*/ 2088232 h 2088232"/>
              <a:gd name="connsiteX4" fmla="*/ 0 w 4613584"/>
              <a:gd name="connsiteY4" fmla="*/ 0 h 2088232"/>
              <a:gd name="connsiteX0" fmla="*/ 0 w 4889355"/>
              <a:gd name="connsiteY0" fmla="*/ 0 h 2088232"/>
              <a:gd name="connsiteX1" fmla="*/ 4889355 w 4889355"/>
              <a:gd name="connsiteY1" fmla="*/ 203199 h 2088232"/>
              <a:gd name="connsiteX2" fmla="*/ 4410383 w 4889355"/>
              <a:gd name="connsiteY2" fmla="*/ 1580232 h 2088232"/>
              <a:gd name="connsiteX3" fmla="*/ 0 w 4889355"/>
              <a:gd name="connsiteY3" fmla="*/ 2088232 h 2088232"/>
              <a:gd name="connsiteX4" fmla="*/ 0 w 4889355"/>
              <a:gd name="connsiteY4" fmla="*/ 0 h 2088232"/>
              <a:gd name="connsiteX0" fmla="*/ 0 w 4889355"/>
              <a:gd name="connsiteY0" fmla="*/ 0 h 2088232"/>
              <a:gd name="connsiteX1" fmla="*/ 4889355 w 4889355"/>
              <a:gd name="connsiteY1" fmla="*/ 203199 h 2088232"/>
              <a:gd name="connsiteX2" fmla="*/ 4845812 w 4889355"/>
              <a:gd name="connsiteY2" fmla="*/ 1957604 h 2088232"/>
              <a:gd name="connsiteX3" fmla="*/ 0 w 4889355"/>
              <a:gd name="connsiteY3" fmla="*/ 2088232 h 2088232"/>
              <a:gd name="connsiteX4" fmla="*/ 0 w 4889355"/>
              <a:gd name="connsiteY4" fmla="*/ 0 h 2088232"/>
              <a:gd name="connsiteX0" fmla="*/ 0 w 4976440"/>
              <a:gd name="connsiteY0" fmla="*/ 0 h 2088232"/>
              <a:gd name="connsiteX1" fmla="*/ 4889355 w 4976440"/>
              <a:gd name="connsiteY1" fmla="*/ 203199 h 2088232"/>
              <a:gd name="connsiteX2" fmla="*/ 4976440 w 4976440"/>
              <a:gd name="connsiteY2" fmla="*/ 2030175 h 2088232"/>
              <a:gd name="connsiteX3" fmla="*/ 0 w 4976440"/>
              <a:gd name="connsiteY3" fmla="*/ 2088232 h 2088232"/>
              <a:gd name="connsiteX4" fmla="*/ 0 w 4976440"/>
              <a:gd name="connsiteY4" fmla="*/ 0 h 2088232"/>
              <a:gd name="connsiteX0" fmla="*/ 0 w 4976440"/>
              <a:gd name="connsiteY0" fmla="*/ 0 h 2088232"/>
              <a:gd name="connsiteX1" fmla="*/ 4889355 w 4976440"/>
              <a:gd name="connsiteY1" fmla="*/ 290285 h 2088232"/>
              <a:gd name="connsiteX2" fmla="*/ 4976440 w 4976440"/>
              <a:gd name="connsiteY2" fmla="*/ 2030175 h 2088232"/>
              <a:gd name="connsiteX3" fmla="*/ 0 w 4976440"/>
              <a:gd name="connsiteY3" fmla="*/ 2088232 h 2088232"/>
              <a:gd name="connsiteX4" fmla="*/ 0 w 4976440"/>
              <a:gd name="connsiteY4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6440" h="2088232">
                <a:moveTo>
                  <a:pt x="0" y="0"/>
                </a:moveTo>
                <a:lnTo>
                  <a:pt x="4889355" y="290285"/>
                </a:lnTo>
                <a:lnTo>
                  <a:pt x="4976440" y="2030175"/>
                </a:ln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CanUp">
              <a:avLst>
                <a:gd name="adj" fmla="val 9328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kern="10" dirty="0" smtClean="0">
                <a:ln w="12700" cmpd="sng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/>
                <a:ea typeface="楷体"/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xmlns="" val="2227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9908282_16030759311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0566"/>
            <a:ext cx="4355976" cy="5517434"/>
          </a:xfrm>
        </p:spPr>
      </p:pic>
      <p:sp>
        <p:nvSpPr>
          <p:cNvPr id="7" name="TextBox 6"/>
          <p:cNvSpPr txBox="1"/>
          <p:nvPr/>
        </p:nvSpPr>
        <p:spPr>
          <a:xfrm>
            <a:off x="4860032" y="2060848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+mj-ea"/>
                <a:ea typeface="+mj-ea"/>
              </a:rPr>
              <a:t>    请柬</a:t>
            </a:r>
            <a:r>
              <a:rPr lang="zh-CN" altLang="en-US" sz="4000" b="1" dirty="0">
                <a:latin typeface="+mj-ea"/>
                <a:ea typeface="+mj-ea"/>
              </a:rPr>
              <a:t>又称为请帖</a:t>
            </a:r>
            <a:r>
              <a:rPr lang="zh-CN" altLang="en-US" sz="4000" b="1" dirty="0" smtClean="0">
                <a:latin typeface="+mj-ea"/>
                <a:ea typeface="+mj-ea"/>
              </a:rPr>
              <a:t>、柬帖</a:t>
            </a:r>
            <a:r>
              <a:rPr lang="zh-CN" altLang="en-US" sz="4000" b="1" dirty="0">
                <a:latin typeface="+mj-ea"/>
                <a:ea typeface="+mj-ea"/>
              </a:rPr>
              <a:t>。是为了邀请客人</a:t>
            </a:r>
            <a:r>
              <a:rPr lang="zh-CN" altLang="en-US" sz="4000" b="1" dirty="0" smtClean="0">
                <a:latin typeface="+mj-ea"/>
                <a:ea typeface="+mj-ea"/>
              </a:rPr>
              <a:t>参加</a:t>
            </a:r>
            <a:r>
              <a:rPr lang="zh-CN" altLang="en-US" sz="4000" b="1" dirty="0">
                <a:latin typeface="+mj-ea"/>
                <a:ea typeface="+mj-ea"/>
              </a:rPr>
              <a:t>某种活动而发的礼仪性</a:t>
            </a:r>
            <a:r>
              <a:rPr lang="zh-CN" altLang="en-US" sz="4000" b="1" dirty="0" smtClean="0">
                <a:latin typeface="+mj-ea"/>
                <a:ea typeface="+mj-ea"/>
              </a:rPr>
              <a:t>书信。</a:t>
            </a:r>
            <a:endParaRPr lang="zh-CN" altLang="en-US" sz="4000" b="1" dirty="0">
              <a:latin typeface="+mj-ea"/>
              <a:ea typeface="+mj-ea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73887"/>
            <a:ext cx="55595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zh-CN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请柬的来历以及意义</a:t>
            </a:r>
            <a:endParaRPr kumimoji="0" lang="zh-CN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4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9908282_16030759311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96552" y="0"/>
            <a:ext cx="5256584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请柬的书写格式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332037"/>
            <a:ext cx="6372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    亲爱的  </a:t>
            </a:r>
            <a:r>
              <a:rPr lang="zh-CN" altLang="en-US" u="sng" dirty="0" smtClean="0"/>
              <a:t>               </a:t>
            </a:r>
            <a:r>
              <a:rPr lang="zh-CN" altLang="en-US" dirty="0" smtClean="0"/>
              <a:t> 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</a:t>
            </a:r>
            <a:r>
              <a:rPr lang="zh-CN" altLang="en-US" dirty="0" smtClean="0"/>
              <a:t>我们学校将于</a:t>
            </a:r>
            <a:r>
              <a:rPr lang="en-US" altLang="zh-CN" u="sng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u="sng" dirty="0" smtClean="0"/>
              <a:t>06</a:t>
            </a:r>
            <a:r>
              <a:rPr lang="zh-CN" altLang="en-US" dirty="0" smtClean="0"/>
              <a:t>月</a:t>
            </a:r>
            <a:r>
              <a:rPr lang="en-US" altLang="zh-CN" u="sng" dirty="0" smtClean="0"/>
              <a:t>20</a:t>
            </a:r>
            <a:r>
              <a:rPr lang="zh-CN" altLang="en-US" dirty="0" smtClean="0"/>
              <a:t>日上午</a:t>
            </a:r>
            <a:r>
              <a:rPr lang="en-US" altLang="zh-CN" u="sng" dirty="0" smtClean="0"/>
              <a:t>8</a:t>
            </a:r>
            <a:r>
              <a:rPr lang="zh-CN" altLang="en-US" u="sng" dirty="0" smtClean="0"/>
              <a:t>：</a:t>
            </a:r>
            <a:r>
              <a:rPr lang="en-US" altLang="zh-CN" u="sng" dirty="0" smtClean="0"/>
              <a:t>30</a:t>
            </a:r>
            <a:r>
              <a:rPr lang="zh-CN" altLang="en-US" dirty="0" smtClean="0"/>
              <a:t>在</a:t>
            </a:r>
            <a:r>
              <a:rPr lang="zh-CN" altLang="en-US" u="sng" dirty="0" smtClean="0"/>
              <a:t>艺术楼一楼大厅</a:t>
            </a:r>
            <a:r>
              <a:rPr lang="zh-CN" altLang="en-US" dirty="0" smtClean="0"/>
              <a:t>举办</a:t>
            </a:r>
            <a:r>
              <a:rPr lang="zh-CN" altLang="en-US" u="sng" dirty="0" smtClean="0"/>
              <a:t>艺术节之漫画大赛</a:t>
            </a:r>
            <a:r>
              <a:rPr lang="zh-CN" altLang="en-US" dirty="0" smtClean="0"/>
              <a:t>活动，希望你能来参加。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  恭请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光临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                                    </a:t>
            </a:r>
            <a:r>
              <a:rPr lang="zh-CN" altLang="en-US" u="sng" dirty="0" smtClean="0"/>
              <a:t>小芳</a:t>
            </a:r>
            <a:r>
              <a:rPr lang="zh-CN" altLang="en-US" dirty="0" smtClean="0"/>
              <a:t>敬邀     </a:t>
            </a:r>
            <a:endParaRPr lang="en-US" altLang="zh-CN" dirty="0" smtClean="0"/>
          </a:p>
          <a:p>
            <a:pPr marL="0" indent="0" algn="r">
              <a:buNone/>
            </a:pPr>
            <a:r>
              <a:rPr lang="en-US" altLang="zh-CN" u="sng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u="sng" dirty="0" smtClean="0"/>
              <a:t>04</a:t>
            </a:r>
            <a:r>
              <a:rPr lang="zh-CN" altLang="en-US" dirty="0" smtClean="0"/>
              <a:t>月</a:t>
            </a:r>
            <a:r>
              <a:rPr lang="en-US" altLang="zh-CN" u="sng" dirty="0" smtClean="0"/>
              <a:t>12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276872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小丽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696" y="2564904"/>
            <a:ext cx="2736304" cy="410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1412776"/>
            <a:ext cx="7388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标题、称谓、正文、敬语、落款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7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908282_160307593118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77260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000" b="1" dirty="0" smtClean="0">
                <a:solidFill>
                  <a:schemeClr val="bg1"/>
                </a:solidFill>
              </a:rPr>
              <a:t>请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柬的</a:t>
            </a:r>
            <a:r>
              <a:rPr lang="zh-CN" altLang="zh-CN" sz="4000" b="1" dirty="0" smtClean="0">
                <a:solidFill>
                  <a:schemeClr val="bg1"/>
                </a:solidFill>
              </a:rPr>
              <a:t>个</a:t>
            </a:r>
            <a:r>
              <a:rPr lang="zh-CN" altLang="zh-CN" sz="4000" b="1" dirty="0" smtClean="0">
                <a:solidFill>
                  <a:schemeClr val="bg1"/>
                </a:solidFill>
              </a:rPr>
              <a:t>性色彩</a:t>
            </a:r>
          </a:p>
          <a:p>
            <a:endParaRPr lang="zh-CN" altLang="en-US" b="1" dirty="0"/>
          </a:p>
        </p:txBody>
      </p:sp>
      <p:pic>
        <p:nvPicPr>
          <p:cNvPr id="6" name="图片 5" descr="32bOOOPIC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052736"/>
            <a:ext cx="3744416" cy="2952328"/>
          </a:xfrm>
          <a:prstGeom prst="rect">
            <a:avLst/>
          </a:prstGeom>
        </p:spPr>
      </p:pic>
      <p:pic>
        <p:nvPicPr>
          <p:cNvPr id="7" name="图片 6" descr="t01d2d38f8b6490b7c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980728"/>
            <a:ext cx="3816424" cy="3048000"/>
          </a:xfrm>
          <a:prstGeom prst="rect">
            <a:avLst/>
          </a:prstGeom>
        </p:spPr>
      </p:pic>
      <p:pic>
        <p:nvPicPr>
          <p:cNvPr id="8" name="图片 7" descr="t01e23b2ab3a587fae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4114455"/>
            <a:ext cx="3672408" cy="2743545"/>
          </a:xfrm>
          <a:prstGeom prst="rect">
            <a:avLst/>
          </a:prstGeom>
        </p:spPr>
      </p:pic>
      <p:pic>
        <p:nvPicPr>
          <p:cNvPr id="9" name="图片 8" descr="t0146d7402345956dd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077072"/>
            <a:ext cx="3744416" cy="2780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484784"/>
            <a:ext cx="800219" cy="2112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</a:rPr>
              <a:t>中式请柬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221088"/>
            <a:ext cx="800219" cy="2376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 smtClean="0"/>
              <a:t>国外请柬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9908282_16030759311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2480" name="Picture 16" descr="091218223511ec14749208e4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19" b="7878"/>
          <a:stretch>
            <a:fillRect/>
          </a:stretch>
        </p:blipFill>
        <p:spPr bwMode="auto">
          <a:xfrm>
            <a:off x="4697707" y="4365104"/>
            <a:ext cx="380859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88" name="Picture 24" descr="1201362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679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92" name="Picture 28" descr="P05-02_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59" r="25406" b="9091"/>
          <a:stretch>
            <a:fillRect/>
          </a:stretch>
        </p:blipFill>
        <p:spPr bwMode="auto">
          <a:xfrm>
            <a:off x="467544" y="4361978"/>
            <a:ext cx="3312368" cy="24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892" y="34842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请柬的色彩搭配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4104456" cy="28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430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9908282_16030759311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3507" name="Picture 19" descr="gamersky_03small_06_20121225118d7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15" r="3703" b="13513"/>
          <a:stretch>
            <a:fillRect/>
          </a:stretch>
        </p:blipFill>
        <p:spPr bwMode="auto">
          <a:xfrm>
            <a:off x="0" y="3933057"/>
            <a:ext cx="370790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510" name="Picture 22" descr="2013031120350791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88"/>
          <a:stretch>
            <a:fillRect/>
          </a:stretch>
        </p:blipFill>
        <p:spPr bwMode="auto">
          <a:xfrm>
            <a:off x="3779912" y="3429000"/>
            <a:ext cx="25922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511" name="Picture 23" descr="12522470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25" r="13600" b="12047"/>
          <a:stretch>
            <a:fillRect/>
          </a:stretch>
        </p:blipFill>
        <p:spPr bwMode="auto">
          <a:xfrm>
            <a:off x="6372200" y="3429000"/>
            <a:ext cx="2771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513" name="Picture 25" descr="1255680747091_1_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3334" r="7500" b="10001"/>
          <a:stretch>
            <a:fillRect/>
          </a:stretch>
        </p:blipFill>
        <p:spPr bwMode="auto">
          <a:xfrm>
            <a:off x="4644008" y="0"/>
            <a:ext cx="4499992" cy="33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4644008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32656"/>
            <a:ext cx="414568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请柬的色彩搭配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91886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908282_16030759311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4544" y="0"/>
            <a:ext cx="4248472" cy="1188688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  </a:t>
            </a: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请柬的种类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5595209"/>
            <a:ext cx="2304256" cy="1262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组合 17"/>
          <p:cNvGrpSpPr/>
          <p:nvPr/>
        </p:nvGrpSpPr>
        <p:grpSpPr>
          <a:xfrm>
            <a:off x="3851920" y="3933056"/>
            <a:ext cx="4608512" cy="1499893"/>
            <a:chOff x="3254807" y="3528392"/>
            <a:chExt cx="3969247" cy="149989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54807" y="3528392"/>
              <a:ext cx="1097007" cy="14127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047" y="3600400"/>
              <a:ext cx="1809007" cy="14278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3" name="TextBox 2"/>
          <p:cNvSpPr txBox="1"/>
          <p:nvPr/>
        </p:nvSpPr>
        <p:spPr>
          <a:xfrm>
            <a:off x="755576" y="3429000"/>
            <a:ext cx="206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300000"/>
              <a:buBlip>
                <a:blip r:embed="rId6"/>
              </a:buBlip>
            </a:pPr>
            <a:r>
              <a:rPr lang="zh-CN" altLang="en-US" sz="2400" b="1" dirty="0" smtClean="0"/>
              <a:t>生日请柬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9168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300000"/>
              <a:buBlip>
                <a:blip r:embed="rId6"/>
              </a:buBlip>
            </a:pPr>
            <a:r>
              <a:rPr lang="zh-CN" altLang="en-US" sz="2400" b="1" dirty="0" smtClean="0"/>
              <a:t>结婚请柬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4797152"/>
            <a:ext cx="206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300000"/>
              <a:buBlip>
                <a:blip r:embed="rId6"/>
              </a:buBlip>
            </a:pPr>
            <a:r>
              <a:rPr lang="zh-CN" altLang="en-US" sz="2400" b="1" dirty="0" smtClean="0"/>
              <a:t>节日请柬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6165304"/>
            <a:ext cx="206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300000"/>
              <a:buBlip>
                <a:blip r:embed="rId6"/>
              </a:buBlip>
            </a:pPr>
            <a:r>
              <a:rPr lang="zh-CN" altLang="en-US" sz="2400" b="1" dirty="0" smtClean="0"/>
              <a:t>商务请柬</a:t>
            </a:r>
            <a:endParaRPr lang="zh-CN" altLang="en-US" sz="24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3851920" y="2276872"/>
            <a:ext cx="4464496" cy="1523246"/>
            <a:chOff x="3419872" y="2060848"/>
            <a:chExt cx="3960440" cy="152324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19872" y="2060848"/>
              <a:ext cx="1573294" cy="14531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图片 19" descr="u=808677314,211859907&amp;fm=15&amp;gp=0.jpg"/>
            <p:cNvPicPr>
              <a:picLocks noChangeAspect="1"/>
            </p:cNvPicPr>
            <p:nvPr/>
          </p:nvPicPr>
          <p:blipFill>
            <a:blip r:embed="rId8" cstate="print"/>
            <a:srcRect l="3436" r="7219" b="14092"/>
            <a:stretch>
              <a:fillRect/>
            </a:stretch>
          </p:blipFill>
          <p:spPr>
            <a:xfrm>
              <a:off x="5796136" y="2060848"/>
              <a:ext cx="1584176" cy="152324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3851920" y="476672"/>
            <a:ext cx="4464496" cy="1728192"/>
            <a:chOff x="3347865" y="260648"/>
            <a:chExt cx="3688634" cy="1728192"/>
          </a:xfrm>
        </p:grpSpPr>
        <p:pic>
          <p:nvPicPr>
            <p:cNvPr id="21" name="图片 20" descr="c6d7d76676a6a6027c669080c9a2_700_700.c1.jpg"/>
            <p:cNvPicPr>
              <a:picLocks noChangeAspect="1"/>
            </p:cNvPicPr>
            <p:nvPr/>
          </p:nvPicPr>
          <p:blipFill>
            <a:blip r:embed="rId9" cstate="print"/>
            <a:srcRect l="10101" t="20600" r="39500" b="4851"/>
            <a:stretch>
              <a:fillRect/>
            </a:stretch>
          </p:blipFill>
          <p:spPr>
            <a:xfrm>
              <a:off x="5868144" y="260648"/>
              <a:ext cx="1168355" cy="1728192"/>
            </a:xfrm>
            <a:prstGeom prst="rect">
              <a:avLst/>
            </a:prstGeom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5" y="567432"/>
              <a:ext cx="2304256" cy="13114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89240"/>
            <a:ext cx="237626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58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9908282_16030759311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4248472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请柬的制作方法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184" y="2780928"/>
            <a:ext cx="2528430" cy="374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89" r="7474" b="6663"/>
          <a:stretch/>
        </p:blipFill>
        <p:spPr>
          <a:xfrm>
            <a:off x="5868144" y="3861049"/>
            <a:ext cx="2479806" cy="29969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87824" y="1628800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镂空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8337" y="5013176"/>
            <a:ext cx="1015663" cy="10028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剪贴</a:t>
            </a:r>
          </a:p>
          <a:p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316416" y="1844824"/>
            <a:ext cx="648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异</a:t>
            </a:r>
            <a:endParaRPr lang="en-US" altLang="zh-CN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CN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形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" name="Picture 10" descr="请柬（7）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47" t="12627" r="32631" b="11609"/>
          <a:stretch>
            <a:fillRect/>
          </a:stretch>
        </p:blipFill>
        <p:spPr bwMode="auto">
          <a:xfrm>
            <a:off x="179511" y="2852936"/>
            <a:ext cx="250161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664296" cy="275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4" y="155679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折叠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9345610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9908282_16030759311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916832"/>
            <a:ext cx="86764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latin typeface="+mj-ea"/>
              <a:ea typeface="+mj-ea"/>
            </a:endParaRPr>
          </a:p>
          <a:p>
            <a:r>
              <a:rPr lang="zh-CN" altLang="en-US" sz="2800" b="1" dirty="0" smtClean="0">
                <a:latin typeface="+mj-ea"/>
                <a:ea typeface="+mj-ea"/>
              </a:rPr>
              <a:t>   </a:t>
            </a:r>
            <a:r>
              <a:rPr lang="zh-CN" altLang="en-US" sz="4000" b="1" dirty="0" smtClean="0">
                <a:latin typeface="DFKai-SB" pitchFamily="65" charset="-120"/>
                <a:ea typeface="DFKai-SB" pitchFamily="65" charset="-120"/>
              </a:rPr>
              <a:t>为</a:t>
            </a:r>
            <a:r>
              <a:rPr lang="zh-CN" altLang="en-US" sz="4000" b="1" dirty="0">
                <a:latin typeface="DFKai-SB" pitchFamily="65" charset="-120"/>
                <a:ea typeface="DFKai-SB" pitchFamily="65" charset="-120"/>
              </a:rPr>
              <a:t>你喜欢的艺术节主题活动设计一张请柬（如艺术节、运动会、书画大赛、演奏会、歌咏比赛等</a:t>
            </a:r>
            <a:r>
              <a:rPr lang="zh-CN" altLang="en-US" sz="40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en-US" altLang="zh-CN" sz="40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要求：</a:t>
            </a:r>
            <a:endParaRPr lang="en-US" altLang="zh-CN" sz="4000" b="1" dirty="0" smtClean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CN" altLang="en-US" sz="4000" b="1" dirty="0" smtClean="0">
                <a:latin typeface="DFKai-SB" pitchFamily="65" charset="-120"/>
                <a:ea typeface="DFKai-SB" pitchFamily="65" charset="-120"/>
              </a:rPr>
              <a:t>请柬设计新颖、色彩搭配协调、书写格式正确。</a:t>
            </a:r>
            <a:endParaRPr lang="en-US" altLang="zh-CN" sz="4000" b="1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WordArt 2"/>
          <p:cNvSpPr>
            <a:spLocks noChangeArrowheads="1" noChangeShapeType="1"/>
          </p:cNvSpPr>
          <p:nvPr/>
        </p:nvSpPr>
        <p:spPr bwMode="auto">
          <a:xfrm>
            <a:off x="467544" y="188640"/>
            <a:ext cx="4535020" cy="2160240"/>
          </a:xfrm>
          <a:custGeom>
            <a:avLst/>
            <a:gdLst>
              <a:gd name="connsiteX0" fmla="*/ 0 w 3960440"/>
              <a:gd name="connsiteY0" fmla="*/ 0 h 2088232"/>
              <a:gd name="connsiteX1" fmla="*/ 3960440 w 3960440"/>
              <a:gd name="connsiteY1" fmla="*/ 0 h 2088232"/>
              <a:gd name="connsiteX2" fmla="*/ 3960440 w 3960440"/>
              <a:gd name="connsiteY2" fmla="*/ 2088232 h 2088232"/>
              <a:gd name="connsiteX3" fmla="*/ 0 w 3960440"/>
              <a:gd name="connsiteY3" fmla="*/ 2088232 h 2088232"/>
              <a:gd name="connsiteX4" fmla="*/ 0 w 3960440"/>
              <a:gd name="connsiteY4" fmla="*/ 0 h 2088232"/>
              <a:gd name="connsiteX0" fmla="*/ 0 w 4424897"/>
              <a:gd name="connsiteY0" fmla="*/ 0 h 2088232"/>
              <a:gd name="connsiteX1" fmla="*/ 3960440 w 4424897"/>
              <a:gd name="connsiteY1" fmla="*/ 0 h 2088232"/>
              <a:gd name="connsiteX2" fmla="*/ 4424897 w 4424897"/>
              <a:gd name="connsiteY2" fmla="*/ 1725375 h 2088232"/>
              <a:gd name="connsiteX3" fmla="*/ 0 w 4424897"/>
              <a:gd name="connsiteY3" fmla="*/ 2088232 h 2088232"/>
              <a:gd name="connsiteX4" fmla="*/ 0 w 4424897"/>
              <a:gd name="connsiteY4" fmla="*/ 0 h 2088232"/>
              <a:gd name="connsiteX0" fmla="*/ 0 w 4555526"/>
              <a:gd name="connsiteY0" fmla="*/ 0 h 2088232"/>
              <a:gd name="connsiteX1" fmla="*/ 4555526 w 4555526"/>
              <a:gd name="connsiteY1" fmla="*/ 551543 h 2088232"/>
              <a:gd name="connsiteX2" fmla="*/ 4424897 w 4555526"/>
              <a:gd name="connsiteY2" fmla="*/ 1725375 h 2088232"/>
              <a:gd name="connsiteX3" fmla="*/ 0 w 4555526"/>
              <a:gd name="connsiteY3" fmla="*/ 2088232 h 2088232"/>
              <a:gd name="connsiteX4" fmla="*/ 0 w 4555526"/>
              <a:gd name="connsiteY4" fmla="*/ 0 h 2088232"/>
              <a:gd name="connsiteX0" fmla="*/ 0 w 4555526"/>
              <a:gd name="connsiteY0" fmla="*/ 0 h 2088232"/>
              <a:gd name="connsiteX1" fmla="*/ 4555526 w 4555526"/>
              <a:gd name="connsiteY1" fmla="*/ 551543 h 2088232"/>
              <a:gd name="connsiteX2" fmla="*/ 4410383 w 4555526"/>
              <a:gd name="connsiteY2" fmla="*/ 1580232 h 2088232"/>
              <a:gd name="connsiteX3" fmla="*/ 0 w 4555526"/>
              <a:gd name="connsiteY3" fmla="*/ 2088232 h 2088232"/>
              <a:gd name="connsiteX4" fmla="*/ 0 w 4555526"/>
              <a:gd name="connsiteY4" fmla="*/ 0 h 2088232"/>
              <a:gd name="connsiteX0" fmla="*/ 0 w 4482954"/>
              <a:gd name="connsiteY0" fmla="*/ 0 h 2088232"/>
              <a:gd name="connsiteX1" fmla="*/ 4482954 w 4482954"/>
              <a:gd name="connsiteY1" fmla="*/ 566057 h 2088232"/>
              <a:gd name="connsiteX2" fmla="*/ 4410383 w 4482954"/>
              <a:gd name="connsiteY2" fmla="*/ 1580232 h 2088232"/>
              <a:gd name="connsiteX3" fmla="*/ 0 w 4482954"/>
              <a:gd name="connsiteY3" fmla="*/ 2088232 h 2088232"/>
              <a:gd name="connsiteX4" fmla="*/ 0 w 4482954"/>
              <a:gd name="connsiteY4" fmla="*/ 0 h 2088232"/>
              <a:gd name="connsiteX0" fmla="*/ 0 w 4453926"/>
              <a:gd name="connsiteY0" fmla="*/ 0 h 2088232"/>
              <a:gd name="connsiteX1" fmla="*/ 4453926 w 4453926"/>
              <a:gd name="connsiteY1" fmla="*/ 682171 h 2088232"/>
              <a:gd name="connsiteX2" fmla="*/ 4410383 w 4453926"/>
              <a:gd name="connsiteY2" fmla="*/ 1580232 h 2088232"/>
              <a:gd name="connsiteX3" fmla="*/ 0 w 4453926"/>
              <a:gd name="connsiteY3" fmla="*/ 2088232 h 2088232"/>
              <a:gd name="connsiteX4" fmla="*/ 0 w 4453926"/>
              <a:gd name="connsiteY4" fmla="*/ 0 h 2088232"/>
              <a:gd name="connsiteX0" fmla="*/ 0 w 4613584"/>
              <a:gd name="connsiteY0" fmla="*/ 0 h 2088232"/>
              <a:gd name="connsiteX1" fmla="*/ 4613584 w 4613584"/>
              <a:gd name="connsiteY1" fmla="*/ 1146628 h 2088232"/>
              <a:gd name="connsiteX2" fmla="*/ 4410383 w 4613584"/>
              <a:gd name="connsiteY2" fmla="*/ 1580232 h 2088232"/>
              <a:gd name="connsiteX3" fmla="*/ 0 w 4613584"/>
              <a:gd name="connsiteY3" fmla="*/ 2088232 h 2088232"/>
              <a:gd name="connsiteX4" fmla="*/ 0 w 4613584"/>
              <a:gd name="connsiteY4" fmla="*/ 0 h 2088232"/>
              <a:gd name="connsiteX0" fmla="*/ 0 w 4889355"/>
              <a:gd name="connsiteY0" fmla="*/ 0 h 2088232"/>
              <a:gd name="connsiteX1" fmla="*/ 4889355 w 4889355"/>
              <a:gd name="connsiteY1" fmla="*/ 203199 h 2088232"/>
              <a:gd name="connsiteX2" fmla="*/ 4410383 w 4889355"/>
              <a:gd name="connsiteY2" fmla="*/ 1580232 h 2088232"/>
              <a:gd name="connsiteX3" fmla="*/ 0 w 4889355"/>
              <a:gd name="connsiteY3" fmla="*/ 2088232 h 2088232"/>
              <a:gd name="connsiteX4" fmla="*/ 0 w 4889355"/>
              <a:gd name="connsiteY4" fmla="*/ 0 h 2088232"/>
              <a:gd name="connsiteX0" fmla="*/ 0 w 4889355"/>
              <a:gd name="connsiteY0" fmla="*/ 0 h 2088232"/>
              <a:gd name="connsiteX1" fmla="*/ 4889355 w 4889355"/>
              <a:gd name="connsiteY1" fmla="*/ 203199 h 2088232"/>
              <a:gd name="connsiteX2" fmla="*/ 4845812 w 4889355"/>
              <a:gd name="connsiteY2" fmla="*/ 1957604 h 2088232"/>
              <a:gd name="connsiteX3" fmla="*/ 0 w 4889355"/>
              <a:gd name="connsiteY3" fmla="*/ 2088232 h 2088232"/>
              <a:gd name="connsiteX4" fmla="*/ 0 w 4889355"/>
              <a:gd name="connsiteY4" fmla="*/ 0 h 2088232"/>
              <a:gd name="connsiteX0" fmla="*/ 0 w 4976440"/>
              <a:gd name="connsiteY0" fmla="*/ 0 h 2088232"/>
              <a:gd name="connsiteX1" fmla="*/ 4889355 w 4976440"/>
              <a:gd name="connsiteY1" fmla="*/ 203199 h 2088232"/>
              <a:gd name="connsiteX2" fmla="*/ 4976440 w 4976440"/>
              <a:gd name="connsiteY2" fmla="*/ 2030175 h 2088232"/>
              <a:gd name="connsiteX3" fmla="*/ 0 w 4976440"/>
              <a:gd name="connsiteY3" fmla="*/ 2088232 h 2088232"/>
              <a:gd name="connsiteX4" fmla="*/ 0 w 4976440"/>
              <a:gd name="connsiteY4" fmla="*/ 0 h 2088232"/>
              <a:gd name="connsiteX0" fmla="*/ 0 w 4976440"/>
              <a:gd name="connsiteY0" fmla="*/ 0 h 2088232"/>
              <a:gd name="connsiteX1" fmla="*/ 4889355 w 4976440"/>
              <a:gd name="connsiteY1" fmla="*/ 290285 h 2088232"/>
              <a:gd name="connsiteX2" fmla="*/ 4976440 w 4976440"/>
              <a:gd name="connsiteY2" fmla="*/ 2030175 h 2088232"/>
              <a:gd name="connsiteX3" fmla="*/ 0 w 4976440"/>
              <a:gd name="connsiteY3" fmla="*/ 2088232 h 2088232"/>
              <a:gd name="connsiteX4" fmla="*/ 0 w 4976440"/>
              <a:gd name="connsiteY4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6440" h="2088232">
                <a:moveTo>
                  <a:pt x="0" y="0"/>
                </a:moveTo>
                <a:lnTo>
                  <a:pt x="4889355" y="290285"/>
                </a:lnTo>
                <a:lnTo>
                  <a:pt x="4976440" y="2030175"/>
                </a:ln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CanUp">
              <a:avLst>
                <a:gd name="adj" fmla="val 8470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b="1" kern="10" dirty="0" smtClean="0">
                <a:ln w="12700" cmpd="sng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/>
                <a:ea typeface="楷体"/>
              </a:rPr>
              <a:t>创意空间</a:t>
            </a:r>
            <a:endParaRPr lang="zh-CN" altLang="en-US" sz="4000" b="1" kern="10" dirty="0" smtClean="0">
              <a:ln w="12700" cmpd="sng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/>
              <a:ea typeface="楷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4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309</Words>
  <Application>Microsoft Office PowerPoint</Application>
  <PresentationFormat>全屏显示(4:3)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请柬的书写格式</vt:lpstr>
      <vt:lpstr>幻灯片 4</vt:lpstr>
      <vt:lpstr>幻灯片 5</vt:lpstr>
      <vt:lpstr>幻灯片 6</vt:lpstr>
      <vt:lpstr>  请柬的种类</vt:lpstr>
      <vt:lpstr>请柬的制作方法</vt:lpstr>
      <vt:lpstr>幻灯片 9</vt:lpstr>
      <vt:lpstr>幻灯片 10</vt:lpstr>
      <vt:lpstr>           其实，随着时代的发展，请柬设计已经不再局限于纸张为主，很多电脑图像处理软件可以帮助我们设计电子请柬。在节约资源、环保的同时还能体会科学技术为设计者开拓的广阔天地。有兴趣的同学在课余时间可以尝试电子请柬的制作。 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盛情邀约 </dc:title>
  <dc:creator>Administrator</dc:creator>
  <cp:lastModifiedBy>Administrator</cp:lastModifiedBy>
  <cp:revision>122</cp:revision>
  <dcterms:created xsi:type="dcterms:W3CDTF">2015-04-03T07:25:33Z</dcterms:created>
  <dcterms:modified xsi:type="dcterms:W3CDTF">2017-06-16T08:44:22Z</dcterms:modified>
</cp:coreProperties>
</file>