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</p:sldMasterIdLst>
  <p:notesMasterIdLst>
    <p:notesMasterId r:id="rId25"/>
  </p:notesMasterIdLst>
  <p:sldIdLst>
    <p:sldId id="287" r:id="rId3"/>
    <p:sldId id="257" r:id="rId4"/>
    <p:sldId id="259" r:id="rId5"/>
    <p:sldId id="266" r:id="rId6"/>
    <p:sldId id="267" r:id="rId7"/>
    <p:sldId id="262" r:id="rId8"/>
    <p:sldId id="268" r:id="rId9"/>
    <p:sldId id="269" r:id="rId10"/>
    <p:sldId id="274" r:id="rId11"/>
    <p:sldId id="272" r:id="rId12"/>
    <p:sldId id="273" r:id="rId13"/>
    <p:sldId id="271" r:id="rId14"/>
    <p:sldId id="270" r:id="rId15"/>
    <p:sldId id="261" r:id="rId16"/>
    <p:sldId id="260" r:id="rId17"/>
    <p:sldId id="286" r:id="rId18"/>
    <p:sldId id="280" r:id="rId19"/>
    <p:sldId id="284" r:id="rId20"/>
    <p:sldId id="283" r:id="rId21"/>
    <p:sldId id="282" r:id="rId22"/>
    <p:sldId id="281" r:id="rId23"/>
    <p:sldId id="285" r:id="rId24"/>
  </p:sldIdLst>
  <p:sldSz cx="12192000" cy="6858000"/>
  <p:notesSz cx="7104063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735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5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8A01DA3-CE9A-48F8-A1FA-D5CEA9854DD7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0263"/>
            <a:ext cx="3078162" cy="514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2D07777-917B-4F83-86E3-FBD0CA99248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709935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8199-5815-4D2A-AE93-C9D238CF6C07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8F3CD-A25F-4206-9505-CB8E7AFD66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3770C-6925-498E-B842-7FFD57E0FEE4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5C21A-83C8-4EFC-82A9-405EA453EC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1DAE9-1B75-43B6-80E2-CF44BF3A2A57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3A5B0-2902-4908-A4EB-B7132414B25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D9E6-DF78-4E5F-A7BD-2E15FFD71C34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B2799-4C15-41FB-AE71-F3075FA6F8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B8DAA-CB1D-439E-8DA6-D9F8E390A03D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3983B-9B75-445D-B850-11A76B42E7E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CB32B-9D9F-4E7B-BD90-52C42CB93BE5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2F22-7A9A-427E-B1A0-3A8038C913B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A40D8-9674-4BC7-824D-E261AF3D0699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5B7B-B913-4903-A660-21F47AE422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E7C1-CD48-45E6-AE44-C12ADD9998CB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50D85-5917-42D4-87CB-6F29DD4F69B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B6651-03E3-488B-871A-629657F3B1E2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DF3A1-D829-49FF-B6F4-DDCFB9CCDF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8B602-00DC-4619-A8A7-F021A700DDAE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B356-D902-4E66-A325-D93638C3F2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88E9085-9D41-4875-A97D-C2E606AAEF21}" type="datetimeFigureOut">
              <a:rPr lang="zh-CN" altLang="en-US"/>
              <a:pPr>
                <a:defRPr/>
              </a:pPr>
              <a:t>2017/5/26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32981E-456B-4AD4-A61B-CB9756FCA3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d%20-%20Dust%20My%20Shoulders%20Off%20&#20013;&#33521;&#23383;&#24149;.mp4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21360;&#35937;&#27966;&#30340;&#35806;&#29983;&#35270;&#39057;.wmv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jpeg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>
                <a:hlinkClick r:id="rId2" action="ppaction://hlinkfile"/>
              </a:rPr>
              <a:t>Dust My Shoulders Off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08213" y="5661025"/>
            <a:ext cx="79914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人物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形象轮廓精准，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突出对材质细节的表现。</a:t>
            </a:r>
          </a:p>
        </p:txBody>
      </p:sp>
      <p:pic>
        <p:nvPicPr>
          <p:cNvPr id="22531" name="Picture 4" descr="G:\全国教材课件制作\教材中的图片\第三课\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0436" y="459404"/>
            <a:ext cx="8260971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npl1sjmdd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1379" y="254687"/>
            <a:ext cx="847526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5375275" y="2565400"/>
            <a:ext cx="865188" cy="936625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28680" name="Picture 8" descr="20087201216540909921_25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7539" y="1255594"/>
            <a:ext cx="4196521" cy="3927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 bwMode="auto">
          <a:xfrm>
            <a:off x="7391400" y="549275"/>
            <a:ext cx="2520950" cy="1652245"/>
            <a:chOff x="3696" y="346"/>
            <a:chExt cx="1588" cy="851"/>
          </a:xfrm>
        </p:grpSpPr>
        <p:sp>
          <p:nvSpPr>
            <p:cNvPr id="22540" name="AutoShape 10"/>
            <p:cNvSpPr>
              <a:spLocks noChangeArrowheads="1"/>
            </p:cNvSpPr>
            <p:nvPr/>
          </p:nvSpPr>
          <p:spPr bwMode="auto">
            <a:xfrm>
              <a:off x="3696" y="346"/>
              <a:ext cx="1542" cy="816"/>
            </a:xfrm>
            <a:prstGeom prst="wedgeRoundRectCallout">
              <a:avLst>
                <a:gd name="adj1" fmla="val -48574"/>
                <a:gd name="adj2" fmla="val 61644"/>
                <a:gd name="adj3" fmla="val 16667"/>
              </a:avLst>
            </a:prstGeom>
            <a:solidFill>
              <a:schemeClr val="bg1">
                <a:alpha val="72156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2541" name="Text Box 11"/>
            <p:cNvSpPr txBox="1">
              <a:spLocks noChangeArrowheads="1"/>
            </p:cNvSpPr>
            <p:nvPr/>
          </p:nvSpPr>
          <p:spPr bwMode="auto">
            <a:xfrm>
              <a:off x="3696" y="389"/>
              <a:ext cx="1588" cy="8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    身穿紫红丝绒与</a:t>
              </a:r>
              <a:r>
                <a:rPr lang="zh-CN" altLang="en-US" sz="1600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华丽披风</a:t>
              </a:r>
              <a:r>
                <a:rPr lang="zh-CN" altLang="en-US" sz="1600" dirty="0">
                  <a:latin typeface="黑体" panose="02010609060101010101" pitchFamily="2" charset="-122"/>
                  <a:ea typeface="黑体" panose="02010609060101010101" pitchFamily="2" charset="-122"/>
                </a:rPr>
                <a:t>的拿破仑，已经戴上了皇冠，他的双手正捧着小皇冠，准备往跪在他面前的皇后约瑟芬的头上戴去。 </a:t>
              </a:r>
            </a:p>
          </p:txBody>
        </p:sp>
      </p:grpSp>
      <p:grpSp>
        <p:nvGrpSpPr>
          <p:cNvPr id="3" name="Group 15"/>
          <p:cNvGrpSpPr/>
          <p:nvPr/>
        </p:nvGrpSpPr>
        <p:grpSpPr bwMode="auto">
          <a:xfrm>
            <a:off x="7104063" y="2781300"/>
            <a:ext cx="2160587" cy="1008063"/>
            <a:chOff x="3560" y="1752"/>
            <a:chExt cx="1361" cy="635"/>
          </a:xfrm>
        </p:grpSpPr>
        <p:sp>
          <p:nvSpPr>
            <p:cNvPr id="22538" name="AutoShape 13"/>
            <p:cNvSpPr>
              <a:spLocks noChangeArrowheads="1"/>
            </p:cNvSpPr>
            <p:nvPr/>
          </p:nvSpPr>
          <p:spPr bwMode="auto">
            <a:xfrm>
              <a:off x="3560" y="1752"/>
              <a:ext cx="1361" cy="635"/>
            </a:xfrm>
            <a:prstGeom prst="wedgeRoundRectCallout">
              <a:avLst>
                <a:gd name="adj1" fmla="val -61315"/>
                <a:gd name="adj2" fmla="val -94407"/>
                <a:gd name="adj3" fmla="val 16667"/>
              </a:avLst>
            </a:prstGeom>
            <a:solidFill>
              <a:schemeClr val="bg1">
                <a:alpha val="67058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2539" name="Text Box 14"/>
            <p:cNvSpPr txBox="1">
              <a:spLocks noChangeArrowheads="1"/>
            </p:cNvSpPr>
            <p:nvPr/>
          </p:nvSpPr>
          <p:spPr bwMode="auto">
            <a:xfrm>
              <a:off x="3560" y="1752"/>
              <a:ext cx="1361" cy="4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dirty="0">
                  <a:latin typeface="黑体" panose="02010609060101010101" pitchFamily="2" charset="-122"/>
                  <a:ea typeface="黑体" panose="02010609060101010101" pitchFamily="2" charset="-122"/>
                </a:rPr>
                <a:t>局部细节刻画</a:t>
              </a:r>
              <a:r>
                <a:rPr lang="zh-CN" altLang="en-US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细致，突显材质。</a:t>
              </a:r>
              <a:endParaRPr lang="zh-CN" altLang="en-US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22537" name="Text Box 16"/>
          <p:cNvSpPr txBox="1">
            <a:spLocks noChangeArrowheads="1"/>
          </p:cNvSpPr>
          <p:nvPr/>
        </p:nvSpPr>
        <p:spPr bwMode="auto">
          <a:xfrm>
            <a:off x="1992313" y="5229225"/>
            <a:ext cx="1255712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ea typeface="黑体" panose="02010609060101010101" pitchFamily="2" charset="-122"/>
              </a:rPr>
              <a:t>造型：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868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351088" y="5916613"/>
            <a:ext cx="77057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indent="190500" eaLnBrk="0" hangingPunct="0"/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色调厚重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、富丽堂皇。 </a:t>
            </a:r>
          </a:p>
        </p:txBody>
      </p:sp>
      <p:pic>
        <p:nvPicPr>
          <p:cNvPr id="23555" name="Picture 7" descr="638948197150216710 (1)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333375"/>
            <a:ext cx="7632700" cy="508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2176463" y="5373688"/>
            <a:ext cx="1255712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ea typeface="黑体" panose="02010609060101010101" pitchFamily="2" charset="-122"/>
              </a:rPr>
              <a:t>色彩：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G:\全国教材课件制作\教材中的图片\第三课\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3773" y="586105"/>
            <a:ext cx="7704137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4224338" y="2420938"/>
            <a:ext cx="3816350" cy="2592387"/>
          </a:xfrm>
          <a:prstGeom prst="triangle">
            <a:avLst>
              <a:gd name="adj" fmla="val 50000"/>
            </a:avLst>
          </a:prstGeom>
          <a:noFill/>
          <a:ln w="38100">
            <a:solidFill>
              <a:srgbClr val="FFFF00"/>
            </a:solidFill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6096000" y="549275"/>
            <a:ext cx="71438" cy="48244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2208213" y="3156976"/>
            <a:ext cx="7704137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10"/>
          <p:cNvGrpSpPr/>
          <p:nvPr/>
        </p:nvGrpSpPr>
        <p:grpSpPr bwMode="auto">
          <a:xfrm>
            <a:off x="6311900" y="765175"/>
            <a:ext cx="3600450" cy="1728788"/>
            <a:chOff x="3016" y="572"/>
            <a:chExt cx="2223" cy="1089"/>
          </a:xfrm>
        </p:grpSpPr>
        <p:sp>
          <p:nvSpPr>
            <p:cNvPr id="24584" name="AutoShape 8"/>
            <p:cNvSpPr>
              <a:spLocks noChangeArrowheads="1"/>
            </p:cNvSpPr>
            <p:nvPr/>
          </p:nvSpPr>
          <p:spPr bwMode="auto">
            <a:xfrm>
              <a:off x="3016" y="572"/>
              <a:ext cx="2223" cy="1089"/>
            </a:xfrm>
            <a:prstGeom prst="wedgeRoundRectCallout">
              <a:avLst>
                <a:gd name="adj1" fmla="val -44782"/>
                <a:gd name="adj2" fmla="val 64968"/>
                <a:gd name="adj3" fmla="val 16667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  <a:miter lim="800000"/>
            </a:ln>
          </p:spPr>
          <p:txBody>
            <a:bodyPr/>
            <a:lstStyle/>
            <a:p>
              <a:pPr algn="ctr"/>
              <a:endParaRPr lang="zh-CN" altLang="en-US"/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3061" y="647"/>
              <a:ext cx="2132" cy="74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/>
                <a:t>       </a:t>
              </a:r>
              <a:r>
                <a:rPr lang="zh-CN" altLang="en-US" sz="2400" dirty="0">
                  <a:latin typeface="黑体" panose="02010609060101010101" pitchFamily="2" charset="-122"/>
                  <a:ea typeface="黑体" panose="02010609060101010101" pitchFamily="2" charset="-122"/>
                </a:rPr>
                <a:t>构图上以皇帝给皇后</a:t>
              </a:r>
              <a:r>
                <a:rPr lang="zh-CN" altLang="en-US" sz="2400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加冕为</a:t>
              </a:r>
              <a:r>
                <a:rPr lang="zh-CN" altLang="en-US" sz="2400" dirty="0">
                  <a:latin typeface="黑体" panose="02010609060101010101" pitchFamily="2" charset="-122"/>
                  <a:ea typeface="黑体" panose="02010609060101010101" pitchFamily="2" charset="-122"/>
                </a:rPr>
                <a:t>中心，描绘</a:t>
              </a:r>
              <a:r>
                <a:rPr lang="zh-CN" altLang="en-US" sz="2400" dirty="0" smtClean="0">
                  <a:latin typeface="黑体" panose="02010609060101010101" pitchFamily="2" charset="-122"/>
                  <a:ea typeface="黑体" panose="02010609060101010101" pitchFamily="2" charset="-122"/>
                </a:rPr>
                <a:t>宏大壮观场面</a:t>
              </a:r>
              <a:r>
                <a:rPr lang="zh-CN" altLang="en-US" sz="2400" dirty="0">
                  <a:latin typeface="黑体" panose="02010609060101010101" pitchFamily="2" charset="-122"/>
                  <a:ea typeface="黑体" panose="02010609060101010101" pitchFamily="2" charset="-122"/>
                </a:rPr>
                <a:t>。 </a:t>
              </a:r>
            </a:p>
          </p:txBody>
        </p:sp>
      </p:grp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2440305" y="6031230"/>
            <a:ext cx="627507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</a:rPr>
              <a:t>构图宏大，场面壮观，强调完整性。</a:t>
            </a:r>
          </a:p>
        </p:txBody>
      </p:sp>
      <p:sp>
        <p:nvSpPr>
          <p:cNvPr id="24583" name="Text Box 12"/>
          <p:cNvSpPr txBox="1">
            <a:spLocks noChangeArrowheads="1"/>
          </p:cNvSpPr>
          <p:nvPr/>
        </p:nvSpPr>
        <p:spPr bwMode="auto">
          <a:xfrm>
            <a:off x="2103438" y="5430838"/>
            <a:ext cx="1255712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800000"/>
                </a:solidFill>
                <a:ea typeface="黑体" panose="02010609060101010101" pitchFamily="2" charset="-122"/>
              </a:rPr>
              <a:t>构图：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bldLvl="0" animBg="1"/>
      <p:bldP spid="31749" grpId="0" animBg="1"/>
      <p:bldP spid="31750" grpId="0" bldLvl="0" animBg="1"/>
      <p:bldP spid="317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新古典主义其他代表人物及作品：</a:t>
            </a:r>
          </a:p>
        </p:txBody>
      </p:sp>
      <p:pic>
        <p:nvPicPr>
          <p:cNvPr id="26626" name="内容占位符 3" descr="泉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63613" y="1354138"/>
            <a:ext cx="3352800" cy="4716462"/>
          </a:xfrm>
        </p:spPr>
      </p:pic>
      <p:sp>
        <p:nvSpPr>
          <p:cNvPr id="26627" name="文本框 4"/>
          <p:cNvSpPr txBox="1">
            <a:spLocks noChangeArrowheads="1"/>
          </p:cNvSpPr>
          <p:nvPr/>
        </p:nvSpPr>
        <p:spPr bwMode="auto">
          <a:xfrm>
            <a:off x="2674938" y="5705475"/>
            <a:ext cx="164147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Calibri" panose="020F0502020204030204" pitchFamily="34" charset="0"/>
              </a:rPr>
              <a:t>《泉》安格尔</a:t>
            </a:r>
          </a:p>
        </p:txBody>
      </p:sp>
      <p:pic>
        <p:nvPicPr>
          <p:cNvPr id="26628" name="图片 5" descr="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6200" y="1354138"/>
            <a:ext cx="5324475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文本框 6"/>
          <p:cNvSpPr txBox="1">
            <a:spLocks noChangeArrowheads="1"/>
          </p:cNvSpPr>
          <p:nvPr/>
        </p:nvSpPr>
        <p:spPr bwMode="auto">
          <a:xfrm>
            <a:off x="6805613" y="5538788"/>
            <a:ext cx="3571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Calibri" panose="020F0502020204030204" pitchFamily="34" charset="0"/>
              </a:rPr>
              <a:t>《布罗格列公主像》 安格尔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30504" y="2066925"/>
            <a:ext cx="3091920" cy="407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Rectangle 6"/>
          <p:cNvSpPr>
            <a:spLocks noGrp="1"/>
          </p:cNvSpPr>
          <p:nvPr/>
        </p:nvSpPr>
        <p:spPr>
          <a:xfrm>
            <a:off x="4402138" y="2055813"/>
            <a:ext cx="2663825" cy="798512"/>
          </a:xfrm>
          <a:prstGeom prst="rect">
            <a:avLst/>
          </a:prstGeom>
          <a:noFill/>
          <a:ln w="9525">
            <a:noFill/>
          </a:ln>
        </p:spPr>
        <p:txBody>
          <a:bodyPr lIns="102454" tIns="51227" rIns="102454" bIns="51227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u="none" kern="1200" baseline="0">
                <a:solidFill>
                  <a:srgbClr val="3E1F00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u="none" kern="1200" baseline="0">
                <a:solidFill>
                  <a:srgbClr val="3E1F00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u="none" kern="1200" baseline="0">
                <a:solidFill>
                  <a:srgbClr val="3E1F00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 u="none" kern="1200" baseline="0">
                <a:solidFill>
                  <a:srgbClr val="3E1F00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 u="none" kern="1200" baseline="0">
                <a:solidFill>
                  <a:srgbClr val="3E1F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1630" indent="-341630" eaLnBrk="1" hangingPunct="1">
              <a:buFontTx/>
              <a:buNone/>
              <a:defRPr/>
            </a:pPr>
            <a:r>
              <a:rPr lang="zh-CN" altLang="en-US" sz="2015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</a:t>
            </a:r>
            <a:r>
              <a:rPr lang="zh-CN" altLang="en-US" sz="200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题材：</a:t>
            </a:r>
            <a:r>
              <a:rPr lang="zh-CN" altLang="en-US" sz="2015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历史和现实的重大事件；                    </a:t>
            </a:r>
            <a:endParaRPr lang="zh-CN" altLang="en-US" sz="2015" dirty="0">
              <a:ea typeface="华文楷体" pitchFamily="2" charset="-122"/>
            </a:endParaRPr>
          </a:p>
        </p:txBody>
      </p:sp>
      <p:pic>
        <p:nvPicPr>
          <p:cNvPr id="25603" name="Picture 6" descr="C:\Users\asus\Pictures\b58f8c5494eef01f91bfc78ee0fe9925bd317dd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05468" y="2033517"/>
            <a:ext cx="3216087" cy="40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accent1"/>
                </a:solidFill>
              </a:rPr>
              <a:t>新古典主义</a:t>
            </a:r>
            <a:r>
              <a:rPr lang="zh-CN" altLang="en-US" dirty="0"/>
              <a:t>的艺术</a:t>
            </a:r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特点：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4708477" y="3613150"/>
            <a:ext cx="244294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构图上</a:t>
            </a:r>
            <a:r>
              <a:rPr lang="zh-CN" altLang="en-US" dirty="0">
                <a:latin typeface="Calibri" panose="020F0502020204030204" pitchFamily="34" charset="0"/>
              </a:rPr>
              <a:t>强调完整性；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756150" y="4098925"/>
            <a:ext cx="2070100" cy="946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chemeClr val="accent1"/>
                </a:solidFill>
                <a:latin typeface="Calibri" panose="020F0502020204030204" pitchFamily="34" charset="0"/>
              </a:rPr>
              <a:t>造型上</a:t>
            </a:r>
            <a:r>
              <a:rPr lang="zh-CN" altLang="en-US">
                <a:latin typeface="Calibri" panose="020F0502020204030204" pitchFamily="34" charset="0"/>
              </a:rPr>
              <a:t>重视素描和轮廓，注重雕塑般的人物形象；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4669477" y="2825917"/>
            <a:ext cx="2382838" cy="6715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Calibri" panose="020F0502020204030204" pitchFamily="34" charset="0"/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latin typeface="Calibri" panose="020F0502020204030204" pitchFamily="34" charset="0"/>
              </a:rPr>
              <a:t>色彩上</a:t>
            </a:r>
            <a:r>
              <a:rPr lang="zh-CN" altLang="en-US" dirty="0">
                <a:latin typeface="Calibri" panose="020F0502020204030204" pitchFamily="34" charset="0"/>
              </a:rPr>
              <a:t>较为优雅、    庄重、</a:t>
            </a:r>
            <a:r>
              <a:rPr lang="zh-CN" altLang="en-US" dirty="0" smtClean="0">
                <a:latin typeface="Calibri" panose="020F0502020204030204" pitchFamily="34" charset="0"/>
              </a:rPr>
              <a:t>富丽堂皇；</a:t>
            </a:r>
            <a:endParaRPr lang="zh-CN" alt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243" y="6147474"/>
            <a:ext cx="2893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马拉之死 </a:t>
            </a:r>
            <a:r>
              <a:rPr lang="en-US" altLang="zh-CN" dirty="0" smtClean="0"/>
              <a:t>》   </a:t>
            </a:r>
            <a:r>
              <a:rPr lang="zh-CN" altLang="en-US" dirty="0" smtClean="0"/>
              <a:t>达维特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206018" y="6175612"/>
            <a:ext cx="3289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霍松维勒女伯爵</a:t>
            </a:r>
            <a:r>
              <a:rPr lang="en-US" altLang="zh-CN" dirty="0" smtClean="0"/>
              <a:t>》     </a:t>
            </a:r>
            <a:r>
              <a:rPr lang="zh-CN" altLang="en-US" dirty="0" smtClean="0"/>
              <a:t>安格尔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881063" y="525463"/>
            <a:ext cx="2946400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b="1" dirty="0"/>
              <a:t>印象主义的由来及代表人物</a:t>
            </a: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4800" dirty="0" smtClean="0">
                <a:hlinkClick r:id="rId3" action="ppaction://hlinkfile"/>
              </a:rPr>
              <a:t>印象派的诞生</a:t>
            </a:r>
            <a:endParaRPr lang="zh-CN" altLang="en-US" sz="4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838200" y="1598930"/>
            <a:ext cx="4992370" cy="715645"/>
          </a:xfrm>
        </p:spPr>
        <p:txBody>
          <a:bodyPr/>
          <a:lstStyle/>
          <a:p>
            <a:pPr eaLnBrk="1" hangingPunct="1"/>
            <a:r>
              <a:rPr lang="zh-CN" altLang="en-US" sz="2800" smtClean="0"/>
              <a:t>印象派兴起于</a:t>
            </a:r>
            <a:r>
              <a:rPr lang="en-US" altLang="zh-CN" sz="2800" smtClean="0"/>
              <a:t>19</a:t>
            </a:r>
            <a:r>
              <a:rPr lang="zh-CN" altLang="en-US" sz="2800" smtClean="0"/>
              <a:t>世纪</a:t>
            </a:r>
            <a:r>
              <a:rPr lang="en-US" altLang="zh-CN" sz="2800" smtClean="0"/>
              <a:t>60</a:t>
            </a:r>
            <a:r>
              <a:rPr lang="zh-CN" altLang="en-US" sz="2800" smtClean="0"/>
              <a:t>年代</a:t>
            </a:r>
            <a:r>
              <a:rPr lang="en-US" sz="2800" smtClean="0">
                <a:ea typeface="宋体" panose="02010600030101010101" pitchFamily="2" charset="-122"/>
              </a:rPr>
              <a:t/>
            </a:r>
            <a:br>
              <a:rPr lang="en-US" sz="2800" smtClean="0">
                <a:ea typeface="宋体" panose="02010600030101010101" pitchFamily="2" charset="-122"/>
              </a:rPr>
            </a:br>
            <a:r>
              <a:rPr lang="zh-CN" altLang="en-US" sz="2800" smtClean="0"/>
              <a:t>因莫奈的</a:t>
            </a:r>
            <a:r>
              <a:rPr lang="en-US" altLang="zh-CN" sz="2800" smtClean="0"/>
              <a:t>《</a:t>
            </a:r>
            <a:r>
              <a:rPr lang="zh-CN" altLang="en-US" sz="2800" smtClean="0"/>
              <a:t>日出</a:t>
            </a:r>
            <a:r>
              <a:rPr lang="en-US" altLang="zh-CN" sz="2800" smtClean="0"/>
              <a:t>·</a:t>
            </a:r>
            <a:r>
              <a:rPr lang="zh-CN" altLang="en-US" sz="2800" smtClean="0"/>
              <a:t>印象</a:t>
            </a:r>
            <a:r>
              <a:rPr lang="en-US" altLang="zh-CN" sz="2800" smtClean="0"/>
              <a:t>》</a:t>
            </a:r>
            <a:r>
              <a:rPr lang="zh-CN" altLang="en-US" sz="2800" smtClean="0"/>
              <a:t>得名。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7" eaLnBrk="1" hangingPunct="1"/>
            <a:endParaRPr lang="zh-CN" altLang="en-US" dirty="0" smtClean="0"/>
          </a:p>
        </p:txBody>
      </p:sp>
      <p:pic>
        <p:nvPicPr>
          <p:cNvPr id="28675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6265" y="734060"/>
            <a:ext cx="5530850" cy="332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28049" y="4057015"/>
            <a:ext cx="10481480" cy="1600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600" b="1" dirty="0" smtClean="0">
                <a:solidFill>
                  <a:srgbClr val="800000"/>
                </a:solidFill>
                <a:latin typeface="华文新魏"/>
                <a:ea typeface="黑体" panose="02010609060101010101" pitchFamily="2" charset="-122"/>
              </a:rPr>
              <a:t>“</a:t>
            </a:r>
            <a:r>
              <a:rPr lang="zh-CN" altLang="en-US" sz="26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阳光的崇拜者</a:t>
            </a:r>
            <a:r>
              <a:rPr lang="zh-CN" altLang="en-US" sz="2600" b="1" dirty="0" smtClean="0">
                <a:solidFill>
                  <a:srgbClr val="800000"/>
                </a:solidFill>
                <a:latin typeface="华文新魏"/>
                <a:ea typeface="黑体" panose="02010609060101010101" pitchFamily="2" charset="-122"/>
              </a:rPr>
              <a:t>”</a:t>
            </a:r>
            <a:r>
              <a:rPr lang="en-US" altLang="zh-CN" sz="2600" b="1" dirty="0">
                <a:solidFill>
                  <a:srgbClr val="800000"/>
                </a:solidFill>
                <a:latin typeface="华文新魏"/>
                <a:ea typeface="黑体" panose="02010609060101010101" pitchFamily="2" charset="-122"/>
              </a:rPr>
              <a:t>——</a:t>
            </a:r>
            <a:r>
              <a:rPr lang="zh-CN" altLang="en-US" sz="2600" b="1" dirty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印象主义</a:t>
            </a:r>
            <a:endParaRPr lang="en-US" altLang="zh-CN" sz="2600" b="1" dirty="0">
              <a:solidFill>
                <a:srgbClr val="80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随着时间、光源的变化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万物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的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色彩状态都在不停地变化。印象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主义</a:t>
            </a:r>
            <a:r>
              <a:rPr lang="zh-CN" altLang="en-US" sz="2400" dirty="0" smtClean="0">
                <a:solidFill>
                  <a:schemeClr val="accent4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倡导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在</a:t>
            </a:r>
            <a:r>
              <a:rPr lang="zh-CN" altLang="en-US" sz="2400" b="1" dirty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自然</a:t>
            </a:r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中进行创作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，画家凭借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双眼来捕捉</a:t>
            </a:r>
            <a:r>
              <a:rPr lang="zh-CN" altLang="en-US" sz="2400" b="1" dirty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阳光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下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物体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的美，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并依靠主观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感受用</a:t>
            </a:r>
            <a:r>
              <a:rPr lang="zh-CN" altLang="en-US" sz="2400" b="1" dirty="0" smtClean="0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色彩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描绘出来</a:t>
            </a:r>
            <a:r>
              <a:rPr lang="zh-CN" altLang="en-US" sz="24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Claude Monet - The Manneport_ Etretat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4475" y="714375"/>
            <a:ext cx="3078000" cy="38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Claude Monet - The Manneport_ Seen from Below"/>
          <p:cNvPicPr>
            <a:picLocks noChangeAspect="1"/>
          </p:cNvPicPr>
          <p:nvPr/>
        </p:nvPicPr>
        <p:blipFill>
          <a:blip r:embed="rId3"/>
          <a:srcRect r="7837"/>
          <a:stretch>
            <a:fillRect/>
          </a:stretch>
        </p:blipFill>
        <p:spPr bwMode="auto">
          <a:xfrm>
            <a:off x="5002530" y="714375"/>
            <a:ext cx="3072765" cy="3797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1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85505" y="714375"/>
            <a:ext cx="3070225" cy="386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1739583" y="5401310"/>
            <a:ext cx="8104187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33CC"/>
                </a:solidFill>
                <a:ea typeface="黑体" panose="02010609060101010101" pitchFamily="2" charset="-122"/>
              </a:rPr>
              <a:t>莫奈说：“我想在最容易消逝的效果之前表达我的</a:t>
            </a:r>
            <a:r>
              <a:rPr lang="zh-CN" altLang="en-US" sz="2400" b="1" dirty="0" smtClean="0">
                <a:solidFill>
                  <a:srgbClr val="0033CC"/>
                </a:solidFill>
                <a:ea typeface="黑体" panose="02010609060101010101" pitchFamily="2" charset="-122"/>
              </a:rPr>
              <a:t>印象”</a:t>
            </a:r>
            <a:r>
              <a:rPr lang="zh-CN" altLang="en-US" sz="2000" b="1" dirty="0">
                <a:solidFill>
                  <a:srgbClr val="0033CC"/>
                </a:solidFill>
                <a:ea typeface="黑体" panose="02010609060101010101" pitchFamily="2" charset="-122"/>
              </a:rPr>
              <a:t/>
            </a:r>
            <a:br>
              <a:rPr lang="zh-CN" altLang="en-US" sz="2000" b="1" dirty="0">
                <a:solidFill>
                  <a:srgbClr val="0033CC"/>
                </a:solidFill>
                <a:ea typeface="黑体" panose="02010609060101010101" pitchFamily="2" charset="-122"/>
              </a:rPr>
            </a:br>
            <a:endParaRPr lang="zh-CN" altLang="en-US" sz="2000" b="1" dirty="0">
              <a:solidFill>
                <a:srgbClr val="0033CC"/>
              </a:solidFill>
              <a:ea typeface="黑体" panose="02010609060101010101" pitchFamily="2" charset="-122"/>
            </a:endParaRPr>
          </a:p>
        </p:txBody>
      </p:sp>
      <p:sp>
        <p:nvSpPr>
          <p:cNvPr id="29703" name="Text Box 11"/>
          <p:cNvSpPr txBox="1">
            <a:spLocks noChangeArrowheads="1"/>
          </p:cNvSpPr>
          <p:nvPr/>
        </p:nvSpPr>
        <p:spPr bwMode="auto">
          <a:xfrm>
            <a:off x="1579245" y="86360"/>
            <a:ext cx="9278620" cy="518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ea typeface="黑体" panose="02010609060101010101" pitchFamily="2" charset="-122"/>
              </a:rPr>
              <a:t>莫奈会在</a:t>
            </a:r>
            <a:r>
              <a:rPr lang="zh-CN" altLang="en-US" sz="2800" b="1" dirty="0">
                <a:ea typeface="黑体" panose="02010609060101010101" pitchFamily="2" charset="-122"/>
              </a:rPr>
              <a:t>不同时间多次描绘同一</a:t>
            </a:r>
            <a:r>
              <a:rPr lang="zh-CN" altLang="en-US" sz="2800" b="1" dirty="0" smtClean="0">
                <a:ea typeface="黑体" panose="02010609060101010101" pitchFamily="2" charset="-122"/>
              </a:rPr>
              <a:t>景物</a:t>
            </a:r>
            <a:endParaRPr lang="zh-CN" altLang="en-US" sz="2800" b="1" dirty="0">
              <a:ea typeface="黑体" panose="02010609060101010101" pitchFamily="2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69793" y="4585647"/>
            <a:ext cx="4339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莫奈在不同时间段画的艾特达附近的岩门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/>
      <p:bldP spid="29703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标题 1"/>
          <p:cNvSpPr>
            <a:spLocks noGrp="1"/>
          </p:cNvSpPr>
          <p:nvPr>
            <p:ph type="title"/>
          </p:nvPr>
        </p:nvSpPr>
        <p:spPr>
          <a:xfrm>
            <a:off x="404813" y="133350"/>
            <a:ext cx="10515600" cy="1095375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7030A0"/>
                </a:solidFill>
              </a:rPr>
              <a:t>印象主义画派其他代表画家及作品</a:t>
            </a:r>
          </a:p>
        </p:txBody>
      </p:sp>
      <p:pic>
        <p:nvPicPr>
          <p:cNvPr id="31746" name="内容占位符 3" descr="8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4520" y="1092247"/>
            <a:ext cx="3077546" cy="4533900"/>
          </a:xfrm>
        </p:spPr>
      </p:pic>
      <p:sp>
        <p:nvSpPr>
          <p:cNvPr id="31747" name="文本框 4"/>
          <p:cNvSpPr txBox="1">
            <a:spLocks noChangeArrowheads="1"/>
          </p:cNvSpPr>
          <p:nvPr/>
        </p:nvSpPr>
        <p:spPr bwMode="auto">
          <a:xfrm>
            <a:off x="432108" y="5646170"/>
            <a:ext cx="26162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Calibri" panose="020F0502020204030204" pitchFamily="34" charset="0"/>
              </a:rPr>
              <a:t>《舞台上的舞女》  德加</a:t>
            </a:r>
          </a:p>
        </p:txBody>
      </p:sp>
      <p:pic>
        <p:nvPicPr>
          <p:cNvPr id="31748" name="图片 5" descr="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27959" y="1092247"/>
            <a:ext cx="4210571" cy="269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文本框 6"/>
          <p:cNvSpPr txBox="1">
            <a:spLocks noChangeArrowheads="1"/>
          </p:cNvSpPr>
          <p:nvPr/>
        </p:nvSpPr>
        <p:spPr bwMode="auto">
          <a:xfrm>
            <a:off x="3950790" y="3911529"/>
            <a:ext cx="4059238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Calibri" panose="020F0502020204030204" pitchFamily="34" charset="0"/>
              </a:rPr>
              <a:t>《红磨坊街的舞会》 雷诺阿</a:t>
            </a:r>
          </a:p>
        </p:txBody>
      </p:sp>
      <p:pic>
        <p:nvPicPr>
          <p:cNvPr id="31750" name="图片 7" descr="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07020" y="1064951"/>
            <a:ext cx="3115669" cy="443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文本框 8"/>
          <p:cNvSpPr txBox="1">
            <a:spLocks noChangeArrowheads="1"/>
          </p:cNvSpPr>
          <p:nvPr/>
        </p:nvSpPr>
        <p:spPr bwMode="auto">
          <a:xfrm>
            <a:off x="8505375" y="5609561"/>
            <a:ext cx="31083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>
                <a:latin typeface="Calibri" panose="020F0502020204030204" pitchFamily="34" charset="0"/>
              </a:rPr>
              <a:t>《吹笛少年》 马奈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6209731" cy="1325563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n>
                  <a:solidFill>
                    <a:schemeClr val="tx2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印象主义的</a:t>
            </a:r>
            <a:r>
              <a:rPr lang="zh-CN" altLang="en-US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艺术特点</a:t>
            </a:r>
            <a:r>
              <a:rPr lang="zh-CN" altLang="en-US" dirty="0" smtClean="0">
                <a:ln>
                  <a:solidFill>
                    <a:schemeClr val="tx2"/>
                  </a:solidFill>
                </a:ln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：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294901"/>
            <a:ext cx="6093298" cy="8191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400" dirty="0"/>
              <a:t>1.</a:t>
            </a:r>
            <a:r>
              <a:rPr lang="zh-CN" altLang="en-US" sz="2400" dirty="0"/>
              <a:t>题材：倡导走出画室，描绘自然景物，画面内容贴近现实，把握瞬间印象；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zh-CN" altLang="en-US" sz="2400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zh-CN" altLang="en-US" sz="2400" dirty="0"/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0" y="3438056"/>
            <a:ext cx="5288081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Calibri" panose="020F0502020204030204" pitchFamily="34" charset="0"/>
                <a:sym typeface="+mn-ea"/>
              </a:rPr>
              <a:t>3.</a:t>
            </a:r>
            <a:r>
              <a:rPr lang="zh-CN" altLang="en-US" sz="2400" dirty="0">
                <a:latin typeface="Calibri" panose="020F0502020204030204" pitchFamily="34" charset="0"/>
                <a:sym typeface="+mn-ea"/>
              </a:rPr>
              <a:t>构图：较为随意，画面偶然性较强；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0" y="2377446"/>
            <a:ext cx="584322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smtClean="0">
                <a:latin typeface="Calibri" panose="020F0502020204030204" pitchFamily="34" charset="0"/>
                <a:sym typeface="+mn-ea"/>
              </a:rPr>
              <a:t>2</a:t>
            </a:r>
            <a:r>
              <a:rPr lang="en-US" altLang="zh-CN" sz="2400" dirty="0">
                <a:latin typeface="Calibri" panose="020F0502020204030204" pitchFamily="34" charset="0"/>
                <a:sym typeface="+mn-ea"/>
              </a:rPr>
              <a:t>.</a:t>
            </a:r>
            <a:r>
              <a:rPr lang="zh-CN" altLang="en-US" sz="2400" dirty="0">
                <a:latin typeface="Calibri" panose="020F0502020204030204" pitchFamily="34" charset="0"/>
                <a:sym typeface="+mn-ea"/>
              </a:rPr>
              <a:t>色彩：画面明亮灿烂，主张用光（自然光、灯光）和色描绘；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-177421" y="4061938"/>
            <a:ext cx="516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+mj-ea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uFillTx/>
                <a:latin typeface="+mj-ea"/>
              </a:rPr>
              <a:t>4</a:t>
            </a:r>
            <a:r>
              <a:rPr lang="en-US" altLang="zh-CN" sz="2400" dirty="0">
                <a:solidFill>
                  <a:schemeClr val="tx1"/>
                </a:solidFill>
                <a:uFillTx/>
                <a:latin typeface="+mj-ea"/>
              </a:rPr>
              <a:t>.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+mj-ea"/>
              </a:rPr>
              <a:t>造型：</a:t>
            </a:r>
            <a:r>
              <a:rPr lang="zh-CN" altLang="en-US" sz="2400" dirty="0">
                <a:solidFill>
                  <a:schemeClr val="tx1"/>
                </a:solidFill>
                <a:uFillTx/>
                <a:latin typeface="+mj-ea"/>
                <a:sym typeface="+mn-ea"/>
              </a:rPr>
              <a:t>突出内心主观意象的表达。</a:t>
            </a:r>
          </a:p>
          <a:p>
            <a:endParaRPr lang="zh-CN" altLang="en-US" sz="2400" dirty="0">
              <a:solidFill>
                <a:schemeClr val="tx1"/>
              </a:solidFill>
              <a:uFillTx/>
              <a:latin typeface="+mj-ea"/>
              <a:sym typeface="+mn-ea"/>
            </a:endParaRPr>
          </a:p>
        </p:txBody>
      </p:sp>
      <p:pic>
        <p:nvPicPr>
          <p:cNvPr id="8" name="图片 7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2" y="2811439"/>
            <a:ext cx="6387151" cy="3650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7" descr="外国建筑封面副本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标题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endParaRPr lang="zh-CN" altLang="en-US" smtClean="0"/>
          </a:p>
        </p:txBody>
      </p:sp>
      <p:sp>
        <p:nvSpPr>
          <p:cNvPr id="14339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sz="1800" smtClean="0">
                <a:ea typeface="楷体" panose="02010609060101010101" charset="-122"/>
                <a:cs typeface="楷体" panose="02010609060101010101" charset="-122"/>
              </a:rPr>
              <a:t>主讲人：杨之瑶  </a:t>
            </a:r>
          </a:p>
          <a:p>
            <a:pPr eaLnBrk="1" hangingPunct="1">
              <a:lnSpc>
                <a:spcPct val="100000"/>
              </a:lnSpc>
              <a:spcBef>
                <a:spcPct val="20000"/>
              </a:spcBef>
            </a:pPr>
            <a:r>
              <a:rPr lang="zh-CN" altLang="en-US" sz="1800" smtClean="0">
                <a:ea typeface="楷体" panose="02010609060101010101" charset="-122"/>
                <a:cs typeface="楷体" panose="02010609060101010101" charset="-122"/>
              </a:rPr>
              <a:t>                      工作单位：乌海市第九中学</a:t>
            </a: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524000" y="2714625"/>
            <a:ext cx="91440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5400" b="1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两个外国美术流派</a:t>
            </a: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524000" y="0"/>
            <a:ext cx="5715000" cy="2430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indent="224155">
              <a:lnSpc>
                <a:spcPct val="16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人民美术出版社  </a:t>
            </a:r>
          </a:p>
          <a:p>
            <a:pPr indent="224155">
              <a:lnSpc>
                <a:spcPct val="16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义务教育教科书</a:t>
            </a:r>
            <a:r>
              <a:rPr lang="en-US" altLang="zh-CN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·</a:t>
            </a: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美术</a:t>
            </a:r>
          </a:p>
          <a:p>
            <a:pPr indent="224155">
              <a:lnSpc>
                <a:spcPct val="160000"/>
              </a:lnSpc>
            </a:pPr>
            <a:r>
              <a:rPr lang="zh-CN" altLang="en-US" sz="24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宋体" panose="02010600030101010101" pitchFamily="2" charset="-122"/>
              </a:rPr>
              <a:t>八年级下册</a:t>
            </a:r>
          </a:p>
          <a:p>
            <a:pPr indent="224155">
              <a:lnSpc>
                <a:spcPct val="160000"/>
              </a:lnSpc>
            </a:pPr>
            <a:r>
              <a:rPr lang="en-US" altLang="zh-CN" sz="2400" b="1">
                <a:solidFill>
                  <a:srgbClr val="0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    </a:t>
            </a:r>
            <a:endParaRPr lang="zh-CN" altLang="en-US" sz="2400" b="1">
              <a:solidFill>
                <a:srgbClr val="000000"/>
              </a:solidFill>
              <a:latin typeface="黑体" panose="02010609060101010101" pitchFamily="2" charset="-122"/>
              <a:ea typeface="黑体" panose="0201060906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4342" name="矩形 8"/>
          <p:cNvSpPr>
            <a:spLocks noChangeArrowheads="1"/>
          </p:cNvSpPr>
          <p:nvPr/>
        </p:nvSpPr>
        <p:spPr bwMode="auto">
          <a:xfrm>
            <a:off x="1524000" y="2130425"/>
            <a:ext cx="91440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>
                <a:solidFill>
                  <a:srgbClr val="80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宋体" panose="02010600030101010101" pitchFamily="2" charset="-122"/>
              </a:rPr>
              <a:t>第三课</a:t>
            </a:r>
            <a:endParaRPr lang="zh-CN" altLang="en-US" sz="320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14343" name="44B7C0F4-79DB-4F8B-9303-0E098D69D8BE-1" descr="qt_te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24925" y="0"/>
            <a:ext cx="17430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</p:nvPr>
        </p:nvSpPr>
        <p:spPr>
          <a:xfrm>
            <a:off x="461963" y="692150"/>
            <a:ext cx="10891837" cy="681038"/>
          </a:xfrm>
        </p:spPr>
        <p:txBody>
          <a:bodyPr/>
          <a:lstStyle/>
          <a:p>
            <a:pPr eaLnBrk="1" hangingPunct="1"/>
            <a:r>
              <a:rPr lang="zh-CN" altLang="en-US" sz="1800" smtClean="0"/>
              <a:t>谈谈两幅作品给你的第一印象。他们在</a:t>
            </a:r>
            <a:r>
              <a:rPr lang="zh-CN" altLang="en-US" sz="1800" smtClean="0">
                <a:solidFill>
                  <a:schemeClr val="accent1"/>
                </a:solidFill>
              </a:rPr>
              <a:t>色彩</a:t>
            </a:r>
            <a:r>
              <a:rPr lang="zh-CN" altLang="en-US" sz="1800" smtClean="0"/>
              <a:t>和</a:t>
            </a:r>
            <a:r>
              <a:rPr lang="zh-CN" altLang="en-US" sz="1800" smtClean="0">
                <a:solidFill>
                  <a:schemeClr val="accent1"/>
                </a:solidFill>
              </a:rPr>
              <a:t>场景</a:t>
            </a:r>
            <a:r>
              <a:rPr lang="zh-CN" altLang="en-US" sz="1800" smtClean="0"/>
              <a:t>处理上有什么不同？</a:t>
            </a:r>
          </a:p>
        </p:txBody>
      </p:sp>
      <p:pic>
        <p:nvPicPr>
          <p:cNvPr id="33794" name="内容占位符 3" descr="6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1963" y="1644650"/>
            <a:ext cx="5399087" cy="3505200"/>
          </a:xfrm>
        </p:spPr>
      </p:pic>
      <p:pic>
        <p:nvPicPr>
          <p:cNvPr id="33795" name="图片 4" descr="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9675" y="1644650"/>
            <a:ext cx="5443538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文本框 5"/>
          <p:cNvSpPr txBox="1">
            <a:spLocks noChangeArrowheads="1"/>
          </p:cNvSpPr>
          <p:nvPr/>
        </p:nvSpPr>
        <p:spPr bwMode="auto">
          <a:xfrm>
            <a:off x="577850" y="5286375"/>
            <a:ext cx="52324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《拿破仑一世的加冕》 达维特</a:t>
            </a:r>
          </a:p>
        </p:txBody>
      </p:sp>
      <p:sp>
        <p:nvSpPr>
          <p:cNvPr id="33797" name="文本框 6"/>
          <p:cNvSpPr txBox="1">
            <a:spLocks noChangeArrowheads="1"/>
          </p:cNvSpPr>
          <p:nvPr/>
        </p:nvSpPr>
        <p:spPr bwMode="auto">
          <a:xfrm>
            <a:off x="6361113" y="5295900"/>
            <a:ext cx="4922837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anose="020F0502020204030204" pitchFamily="34" charset="0"/>
              </a:rPr>
              <a:t>《红磨坊街的舞会》 雷诺阿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G:\全国教材课件制作\教材中的图片\第三课\拿阳伞的女人——莫奈夫人和儿子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8" y="2300288"/>
            <a:ext cx="27908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5" descr="G:\全国教材课件制作\教材中的图片\第三课\2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8438" y="2254250"/>
            <a:ext cx="257175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1992313" y="765175"/>
            <a:ext cx="8424862" cy="1371600"/>
          </a:xfrm>
          <a:prstGeom prst="rect">
            <a:avLst/>
          </a:prstGeom>
          <a:solidFill>
            <a:srgbClr val="FFCC00">
              <a:alpha val="14902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讨论：</a:t>
            </a:r>
            <a:endParaRPr lang="en-US" altLang="zh-CN" sz="28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r>
              <a:rPr lang="zh-CN" altLang="en-US" sz="2800">
                <a:latin typeface="黑体" panose="02010609060101010101" pitchFamily="2" charset="-122"/>
                <a:ea typeface="黑体" panose="02010609060101010101" pitchFamily="2" charset="-122"/>
              </a:rPr>
              <a:t>    观察下面的作品，在造型、题材、色彩表现上有什么不同？猜猜哪幅作品是印象主义画派的？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6045958"/>
            <a:ext cx="2647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霍松维勒女伯爵</a:t>
            </a:r>
            <a:r>
              <a:rPr lang="en-US" altLang="zh-CN" dirty="0" smtClean="0"/>
              <a:t>》  </a:t>
            </a:r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安格尔   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96585" y="6045958"/>
            <a:ext cx="240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莫奈夫人和儿子</a:t>
            </a:r>
            <a:r>
              <a:rPr lang="en-US" altLang="zh-CN" dirty="0" smtClean="0"/>
              <a:t>》  </a:t>
            </a:r>
          </a:p>
          <a:p>
            <a:r>
              <a:rPr lang="en-US" altLang="zh-CN" dirty="0" smtClean="0"/>
              <a:t>  </a:t>
            </a:r>
            <a:r>
              <a:rPr lang="zh-CN" altLang="en-US" dirty="0" smtClean="0"/>
              <a:t>莫奈        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9813290" y="2999105"/>
            <a:ext cx="457200" cy="13030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/>
              <a:t>印象主义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7" grpId="0"/>
      <p:bldP spid="8" grpId="0"/>
      <p:bldP spid="3" grpId="0"/>
      <p:bldP spid="3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16900" y="77788"/>
            <a:ext cx="2019300" cy="639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知识考查</a:t>
            </a:r>
          </a:p>
        </p:txBody>
      </p:sp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2166938" y="1500188"/>
            <a:ext cx="7775575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黑体" panose="02010609060101010101" pitchFamily="2" charset="-122"/>
              </a:rPr>
              <a:t>下列描述中，不属于印象主义艺术特征的是：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2208213" y="2492375"/>
            <a:ext cx="7848600" cy="3459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600">
                <a:latin typeface="黑体" panose="02010609060101010101" pitchFamily="2" charset="-122"/>
                <a:ea typeface="黑体" panose="02010609060101010101" pitchFamily="2" charset="-122"/>
              </a:rPr>
              <a:t>A.</a:t>
            </a: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主要描绘的是</a:t>
            </a:r>
            <a:r>
              <a:rPr lang="zh-CN" altLang="en-US" sz="2600">
                <a:ea typeface="黑体" panose="02010609060101010101" pitchFamily="2" charset="-122"/>
              </a:rPr>
              <a:t>“</a:t>
            </a: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光</a:t>
            </a:r>
            <a:r>
              <a:rPr lang="zh-CN" altLang="en-US" sz="2600">
                <a:ea typeface="黑体" panose="02010609060101010101" pitchFamily="2" charset="-122"/>
              </a:rPr>
              <a:t>”</a:t>
            </a: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2600">
                <a:ea typeface="黑体" panose="02010609060101010101" pitchFamily="2" charset="-122"/>
              </a:rPr>
              <a:t>“</a:t>
            </a: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色彩</a:t>
            </a:r>
            <a:r>
              <a:rPr lang="zh-CN" altLang="en-US" sz="2600">
                <a:ea typeface="黑体" panose="02010609060101010101" pitchFamily="2" charset="-122"/>
              </a:rPr>
              <a:t>”</a:t>
            </a: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，体会室外瞬息万</a:t>
            </a:r>
            <a:endParaRPr lang="en-US" altLang="zh-CN" sz="26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  变的光线变化。</a:t>
            </a:r>
          </a:p>
          <a:p>
            <a:pPr>
              <a:spcBef>
                <a:spcPct val="50000"/>
              </a:spcBef>
            </a:pPr>
            <a:r>
              <a:rPr lang="en-US" altLang="zh-CN" sz="2600">
                <a:latin typeface="黑体" panose="02010609060101010101" pitchFamily="2" charset="-122"/>
                <a:ea typeface="黑体" panose="02010609060101010101" pitchFamily="2" charset="-122"/>
              </a:rPr>
              <a:t>B.</a:t>
            </a: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突出表现的是对所见物体的瞬间印象。</a:t>
            </a:r>
          </a:p>
          <a:p>
            <a:pPr>
              <a:spcBef>
                <a:spcPct val="50000"/>
              </a:spcBef>
            </a:pPr>
            <a:r>
              <a:rPr lang="en-US" altLang="zh-CN" sz="2600">
                <a:latin typeface="黑体" panose="02010609060101010101" pitchFamily="2" charset="-122"/>
                <a:ea typeface="黑体" panose="02010609060101010101" pitchFamily="2" charset="-122"/>
              </a:rPr>
              <a:t>C.</a:t>
            </a: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题材多以现实中的重大事件和英雄人物为主。</a:t>
            </a:r>
          </a:p>
          <a:p>
            <a:pPr>
              <a:spcBef>
                <a:spcPct val="50000"/>
              </a:spcBef>
            </a:pPr>
            <a:r>
              <a:rPr lang="en-US" altLang="zh-CN" sz="2600">
                <a:latin typeface="黑体" panose="02010609060101010101" pitchFamily="2" charset="-122"/>
                <a:ea typeface="黑体" panose="02010609060101010101" pitchFamily="2" charset="-122"/>
              </a:rPr>
              <a:t>D.</a:t>
            </a: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放弃传统绘画对形体轮廓的细致刻画，捕捉自然情</a:t>
            </a:r>
            <a:endParaRPr lang="en-US" altLang="zh-CN" sz="260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60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600">
                <a:latin typeface="黑体" panose="02010609060101010101" pitchFamily="2" charset="-122"/>
                <a:ea typeface="黑体" panose="02010609060101010101" pitchFamily="2" charset="-122"/>
              </a:rPr>
              <a:t>境下转瞬即逝的光与色。 </a:t>
            </a:r>
            <a:endParaRPr lang="en-US" altLang="zh-CN" sz="26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9239250" y="1341438"/>
            <a:ext cx="9302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6600"/>
                </a:solidFill>
                <a:ea typeface="黑体" panose="02010609060101010101" pitchFamily="2" charset="-122"/>
              </a:rPr>
              <a:t>C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>
            <a:off x="2309813" y="4786313"/>
            <a:ext cx="6624637" cy="0"/>
          </a:xfrm>
          <a:prstGeom prst="line">
            <a:avLst/>
          </a:prstGeom>
          <a:noFill/>
          <a:ln w="57150">
            <a:solidFill>
              <a:srgbClr val="FF6600"/>
            </a:solidFill>
            <a:prstDash val="dash"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921" name="AutoShape 9"/>
          <p:cNvSpPr>
            <a:spLocks noChangeArrowheads="1"/>
          </p:cNvSpPr>
          <p:nvPr/>
        </p:nvSpPr>
        <p:spPr bwMode="auto">
          <a:xfrm>
            <a:off x="7896225" y="3141663"/>
            <a:ext cx="2700338" cy="863600"/>
          </a:xfrm>
          <a:prstGeom prst="wedgeEllipseCallout">
            <a:avLst>
              <a:gd name="adj1" fmla="val -33718"/>
              <a:gd name="adj2" fmla="val 81801"/>
            </a:avLst>
          </a:prstGeom>
          <a:solidFill>
            <a:schemeClr val="accent1">
              <a:alpha val="34901"/>
            </a:schemeClr>
          </a:solidFill>
          <a:ln w="9525">
            <a:noFill/>
            <a:miter lim="800000"/>
          </a:ln>
        </p:spPr>
        <p:txBody>
          <a:bodyPr/>
          <a:lstStyle/>
          <a:p>
            <a:pPr algn="ctr"/>
            <a:r>
              <a:rPr lang="zh-CN" altLang="en-US" sz="2400" b="1">
                <a:ea typeface="黑体" panose="02010609060101010101" pitchFamily="2" charset="-122"/>
              </a:rPr>
              <a:t>新古典主义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919" grpId="0"/>
      <p:bldP spid="38920" grpId="0" animBg="1"/>
      <p:bldP spid="389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7232650" y="6394450"/>
            <a:ext cx="4959350" cy="2841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3"/>
            </p:custDataLst>
          </p:nvPr>
        </p:nvSpPr>
        <p:spPr>
          <a:xfrm>
            <a:off x="469124" y="2437899"/>
            <a:ext cx="2908300" cy="4018915"/>
          </a:xfrm>
          <a:prstGeom prst="rect">
            <a:avLst/>
          </a:prstGeom>
          <a:blipFill dpi="0" rotWithShape="1">
            <a:blip r:embed="rId11"/>
            <a:srcRect/>
            <a:stretch>
              <a:fillRect l="-1" t="-8903" r="-3676" b="-89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4"/>
            </p:custDataLst>
          </p:nvPr>
        </p:nvSpPr>
        <p:spPr>
          <a:xfrm>
            <a:off x="682625" y="668338"/>
            <a:ext cx="5554663" cy="725487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考考大家：</a:t>
            </a:r>
            <a:endParaRPr lang="zh-CN" altLang="en-US" sz="3200" b="1" dirty="0">
              <a:solidFill>
                <a:srgbClr val="92D05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7195706" y="3379669"/>
            <a:ext cx="2851150" cy="3098800"/>
          </a:xfrm>
          <a:prstGeom prst="rect">
            <a:avLst/>
          </a:prstGeom>
          <a:blipFill dpi="0" rotWithShape="1">
            <a:blip r:embed="rId12"/>
            <a:srcRect/>
            <a:stretch>
              <a:fillRect t="-8801" b="-1370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7878909" y="494797"/>
            <a:ext cx="4144645" cy="2858770"/>
          </a:xfrm>
          <a:prstGeom prst="rect">
            <a:avLst/>
          </a:prstGeom>
          <a:blipFill dpi="0" rotWithShape="1">
            <a:blip r:embed="rId13"/>
            <a:srcRect/>
            <a:stretch>
              <a:fillRect l="-8656" t="-27989" r="-24672" b="-472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+mj-ea"/>
              <a:buNone/>
              <a:defRPr/>
            </a:pPr>
            <a:endParaRPr lang="zh-CN" altLang="en-US"/>
          </a:p>
        </p:txBody>
      </p:sp>
      <p:cxnSp>
        <p:nvCxnSpPr>
          <p:cNvPr id="24" name="直接连接符 23"/>
          <p:cNvCxnSpPr/>
          <p:nvPr>
            <p:custDataLst>
              <p:tags r:id="rId7"/>
            </p:custDataLst>
          </p:nvPr>
        </p:nvCxnSpPr>
        <p:spPr>
          <a:xfrm>
            <a:off x="449263" y="2362200"/>
            <a:ext cx="6942137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>
            <p:custDataLst>
              <p:tags r:id="rId8"/>
            </p:custDataLst>
          </p:nvPr>
        </p:nvSpPr>
        <p:spPr>
          <a:xfrm>
            <a:off x="809625" y="1406525"/>
            <a:ext cx="7042150" cy="9921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谁能</a:t>
            </a:r>
            <a:r>
              <a:rPr lang="zh-CN" altLang="en-US" sz="2400" dirty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把下面</a:t>
            </a:r>
            <a:r>
              <a:rPr lang="zh-CN" altLang="en-US" sz="2400" dirty="0" smtClean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的四幅油画作品</a:t>
            </a:r>
            <a:r>
              <a:rPr lang="zh-CN" alt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根据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人物造型精准度</a:t>
            </a:r>
            <a:r>
              <a:rPr lang="zh-CN" altLang="en-US" sz="2400" dirty="0" smtClean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分成</a:t>
            </a:r>
            <a:r>
              <a:rPr lang="zh-CN" altLang="en-US" sz="2400" dirty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两种不同的</a:t>
            </a:r>
            <a:r>
              <a:rPr lang="zh-CN" altLang="en-US" sz="2400" dirty="0" smtClean="0">
                <a:solidFill>
                  <a:schemeClr val="accent6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类型？</a:t>
            </a:r>
            <a:endParaRPr lang="zh-CN" altLang="en-US" sz="2400" dirty="0">
              <a:solidFill>
                <a:schemeClr val="accent6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9"/>
            </p:custDataLst>
          </p:nvPr>
        </p:nvSpPr>
        <p:spPr>
          <a:xfrm rot="5400000">
            <a:off x="3925798" y="2421277"/>
            <a:ext cx="2689860" cy="3317875"/>
          </a:xfrm>
          <a:prstGeom prst="rect">
            <a:avLst/>
          </a:prstGeom>
          <a:blipFill dpi="0" rotWithShape="1">
            <a:blip r:embed="rId14"/>
            <a:srcRect/>
            <a:stretch>
              <a:fillRect l="-38478" t="-7137" r="-8813" b="-1014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5491" y="2732251"/>
            <a:ext cx="623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+mj-ea"/>
              <a:buNone/>
              <a:defRPr/>
            </a:pPr>
            <a:r>
              <a:rPr lang="zh-CN" altLang="en-US" b="1" dirty="0">
                <a:solidFill>
                  <a:schemeClr val="accent4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①</a:t>
            </a:r>
            <a:endParaRPr lang="zh-CN" altLang="en-US" b="1" dirty="0">
              <a:ln>
                <a:solidFill>
                  <a:schemeClr val="accent4"/>
                </a:solidFill>
              </a:ln>
              <a:solidFill>
                <a:schemeClr val="accent4"/>
              </a:solidFill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5378" name="文本框 8"/>
          <p:cNvSpPr txBox="1">
            <a:spLocks noChangeArrowheads="1"/>
          </p:cNvSpPr>
          <p:nvPr/>
        </p:nvSpPr>
        <p:spPr bwMode="auto">
          <a:xfrm>
            <a:off x="6351588" y="4668838"/>
            <a:ext cx="442912" cy="371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>
              <a:buClr>
                <a:srgbClr val="FFC000"/>
              </a:buClr>
              <a:buFontTx/>
              <a:buAutoNum type="circleNumDbPlain" startAt="2"/>
            </a:pP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26087" y="2808880"/>
            <a:ext cx="47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ea"/>
              <a:buAutoNum type="circleNumDbPlain" startAt="2"/>
              <a:defRPr/>
            </a:pPr>
            <a:r>
              <a:rPr lang="zh-CN" altLang="en-US" b="1" dirty="0">
                <a:noFill/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②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320148" y="3562795"/>
            <a:ext cx="58928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ea"/>
              <a:buAutoNum type="circleNumDbPlain" startAt="3"/>
              <a:defRPr/>
            </a:pPr>
            <a:r>
              <a:rPr lang="en-US" altLang="zh-CN" dirty="0">
                <a:noFill/>
                <a:latin typeface="+mn-lt"/>
                <a:ea typeface="+mn-ea"/>
              </a:rPr>
              <a:t>3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147236" y="606548"/>
            <a:ext cx="35814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257300" lvl="2" indent="-342900" fontAlgn="auto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Font typeface="+mj-ea"/>
              <a:buAutoNum type="circleNumDbPlain" startAt="4"/>
              <a:defRPr/>
            </a:pPr>
            <a:r>
              <a:rPr lang="en-US" altLang="zh-CN" dirty="0">
                <a:noFill/>
                <a:latin typeface="+mn-lt"/>
                <a:ea typeface="+mn-ea"/>
              </a:rPr>
              <a:t>4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18"/>
          <p:cNvGrpSpPr/>
          <p:nvPr/>
        </p:nvGrpSpPr>
        <p:grpSpPr bwMode="auto">
          <a:xfrm>
            <a:off x="1291893" y="1244932"/>
            <a:ext cx="5554663" cy="1803400"/>
            <a:chOff x="571472" y="2143116"/>
            <a:chExt cx="4638575" cy="1928826"/>
          </a:xfrm>
        </p:grpSpPr>
        <p:pic>
          <p:nvPicPr>
            <p:cNvPr id="16395" name="Picture 4" descr="G:\全国教材课件制作\教材中的图片\第三课\5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2143116"/>
              <a:ext cx="1428760" cy="1923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6" name="Picture 5" descr="G:\全国教材课件制作\教材中的图片\第三课\221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3108" y="2143116"/>
              <a:ext cx="3066939" cy="1928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86" name="Picture 6" descr="C:\Users\hasee\Desktop\杨之瑶\3\2.jpg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5563" y="3759200"/>
            <a:ext cx="1681162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G:\全国教材课件制作\教材中的图片\第三课\1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0950" y="3759200"/>
            <a:ext cx="29162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250950" y="3089275"/>
            <a:ext cx="5556250" cy="707886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描绘历史重大事件或者英雄人物</a:t>
            </a:r>
            <a:r>
              <a:rPr lang="en-US" altLang="zh-CN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色调沉稳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和谐</a:t>
            </a:r>
            <a:r>
              <a:rPr lang="en-US" altLang="zh-CN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构图完整</a:t>
            </a:r>
            <a:r>
              <a:rPr lang="en-US" altLang="zh-CN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人物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造型精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准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250950" y="5984875"/>
            <a:ext cx="5554663" cy="707886"/>
          </a:xfrm>
          <a:prstGeom prst="rect">
            <a:avLst/>
          </a:prstGeom>
          <a:solidFill>
            <a:srgbClr val="FFCC00">
              <a:alpha val="20000"/>
            </a:srgbClr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画面内容贴近</a:t>
            </a: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生活，突出光与色彩的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变化，淡化形体、</a:t>
            </a:r>
            <a:r>
              <a:rPr lang="zh-CN" altLang="en-US" sz="20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轮廓。</a:t>
            </a:r>
            <a:endParaRPr lang="zh-CN" altLang="en-US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" name="右箭头 23"/>
          <p:cNvSpPr/>
          <p:nvPr/>
        </p:nvSpPr>
        <p:spPr>
          <a:xfrm>
            <a:off x="6821488" y="2071688"/>
            <a:ext cx="71437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5" name="右箭头 24"/>
          <p:cNvSpPr/>
          <p:nvPr/>
        </p:nvSpPr>
        <p:spPr>
          <a:xfrm>
            <a:off x="6816725" y="4572000"/>
            <a:ext cx="714375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739063" y="1916113"/>
            <a:ext cx="2214562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新古典主义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934325" y="4460875"/>
            <a:ext cx="1893888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印象主义</a:t>
            </a:r>
          </a:p>
        </p:txBody>
      </p:sp>
      <p:sp>
        <p:nvSpPr>
          <p:cNvPr id="5" name="矩形 4"/>
          <p:cNvSpPr/>
          <p:nvPr/>
        </p:nvSpPr>
        <p:spPr>
          <a:xfrm>
            <a:off x="1155065" y="401955"/>
            <a:ext cx="7134225" cy="70104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试着概况它们各自的艺术特点：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  <p:bldP spid="24" grpId="0" bldLvl="0" animBg="1"/>
      <p:bldP spid="25" grpId="0" bldLvl="0" animBg="1"/>
      <p:bldP spid="26" grpId="0"/>
      <p:bldP spid="2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My Documents\雕塑\dw2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5594" y="1214438"/>
            <a:ext cx="3391019" cy="4684712"/>
          </a:xfrm>
          <a:prstGeom prst="rect">
            <a:avLst/>
          </a:prstGeom>
          <a:noFill/>
          <a:ln w="12700">
            <a:solidFill>
              <a:srgbClr val="FFFF99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38263" y="5909008"/>
            <a:ext cx="2810656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《断臂维纳斯》  </a:t>
            </a:r>
            <a:r>
              <a:rPr lang="en-US" altLang="zh-CN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雕塑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 古希腊 </a:t>
            </a:r>
            <a:endParaRPr lang="en-US" altLang="zh-CN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47013" y="77788"/>
            <a:ext cx="2478087" cy="6397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新古典主义</a:t>
            </a:r>
          </a:p>
        </p:txBody>
      </p:sp>
      <p:pic>
        <p:nvPicPr>
          <p:cNvPr id="3076" name="Picture 4" descr="C:\Users\hasee\Desktop\杨之瑶\3\4.jpg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4599" y="1217613"/>
            <a:ext cx="3352421" cy="47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145088" y="5949950"/>
            <a:ext cx="3327400" cy="6400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《布罗格利公主像》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油画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1853  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安格尔（法国）</a:t>
            </a:r>
          </a:p>
        </p:txBody>
      </p:sp>
      <p:sp>
        <p:nvSpPr>
          <p:cNvPr id="18438" name="TextBox 9"/>
          <p:cNvSpPr txBox="1">
            <a:spLocks noChangeArrowheads="1"/>
          </p:cNvSpPr>
          <p:nvPr/>
        </p:nvSpPr>
        <p:spPr bwMode="auto">
          <a:xfrm>
            <a:off x="2238375" y="571500"/>
            <a:ext cx="608965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比较这</a:t>
            </a:r>
            <a:r>
              <a:rPr lang="zh-CN" altLang="en-US" sz="2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两件作品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，它们有共同点吗？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598090" y="1610438"/>
            <a:ext cx="1924335" cy="1384995"/>
          </a:xfrm>
          <a:prstGeom prst="rect">
            <a:avLst/>
          </a:prstGeom>
          <a:solidFill>
            <a:srgbClr val="FFCC00">
              <a:alpha val="30196"/>
            </a:srgbClr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造型逼真</a:t>
            </a:r>
            <a:endParaRPr lang="en-US" altLang="zh-CN" sz="2800" dirty="0">
              <a:latin typeface="+mj-ea"/>
              <a:ea typeface="+mj-ea"/>
            </a:endParaRPr>
          </a:p>
          <a:p>
            <a:r>
              <a:rPr lang="zh-CN" altLang="en-US" sz="2800" dirty="0">
                <a:latin typeface="+mj-ea"/>
                <a:ea typeface="+mj-ea"/>
              </a:rPr>
              <a:t>注重细节</a:t>
            </a:r>
            <a:endParaRPr lang="en-US" altLang="zh-CN" sz="2800" dirty="0">
              <a:latin typeface="+mj-ea"/>
              <a:ea typeface="+mj-ea"/>
            </a:endParaRPr>
          </a:p>
          <a:p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847850" y="3290888"/>
            <a:ext cx="8496300" cy="23083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dirty="0">
                <a:latin typeface="华文新魏"/>
                <a:ea typeface="华文新魏"/>
                <a:cs typeface="华文新魏"/>
              </a:rPr>
              <a:t>    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新古典主义</a:t>
            </a:r>
            <a:r>
              <a:rPr lang="en-US" altLang="zh-CN" sz="2800" dirty="0">
                <a:latin typeface="黑体" panose="02010609060101010101" pitchFamily="2" charset="-122"/>
                <a:ea typeface="黑体" panose="02010609060101010101" pitchFamily="2" charset="-122"/>
              </a:rPr>
              <a:t>——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力求恢复古典美术（主要指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希腊美术</a:t>
            </a:r>
            <a:r>
              <a:rPr lang="zh-CN" altLang="en-US" sz="2800" dirty="0">
                <a:latin typeface="黑体" panose="02010609060101010101" pitchFamily="2" charset="-122"/>
                <a:ea typeface="黑体" panose="02010609060101010101" pitchFamily="2" charset="-122"/>
              </a:rPr>
              <a:t>和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罗马美术</a:t>
            </a:r>
            <a:r>
              <a:rPr lang="zh-CN" altLang="en-US" sz="2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）</a:t>
            </a:r>
            <a:endParaRPr lang="en-US" altLang="zh-CN" sz="28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zh-CN" altLang="en-US" sz="2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诞生背景：</a:t>
            </a:r>
            <a:r>
              <a:rPr lang="en-US" altLang="zh-CN" sz="2800" dirty="0" smtClean="0"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dirty="0" smtClean="0"/>
              <a:t> 资产阶级革命需要；</a:t>
            </a:r>
          </a:p>
          <a:p>
            <a:pPr eaLnBrk="1" hangingPunct="1"/>
            <a:r>
              <a:rPr lang="en-US" altLang="zh-CN" sz="2800" dirty="0" smtClean="0"/>
              <a:t>2.</a:t>
            </a:r>
            <a:r>
              <a:rPr lang="zh-CN" altLang="en-US" sz="2800" dirty="0" smtClean="0"/>
              <a:t>庞贝古城的出土更激起对古典主义的崇拜。</a:t>
            </a:r>
          </a:p>
          <a:p>
            <a:endParaRPr lang="zh-CN" altLang="en-US" sz="28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repeatCount="indefinite" fill="remov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repeatCount="indefinite" fill="remov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8438" grpId="0"/>
      <p:bldP spid="11" grpId="0" bldLvl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1" descr="C:\Users\hasee\Desktop\杨之瑶\3\5.jpg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3488" y="2927350"/>
            <a:ext cx="3365500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3"/>
          <p:cNvSpPr>
            <a:spLocks noGrp="1"/>
          </p:cNvSpPr>
          <p:nvPr>
            <p:ph type="body" idx="4294967295"/>
          </p:nvPr>
        </p:nvSpPr>
        <p:spPr>
          <a:xfrm>
            <a:off x="1847851" y="1601788"/>
            <a:ext cx="2956161" cy="3748134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大革命的到来使得艺术倾向转变，资产阶级以历史上的罗马为借鉴。</a:t>
            </a:r>
          </a:p>
          <a:p>
            <a:pPr eaLnBrk="1" hangingPunct="1"/>
            <a:r>
              <a:rPr lang="zh-CN" altLang="en-US" dirty="0" smtClean="0"/>
              <a:t>庞贝古城的出土更激起对古典主义的崇拜。</a:t>
            </a:r>
          </a:p>
        </p:txBody>
      </p:sp>
      <p:sp>
        <p:nvSpPr>
          <p:cNvPr id="2" name="矩形 1"/>
          <p:cNvSpPr/>
          <p:nvPr/>
        </p:nvSpPr>
        <p:spPr>
          <a:xfrm rot="21300000">
            <a:off x="695960" y="394335"/>
            <a:ext cx="7157085" cy="8229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bliqueBottomLeft"/>
              <a:lightRig rig="threePt" dir="t"/>
            </a:scene3d>
            <a:sp3d extrusionH="387350">
              <a:extrusionClr>
                <a:srgbClr val="175BCB"/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blipFill>
                  <a:blip r:embed="rId3"/>
                  <a:tile tx="0" ty="0" sx="82000" sy="63000" flip="none" algn="br"/>
                </a:blip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+mn-lt"/>
                <a:ea typeface="+mn-ea"/>
              </a:rPr>
              <a:t>新古典主义的</a:t>
            </a:r>
            <a:r>
              <a:rPr lang="zh-CN" altLang="en-US" sz="4800" b="1" dirty="0" smtClean="0">
                <a:blipFill>
                  <a:blip r:embed="rId3"/>
                  <a:tile tx="0" ty="0" sx="82000" sy="63000" flip="none" algn="br"/>
                </a:blipFill>
                <a:effectLst>
                  <a:outerShdw blurRad="60007" dist="310007" dir="7680000" sy="30000" kx="1300200" algn="ctr" rotWithShape="0">
                    <a:srgbClr val="0D1E55">
                      <a:alpha val="32000"/>
                    </a:srgbClr>
                  </a:outerShdw>
                </a:effectLst>
                <a:latin typeface="+mn-lt"/>
                <a:ea typeface="+mn-ea"/>
              </a:rPr>
              <a:t>诞生背景：</a:t>
            </a:r>
            <a:endParaRPr lang="zh-CN" altLang="en-US" sz="4800" b="1" dirty="0">
              <a:blipFill>
                <a:blip r:embed="rId3"/>
                <a:tile tx="0" ty="0" sx="82000" sy="63000" flip="none" algn="br"/>
              </a:blipFill>
              <a:effectLst>
                <a:outerShdw blurRad="60007" dist="310007" dir="7680000" sy="30000" kx="1300200" algn="ctr" rotWithShape="0">
                  <a:srgbClr val="0D1E55">
                    <a:alpha val="32000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1" descr="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6488" y="368300"/>
            <a:ext cx="7929562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文本框 2"/>
          <p:cNvSpPr txBox="1">
            <a:spLocks noChangeArrowheads="1"/>
          </p:cNvSpPr>
          <p:nvPr/>
        </p:nvSpPr>
        <p:spPr bwMode="auto">
          <a:xfrm>
            <a:off x="8822139" y="6325926"/>
            <a:ext cx="276481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Calibri" panose="020F0502020204030204" pitchFamily="34" charset="0"/>
              </a:rPr>
              <a:t>《马拉之死》 达维特</a:t>
            </a:r>
          </a:p>
        </p:txBody>
      </p:sp>
      <p:sp>
        <p:nvSpPr>
          <p:cNvPr id="19459" name="文本框 3"/>
          <p:cNvSpPr txBox="1">
            <a:spLocks noChangeArrowheads="1"/>
          </p:cNvSpPr>
          <p:nvPr/>
        </p:nvSpPr>
        <p:spPr bwMode="auto">
          <a:xfrm>
            <a:off x="452438" y="1319213"/>
            <a:ext cx="2800350" cy="21236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Calibri" panose="020F0502020204030204" pitchFamily="34" charset="0"/>
              </a:rPr>
              <a:t>达维特</a:t>
            </a:r>
            <a:r>
              <a:rPr lang="zh-CN" altLang="en-US" dirty="0">
                <a:latin typeface="Calibri" panose="020F0502020204030204" pitchFamily="34" charset="0"/>
              </a:rPr>
              <a:t>（</a:t>
            </a:r>
            <a:r>
              <a:rPr lang="en-US" altLang="zh-CN" dirty="0">
                <a:latin typeface="Calibri" panose="020F0502020204030204" pitchFamily="34" charset="0"/>
              </a:rPr>
              <a:t>1748-1825</a:t>
            </a:r>
            <a:r>
              <a:rPr lang="zh-CN" altLang="en-US" dirty="0">
                <a:latin typeface="Calibri" panose="020F0502020204030204" pitchFamily="34" charset="0"/>
              </a:rPr>
              <a:t>） 译大卫</a:t>
            </a:r>
            <a:r>
              <a:rPr lang="zh-CN" altLang="en-US" dirty="0" smtClean="0">
                <a:latin typeface="Calibri" panose="020F0502020204030204" pitchFamily="34" charset="0"/>
              </a:rPr>
              <a:t>。早期</a:t>
            </a:r>
            <a:r>
              <a:rPr lang="zh-CN" altLang="en-US" dirty="0">
                <a:latin typeface="Calibri" panose="020F0502020204030204" pitchFamily="34" charset="0"/>
              </a:rPr>
              <a:t>作品以历史英雄人物为题材，如《马拉之死》</a:t>
            </a:r>
            <a:r>
              <a:rPr lang="zh-CN" altLang="en-US" dirty="0" smtClean="0">
                <a:latin typeface="Calibri" panose="020F0502020204030204" pitchFamily="34" charset="0"/>
              </a:rPr>
              <a:t>。</a:t>
            </a:r>
            <a:endParaRPr lang="en-US" altLang="zh-CN" dirty="0" smtClean="0">
              <a:latin typeface="Calibri" panose="020F0502020204030204" pitchFamily="34" charset="0"/>
            </a:endParaRPr>
          </a:p>
          <a:p>
            <a:r>
              <a:rPr lang="zh-CN" altLang="en-US" dirty="0" smtClean="0">
                <a:latin typeface="Calibri" panose="020F0502020204030204" pitchFamily="34" charset="0"/>
              </a:rPr>
              <a:t>后来</a:t>
            </a:r>
            <a:r>
              <a:rPr lang="zh-CN" altLang="en-US" dirty="0">
                <a:latin typeface="Calibri" panose="020F0502020204030204" pitchFamily="34" charset="0"/>
              </a:rPr>
              <a:t>拿破仑掌权后做了宫廷画家，创作了《拿破仑一世的加冕》。</a:t>
            </a:r>
            <a:endParaRPr lang="en-US" altLang="zh-CN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G:\全国教材课件制作\教材中的图片\第三课\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10" y="914400"/>
            <a:ext cx="11068335" cy="530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68447" y="6304792"/>
            <a:ext cx="5292725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《拿破仑一世的加冕》  </a:t>
            </a:r>
            <a:r>
              <a:rPr lang="en-US" altLang="zh-CN" b="1" dirty="0">
                <a:latin typeface="黑体" panose="02010609060101010101" pitchFamily="2" charset="-122"/>
                <a:ea typeface="黑体" panose="02010609060101010101" pitchFamily="2" charset="-122"/>
              </a:rPr>
              <a:t>1805—1807  </a:t>
            </a:r>
            <a:r>
              <a:rPr lang="zh-CN" altLang="en-US" b="1" dirty="0">
                <a:latin typeface="黑体" panose="02010609060101010101" pitchFamily="2" charset="-122"/>
                <a:ea typeface="黑体" panose="02010609060101010101" pitchFamily="2" charset="-122"/>
              </a:rPr>
              <a:t>达维特</a:t>
            </a:r>
          </a:p>
        </p:txBody>
      </p:sp>
      <p:sp>
        <p:nvSpPr>
          <p:cNvPr id="7172" name="Text Box 12"/>
          <p:cNvSpPr txBox="1"/>
          <p:nvPr/>
        </p:nvSpPr>
        <p:spPr>
          <a:xfrm>
            <a:off x="1098526" y="336575"/>
            <a:ext cx="992290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试着从</a:t>
            </a:r>
            <a:r>
              <a:rPr lang="zh-CN" altLang="en-US" sz="2800" b="1" dirty="0" smtClean="0">
                <a:solidFill>
                  <a:schemeClr val="accent6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题材（内容）、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造型、</a:t>
            </a:r>
            <a:r>
              <a:rPr lang="zh-CN" altLang="en-US" sz="2800" b="1" dirty="0">
                <a:solidFill>
                  <a:schemeClr val="accent4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色彩、</a:t>
            </a:r>
            <a:r>
              <a:rPr lang="zh-CN" altLang="en-US" sz="2800" b="1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构图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方面分析这幅作品。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21506" name="Picture 4" descr="G:\全国教材课件制作\教材中的图片\第三课\2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433" y="436727"/>
            <a:ext cx="8475260" cy="49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8942317" y="935345"/>
            <a:ext cx="2593975" cy="31624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100" dirty="0">
                <a:latin typeface="黑体" panose="02010609060101010101" pitchFamily="2" charset="-122"/>
                <a:ea typeface="黑体" panose="02010609060101010101" pitchFamily="2" charset="-122"/>
              </a:rPr>
              <a:t>达维特描绘</a:t>
            </a:r>
            <a:r>
              <a:rPr lang="zh-CN" altLang="en-US" sz="21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的场面是在</a:t>
            </a:r>
            <a:r>
              <a:rPr lang="zh-CN" altLang="en-US" sz="2100" dirty="0">
                <a:latin typeface="黑体" panose="02010609060101010101" pitchFamily="2" charset="-122"/>
                <a:ea typeface="黑体" panose="02010609060101010101" pitchFamily="2" charset="-122"/>
              </a:rPr>
              <a:t>巴黎圣母院隆重</a:t>
            </a:r>
            <a:r>
              <a:rPr lang="zh-CN" altLang="en-US" sz="21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举行的国王</a:t>
            </a:r>
            <a:r>
              <a:rPr lang="zh-CN" altLang="en-US" sz="2100" dirty="0">
                <a:latin typeface="黑体" panose="02010609060101010101" pitchFamily="2" charset="-122"/>
                <a:ea typeface="黑体" panose="02010609060101010101" pitchFamily="2" charset="-122"/>
              </a:rPr>
              <a:t>加冕</a:t>
            </a:r>
            <a:r>
              <a:rPr lang="zh-CN" altLang="en-US" sz="2100" dirty="0" smtClean="0">
                <a:latin typeface="黑体" panose="02010609060101010101" pitchFamily="2" charset="-122"/>
                <a:ea typeface="黑体" panose="02010609060101010101" pitchFamily="2" charset="-122"/>
              </a:rPr>
              <a:t>仪式。</a:t>
            </a:r>
            <a:endParaRPr lang="en-US" altLang="zh-CN" sz="2100" dirty="0" smtClean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100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100" dirty="0" smtClean="0">
                <a:latin typeface="黑体" panose="02010609060101010101" pitchFamily="2" charset="-122"/>
                <a:ea typeface="黑体" panose="02010609060101010101" pitchFamily="2" charset="-122"/>
              </a:rPr>
              <a:t>画面</a:t>
            </a:r>
            <a:r>
              <a:rPr lang="zh-CN" altLang="en-US" sz="2100" dirty="0">
                <a:latin typeface="黑体" panose="02010609060101010101" pitchFamily="2" charset="-122"/>
                <a:ea typeface="黑体" panose="02010609060101010101" pitchFamily="2" charset="-122"/>
              </a:rPr>
              <a:t>中的人物多达百人。这里有宫廷权贵、大臣、将军、官员、贵妇、红衣主教与各国使节</a:t>
            </a:r>
            <a:r>
              <a:rPr lang="zh-CN" altLang="en-US" sz="2100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21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493009" y="6023995"/>
            <a:ext cx="8569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dirty="0">
                <a:latin typeface="黑体" panose="02010609060101010101" pitchFamily="2" charset="-122"/>
                <a:ea typeface="黑体" panose="02010609060101010101" pitchFamily="2" charset="-122"/>
              </a:rPr>
              <a:t>    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描绘历史</a:t>
            </a:r>
            <a:r>
              <a:rPr lang="zh-CN" altLang="en-US" sz="2400" b="1" dirty="0">
                <a:solidFill>
                  <a:srgbClr val="C0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重大事件或英雄人物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179109" y="5548052"/>
            <a:ext cx="1255713" cy="517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800000"/>
                </a:solidFill>
                <a:ea typeface="黑体" panose="02010609060101010101" pitchFamily="2" charset="-122"/>
              </a:rPr>
              <a:t>题材：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  <p:bldP spid="307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29"/>
  <p:tag name="KSO_WM_SLIDE_ID" val="150995200"/>
  <p:tag name="KSO_WM_SLIDE_INDEX" val="1"/>
  <p:tag name="KSO_WM_SLIDE_ITEM_CNT" val="6"/>
  <p:tag name="KSO_WM_SLIDE_LAYOUT" val="a_f_d"/>
  <p:tag name="KSO_WM_SLIDE_LAYOUT_CNT" val="1_1_5"/>
  <p:tag name="KSO_WM_SLIDE_TYPE" val="text"/>
  <p:tag name="KSO_WM_BEAUTIFY_FLAG" val="#wm#"/>
  <p:tag name="KSO_WM_SLIDE_POSITION" val="0*33"/>
  <p:tag name="KSO_WM_SLIDE_SIZE" val="960*495"/>
  <p:tag name="KSO_WM_TAG_VERSION" val="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basetag"/>
  <p:tag name="KSO_WM_TEMPLATE_INDEX" val="20163647"/>
  <p:tag name="KSO_WM_TAG_VERSION" val="1.0"/>
  <p:tag name="KSO_WM_SLIDE_ID" val="basetag20163647_7"/>
  <p:tag name="KSO_WM_SLIDE_INDEX" val="7"/>
  <p:tag name="KSO_WM_SLIDE_ITEM_CNT" val="0"/>
  <p:tag name="KSO_WM_SLIDE_TYPE" val="sectionTitle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0"/>
  <p:tag name="KSO_WM_TEMPLATE_CATEGORY" val="diagram"/>
  <p:tag name="KSO_WM_TEMPLATE_INDEX" val="1693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29"/>
  <p:tag name="KSO_WM_UNIT_TYPE" val="d"/>
  <p:tag name="KSO_WM_UNIT_INDEX" val="2"/>
  <p:tag name="KSO_WM_UNIT_ID" val="256*d*2"/>
  <p:tag name="KSO_WM_UNIT_CLEAR" val="0"/>
  <p:tag name="KSO_WM_UNIT_LAYERLEVEL" val="1"/>
  <p:tag name="KSO_WM_UNIT_VALUE" val="672*763"/>
  <p:tag name="KSO_WM_UNIT_HIGHLIGHT" val="0"/>
  <p:tag name="KSO_WM_UNIT_COMPATIBLE" val="0"/>
  <p:tag name="KSO_WM_BEAUTIFY_FLAG" val="#wm#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29"/>
  <p:tag name="KSO_WM_UNIT_TYPE" val="a"/>
  <p:tag name="KSO_WM_UNIT_INDEX" val="1"/>
  <p:tag name="KSO_WM_UNIT_ID" val="256*a*1"/>
  <p:tag name="KSO_WM_UNIT_CLEAR" val="1"/>
  <p:tag name="KSO_WM_UNIT_LAYERLEVEL" val="1"/>
  <p:tag name="KSO_WM_UNIT_VALUE" val="15"/>
  <p:tag name="KSO_WM_UNIT_ISCONTENTSTITLE" val="0"/>
  <p:tag name="KSO_WM_UNIT_HIGHLIGHT" val="0"/>
  <p:tag name="KSO_WM_UNIT_COMPATIBLE" val="0"/>
  <p:tag name="KSO_WM_UNIT_PRESET_TEXT_INDEX" val="3"/>
  <p:tag name="KSO_WM_UNIT_PRESET_TEXT_LEN" val="17"/>
  <p:tag name="KSO_WM_BEAUTIFY_FLAG" val="#wm#"/>
  <p:tag name="KSO_WM_TAG_VERSION" val="1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29"/>
  <p:tag name="KSO_WM_UNIT_TYPE" val="d"/>
  <p:tag name="KSO_WM_UNIT_INDEX" val="1"/>
  <p:tag name="KSO_WM_UNIT_ID" val="256*d*1"/>
  <p:tag name="KSO_WM_UNIT_CLEAR" val="0"/>
  <p:tag name="KSO_WM_UNIT_LAYERLEVEL" val="1"/>
  <p:tag name="KSO_WM_UNIT_VALUE" val="646*791"/>
  <p:tag name="KSO_WM_UNIT_HIGHLIGHT" val="0"/>
  <p:tag name="KSO_WM_UNIT_COMPATIBLE" val="0"/>
  <p:tag name="KSO_WM_BEAUTIFY_FLAG" val="#wm#"/>
  <p:tag name="KSO_WM_TAG_VERSION" val="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29"/>
  <p:tag name="KSO_WM_UNIT_TYPE" val="d"/>
  <p:tag name="KSO_WM_UNIT_INDEX" val="5"/>
  <p:tag name="KSO_WM_UNIT_ID" val="256*d*5"/>
  <p:tag name="KSO_WM_UNIT_CLEAR" val="0"/>
  <p:tag name="KSO_WM_UNIT_LAYERLEVEL" val="1"/>
  <p:tag name="KSO_WM_UNIT_VALUE" val="644*1003"/>
  <p:tag name="KSO_WM_UNIT_HIGHLIGHT" val="0"/>
  <p:tag name="KSO_WM_UNIT_COMPATIBLE" val="0"/>
  <p:tag name="KSO_WM_BEAUTIFY_FLAG" val="#wm#"/>
  <p:tag name="KSO_WM_TAG_VERSION" val="1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150995200*i*9"/>
  <p:tag name="KSO_WM_TEMPLATE_CATEGORY" val="diagram"/>
  <p:tag name="KSO_WM_TEMPLATE_INDEX" val="16932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29"/>
  <p:tag name="KSO_WM_UNIT_TYPE" val="f"/>
  <p:tag name="KSO_WM_UNIT_INDEX" val="1"/>
  <p:tag name="KSO_WM_UNIT_ID" val="256*f*1"/>
  <p:tag name="KSO_WM_UNIT_CLEAR" val="1"/>
  <p:tag name="KSO_WM_UNIT_LAYERLEVEL" val="1"/>
  <p:tag name="KSO_WM_UNIT_VALUE" val="93"/>
  <p:tag name="KSO_WM_UNIT_HIGHLIGHT" val="0"/>
  <p:tag name="KSO_WM_UNIT_COMPATIBLE" val="0"/>
  <p:tag name="KSO_WM_UNIT_PRESET_TEXT_INDEX" val="3"/>
  <p:tag name="KSO_WM_UNIT_PRESET_TEXT_LEN" val="120"/>
  <p:tag name="KSO_WM_BEAUTIFY_FLAG" val="#wm#"/>
  <p:tag name="KSO_WM_TAG_VERSION" val="1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29"/>
  <p:tag name="KSO_WM_UNIT_TYPE" val="d"/>
  <p:tag name="KSO_WM_UNIT_INDEX" val="3"/>
  <p:tag name="KSO_WM_UNIT_ID" val="256*d*3"/>
  <p:tag name="KSO_WM_UNIT_CLEAR" val="0"/>
  <p:tag name="KSO_WM_UNIT_LAYERLEVEL" val="1"/>
  <p:tag name="KSO_WM_UNIT_VALUE" val="678*765"/>
  <p:tag name="KSO_WM_UNIT_HIGHLIGHT" val="0"/>
  <p:tag name="KSO_WM_UNIT_COMPATIBLE" val="0"/>
  <p:tag name="KSO_WM_BEAUTIFY_FLAG" val="#wm#"/>
  <p:tag name="KSO_WM_TAG_VERSION" val="1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>
    <extobj name="44B7C0F4-79DB-4F8B-9303-0E098D69D8BE-1">
      <extobjdata type="44B7C0F4-79DB-4F8B-9303-0E098D69D8BE" data="ewogICAiTGFzdFVybCIgOiAiaHR0cDovL3d3dy50b3BzY2FuLmNvbS93cHMvaW5kZXguaHRtbD90ZXh0PSVFNCVCOSU4QyVFNiVCNSVCNyVFNSVCOCU4MiVFNyVBQyVBQyVFNCVCOSU5RCVFNCVCOCVBRCVFNSVBRCVBNiUyMCVFNiU5RCVBOCVFNCVCOSU4QiVFNyU5MSVCNiUyMDE1MDQ4MTg4NTM5JTBBJUU0JUJBJUJBJUU2JUIwJTkxJUU3JUJFJThFJUU2JTlDJUFGJUU1JTg3JUJBJUU3JTg5JTg4JUU3JUE0JUJFJTIwJUU1JTg1JUFCJUU1JUI5JUI0JUU3JUJBJUE3JUU0JUI4JThCJUU1JTg2JThDJUUzJTgwJThBJUU0JUI4JUE0JUU0JUI4JUFBJUU1JUE0JTk2JUU1JTlCJUJEJUU3JUJFJThFJUU2JTlDJUFGJUU2JUI1JTgxJUU2JUI0JUJFJUUzJTgwJThCJnRleHRUeXBlPXRleHQmcm91bmQ9MCZncmFkaWVudFdheT0wIiwKICAgIkxvZ28iIDogIiIsCiAgICJPcmlnaW5hbFVybCIgOiAiaHR0cDovL3d3dy50b3BzY2FuLmNvbS93cHMvaW5kZXguaHRtbCIKfQo="/>
    </extobj>
  </extobjs>
</s:customData>
</file>

<file path=customXml/itemProps1.xml><?xml version="1.0" encoding="utf-8"?>
<ds:datastoreItem xmlns:ds="http://schemas.openxmlformats.org/officeDocument/2006/customXml" ds:itemID="{8BEACA54-C0E4-4FAB-A280-A5578D767806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837</Words>
  <Application>Microsoft Office PowerPoint</Application>
  <PresentationFormat>自定义</PresentationFormat>
  <Paragraphs>97</Paragraphs>
  <Slides>22</Slides>
  <Notes>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Dust My Shoulders Off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新古典主义其他代表人物及作品：</vt:lpstr>
      <vt:lpstr>新古典主义的艺术特点：</vt:lpstr>
      <vt:lpstr>幻灯片 15</vt:lpstr>
      <vt:lpstr>印象派兴起于19世纪60年代 因莫奈的《日出·印象》得名。</vt:lpstr>
      <vt:lpstr>幻灯片 17</vt:lpstr>
      <vt:lpstr>印象主义画派其他代表画家及作品</vt:lpstr>
      <vt:lpstr>印象主义的艺术特点：</vt:lpstr>
      <vt:lpstr>谈谈两幅作品给你的第一印象。他们在色彩和场景处理上有什么不同？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hasee</dc:creator>
  <cp:lastModifiedBy>Administrator</cp:lastModifiedBy>
  <cp:revision>83</cp:revision>
  <dcterms:created xsi:type="dcterms:W3CDTF">2017-05-22T09:00:00Z</dcterms:created>
  <dcterms:modified xsi:type="dcterms:W3CDTF">2017-05-25T17:46:10Z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