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310" r:id="rId4"/>
    <p:sldId id="285" r:id="rId5"/>
    <p:sldId id="286" r:id="rId6"/>
    <p:sldId id="299" r:id="rId7"/>
    <p:sldId id="289" r:id="rId8"/>
    <p:sldId id="290" r:id="rId9"/>
    <p:sldId id="291" r:id="rId10"/>
    <p:sldId id="261" r:id="rId11"/>
    <p:sldId id="292" r:id="rId12"/>
    <p:sldId id="293" r:id="rId13"/>
    <p:sldId id="295" r:id="rId14"/>
    <p:sldId id="265" r:id="rId15"/>
  </p:sldIdLst>
  <p:sldSz cx="9144000" cy="6858000" type="screen4x3"/>
  <p:notesSz cx="10234295" cy="710374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68" y="-108"/>
      </p:cViewPr>
      <p:guideLst>
        <p:guide orient="horz" pos="2132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862" cy="356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066" y="0"/>
            <a:ext cx="4434862" cy="356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518805" y="887968"/>
            <a:ext cx="3196686" cy="239751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430" y="3418677"/>
            <a:ext cx="8187436" cy="2797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747325"/>
            <a:ext cx="4434862" cy="356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066" y="6747325"/>
            <a:ext cx="4434862" cy="356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0.jpeg"/><Relationship Id="rId7" Type="http://schemas.openxmlformats.org/officeDocument/2006/relationships/image" Target="../media/image29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microsoft.com/office/2007/relationships/media" Target="file:///J:\&#23383;&#37324;&#20094;&#22372;\07.%20Children's%20Eyes%20&#31461;&#30495;.mp3" TargetMode="External"/><Relationship Id="rId7" Type="http://schemas.openxmlformats.org/officeDocument/2006/relationships/audio" Target="file:///J:\&#23383;&#37324;&#20094;&#22372;\07.%20Children's%20Eyes%20&#31461;&#30495;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19.jpeg"/><Relationship Id="rId4" Type="http://schemas.openxmlformats.org/officeDocument/2006/relationships/image" Target="../media/image17.jpeg"/><Relationship Id="rId3" Type="http://schemas.openxmlformats.org/officeDocument/2006/relationships/image" Target="../media/image21.png"/><Relationship Id="rId2" Type="http://schemas.openxmlformats.org/officeDocument/2006/relationships/image" Target="../media/image31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microsoft.com/office/2007/relationships/media" Target="file:///J:\&#23383;&#37324;&#20094;&#22372;\shipin0510.wmv" TargetMode="External"/><Relationship Id="rId1" Type="http://schemas.openxmlformats.org/officeDocument/2006/relationships/video" Target="file:///J:\&#23383;&#37324;&#20094;&#22372;\shipin0510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97915" y="1506220"/>
            <a:ext cx="7297420" cy="1055370"/>
          </a:xfrm>
        </p:spPr>
        <p:txBody>
          <a:bodyPr>
            <a:noAutofit/>
          </a:bodyPr>
          <a:lstStyle/>
          <a:p>
            <a:r>
              <a:rPr lang="zh-CN" altLang="en-US" sz="6600" dirty="0">
                <a:solidFill>
                  <a:schemeClr val="bg2"/>
                </a:solidFill>
                <a:latin typeface="方正大黑简体" panose="02010601030101010101" charset="-122"/>
                <a:ea typeface="方正大黑简体" panose="02010601030101010101" charset="-122"/>
              </a:rPr>
              <a:t>单色（木刻）版画</a:t>
            </a:r>
            <a:endParaRPr lang="zh-CN" altLang="en-US" sz="6600" dirty="0">
              <a:solidFill>
                <a:schemeClr val="bg2"/>
              </a:solidFill>
              <a:latin typeface="方正大黑简体" panose="02010601030101010101" charset="-122"/>
              <a:ea typeface="方正大黑简体" panose="0201060103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4605" y="5153660"/>
            <a:ext cx="9114790" cy="17145"/>
          </a:xfrm>
          <a:prstGeom prst="line">
            <a:avLst/>
          </a:prstGeom>
          <a:ln w="1079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708525" y="5339080"/>
            <a:ext cx="393509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武汉市第三十六中学  孙敏</a:t>
            </a:r>
            <a:endParaRPr lang="zh-CN" altLang="en-US" sz="24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685" y="4676140"/>
            <a:ext cx="2105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2">
                    <a:lumMod val="50000"/>
                  </a:schemeClr>
                </a:solidFill>
              </a:rPr>
              <a:t>人美版 八年级下册</a:t>
            </a:r>
            <a:endParaRPr lang="zh-CN" altLang="en-US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汉1"/>
          <p:cNvPicPr>
            <a:picLocks noChangeAspect="1"/>
          </p:cNvPicPr>
          <p:nvPr/>
        </p:nvPicPr>
        <p:blipFill>
          <a:blip r:embed="rId1" cstate="print"/>
          <a:srcRect l="17550" t="4461" r="16490" b="35718"/>
          <a:stretch>
            <a:fillRect/>
          </a:stretch>
        </p:blipFill>
        <p:spPr>
          <a:xfrm>
            <a:off x="555625" y="4277995"/>
            <a:ext cx="2037080" cy="1925955"/>
          </a:xfrm>
          <a:prstGeom prst="rect">
            <a:avLst/>
          </a:prstGeom>
        </p:spPr>
      </p:pic>
      <p:pic>
        <p:nvPicPr>
          <p:cNvPr id="2050" name="图片 41991" descr="44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56" t="7892" r="30156" b="40982"/>
          <a:stretch>
            <a:fillRect/>
          </a:stretch>
        </p:blipFill>
        <p:spPr>
          <a:xfrm>
            <a:off x="447675" y="1594485"/>
            <a:ext cx="2145030" cy="2608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u=2973488806,2191975740&amp;fm=23&amp;gp=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5FD">
                  <a:alpha val="100000"/>
                </a:srgbClr>
              </a:clrFrom>
              <a:clrTo>
                <a:srgbClr val="FFF5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3440" y="1445260"/>
            <a:ext cx="2804795" cy="2447290"/>
          </a:xfrm>
          <a:prstGeom prst="rect">
            <a:avLst/>
          </a:prstGeom>
        </p:spPr>
      </p:pic>
      <p:pic>
        <p:nvPicPr>
          <p:cNvPr id="5" name="图片 4" descr="timg (2)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FF9">
                  <a:alpha val="100000"/>
                </a:srgbClr>
              </a:clrFrom>
              <a:clrTo>
                <a:srgbClr val="FAFF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5035" y="1584325"/>
            <a:ext cx="1976755" cy="2168525"/>
          </a:xfrm>
          <a:prstGeom prst="rect">
            <a:avLst/>
          </a:prstGeom>
        </p:spPr>
      </p:pic>
      <p:pic>
        <p:nvPicPr>
          <p:cNvPr id="6" name="图片 5" descr="QQ截图20170325223940"/>
          <p:cNvPicPr>
            <a:picLocks noChangeAspect="1"/>
          </p:cNvPicPr>
          <p:nvPr/>
        </p:nvPicPr>
        <p:blipFill>
          <a:blip r:embed="rId5" cstate="print"/>
          <a:srcRect l="3173" t="3398" r="6367" b="4949"/>
          <a:stretch>
            <a:fillRect/>
          </a:stretch>
        </p:blipFill>
        <p:spPr>
          <a:xfrm>
            <a:off x="3883660" y="4063365"/>
            <a:ext cx="1824990" cy="2543175"/>
          </a:xfrm>
          <a:prstGeom prst="rect">
            <a:avLst/>
          </a:prstGeom>
        </p:spPr>
      </p:pic>
      <p:pic>
        <p:nvPicPr>
          <p:cNvPr id="7" name="图片 6" descr="QQ截图2017032522425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0">
                  <a:alpha val="100000"/>
                </a:srgbClr>
              </a:clrFrom>
              <a:clrTo>
                <a:srgbClr val="FFFEF0">
                  <a:alpha val="100000"/>
                  <a:alpha val="0"/>
                </a:srgbClr>
              </a:clrTo>
            </a:clrChange>
          </a:blip>
          <a:srcRect b="20540"/>
          <a:stretch>
            <a:fillRect/>
          </a:stretch>
        </p:blipFill>
        <p:spPr>
          <a:xfrm>
            <a:off x="5835650" y="4135755"/>
            <a:ext cx="2517140" cy="221043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 flipV="1">
            <a:off x="-6985" y="1370965"/>
            <a:ext cx="9140190" cy="889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39700" y="687070"/>
            <a:ext cx="4953000" cy="5791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艺术家的文字设计作品：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mmexport1493033828072"/>
          <p:cNvPicPr>
            <a:picLocks noChangeAspect="1"/>
          </p:cNvPicPr>
          <p:nvPr/>
        </p:nvPicPr>
        <p:blipFill>
          <a:blip r:embed="rId1" cstate="print"/>
          <a:srcRect l="67649" t="6528" b="3615"/>
          <a:stretch>
            <a:fillRect/>
          </a:stretch>
        </p:blipFill>
        <p:spPr>
          <a:xfrm>
            <a:off x="7215505" y="1569720"/>
            <a:ext cx="1390015" cy="185166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05105" y="196850"/>
            <a:ext cx="489775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6000">
                <a:latin typeface="方正小篆体" panose="03000509000000000000" charset="-122"/>
                <a:ea typeface="方正小篆体" panose="03000509000000000000" charset="-122"/>
              </a:rPr>
              <a:t>学生作品展示：</a:t>
            </a:r>
            <a:endParaRPr lang="zh-CN" altLang="zh-CN" sz="6000">
              <a:latin typeface="方正小篆体" panose="03000509000000000000" charset="-122"/>
              <a:ea typeface="方正小篆体" panose="03000509000000000000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-17145" y="1136015"/>
            <a:ext cx="9140825" cy="1835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mmexport1493107626943"/>
          <p:cNvPicPr>
            <a:picLocks noChangeAspect="1"/>
          </p:cNvPicPr>
          <p:nvPr/>
        </p:nvPicPr>
        <p:blipFill>
          <a:blip r:embed="rId2" cstate="print"/>
          <a:srcRect t="5492" b="16477"/>
          <a:stretch>
            <a:fillRect/>
          </a:stretch>
        </p:blipFill>
        <p:spPr>
          <a:xfrm>
            <a:off x="2388235" y="1583690"/>
            <a:ext cx="1409065" cy="1867535"/>
          </a:xfrm>
          <a:prstGeom prst="rect">
            <a:avLst/>
          </a:prstGeom>
        </p:spPr>
      </p:pic>
      <p:pic>
        <p:nvPicPr>
          <p:cNvPr id="7" name="图片 6" descr="mmexport1493107647883"/>
          <p:cNvPicPr>
            <a:picLocks noChangeAspect="1"/>
          </p:cNvPicPr>
          <p:nvPr/>
        </p:nvPicPr>
        <p:blipFill>
          <a:blip r:embed="rId3" cstate="print"/>
          <a:srcRect t="4388" b="14278"/>
          <a:stretch>
            <a:fillRect/>
          </a:stretch>
        </p:blipFill>
        <p:spPr>
          <a:xfrm>
            <a:off x="5386705" y="4128135"/>
            <a:ext cx="1407160" cy="1994535"/>
          </a:xfrm>
          <a:prstGeom prst="rect">
            <a:avLst/>
          </a:prstGeom>
        </p:spPr>
      </p:pic>
      <p:pic>
        <p:nvPicPr>
          <p:cNvPr id="8" name="图片 7" descr="mmexport1493107658701"/>
          <p:cNvPicPr>
            <a:picLocks noChangeAspect="1"/>
          </p:cNvPicPr>
          <p:nvPr/>
        </p:nvPicPr>
        <p:blipFill>
          <a:blip r:embed="rId4" cstate="print"/>
          <a:srcRect l="3355" t="9891" r="1943" b="16952"/>
          <a:stretch>
            <a:fillRect/>
          </a:stretch>
        </p:blipFill>
        <p:spPr>
          <a:xfrm>
            <a:off x="7138670" y="4127500"/>
            <a:ext cx="1466850" cy="2013585"/>
          </a:xfrm>
          <a:prstGeom prst="rect">
            <a:avLst/>
          </a:prstGeom>
        </p:spPr>
      </p:pic>
      <p:pic>
        <p:nvPicPr>
          <p:cNvPr id="9" name="图片 8" descr="mmexport1493107669896"/>
          <p:cNvPicPr>
            <a:picLocks noChangeAspect="1"/>
          </p:cNvPicPr>
          <p:nvPr/>
        </p:nvPicPr>
        <p:blipFill>
          <a:blip r:embed="rId5" cstate="print"/>
          <a:srcRect l="271" t="9571" r="-271" b="15063"/>
          <a:stretch>
            <a:fillRect/>
          </a:stretch>
        </p:blipFill>
        <p:spPr>
          <a:xfrm>
            <a:off x="432435" y="4185920"/>
            <a:ext cx="1309370" cy="1727835"/>
          </a:xfrm>
          <a:prstGeom prst="rect">
            <a:avLst/>
          </a:prstGeom>
        </p:spPr>
      </p:pic>
      <p:pic>
        <p:nvPicPr>
          <p:cNvPr id="10" name="图片 9" descr="mmexport1493107680161"/>
          <p:cNvPicPr>
            <a:picLocks noChangeAspect="1"/>
          </p:cNvPicPr>
          <p:nvPr/>
        </p:nvPicPr>
        <p:blipFill>
          <a:blip r:embed="rId6" cstate="print"/>
          <a:srcRect t="6122" b="15858"/>
          <a:stretch>
            <a:fillRect/>
          </a:stretch>
        </p:blipFill>
        <p:spPr>
          <a:xfrm>
            <a:off x="3639820" y="4154805"/>
            <a:ext cx="1356360" cy="1842135"/>
          </a:xfrm>
          <a:prstGeom prst="rect">
            <a:avLst/>
          </a:prstGeom>
        </p:spPr>
      </p:pic>
      <p:pic>
        <p:nvPicPr>
          <p:cNvPr id="11" name="图片 10" descr="mmexport1493107688349"/>
          <p:cNvPicPr>
            <a:picLocks noChangeAspect="1"/>
          </p:cNvPicPr>
          <p:nvPr/>
        </p:nvPicPr>
        <p:blipFill>
          <a:blip r:embed="rId7" cstate="print"/>
          <a:srcRect l="6123" t="12399" r="8653" b="25893"/>
          <a:stretch>
            <a:fillRect/>
          </a:stretch>
        </p:blipFill>
        <p:spPr>
          <a:xfrm rot="16200000">
            <a:off x="360045" y="1473835"/>
            <a:ext cx="1619885" cy="2083435"/>
          </a:xfrm>
          <a:prstGeom prst="rect">
            <a:avLst/>
          </a:prstGeom>
        </p:spPr>
      </p:pic>
      <p:pic>
        <p:nvPicPr>
          <p:cNvPr id="6" name="图片 5" descr="mmexport1493107638169"/>
          <p:cNvPicPr>
            <a:picLocks noChangeAspect="1"/>
          </p:cNvPicPr>
          <p:nvPr/>
        </p:nvPicPr>
        <p:blipFill>
          <a:blip r:embed="rId8" cstate="print"/>
          <a:srcRect l="-542" t="3593" r="542" b="13359"/>
          <a:stretch>
            <a:fillRect/>
          </a:stretch>
        </p:blipFill>
        <p:spPr>
          <a:xfrm>
            <a:off x="1965325" y="4185285"/>
            <a:ext cx="1283970" cy="1811655"/>
          </a:xfrm>
          <a:prstGeom prst="rect">
            <a:avLst/>
          </a:prstGeom>
        </p:spPr>
      </p:pic>
      <p:pic>
        <p:nvPicPr>
          <p:cNvPr id="2" name="图片 1" descr="mmexport1493033828072"/>
          <p:cNvPicPr>
            <a:picLocks noChangeAspect="1"/>
          </p:cNvPicPr>
          <p:nvPr/>
        </p:nvPicPr>
        <p:blipFill>
          <a:blip r:embed="rId1" cstate="print"/>
          <a:srcRect l="34342" t="3992" r="33644" b="4694"/>
          <a:stretch>
            <a:fillRect/>
          </a:stretch>
        </p:blipFill>
        <p:spPr>
          <a:xfrm>
            <a:off x="5549265" y="1569720"/>
            <a:ext cx="1375410" cy="1881505"/>
          </a:xfrm>
          <a:prstGeom prst="rect">
            <a:avLst/>
          </a:prstGeom>
        </p:spPr>
      </p:pic>
      <p:pic>
        <p:nvPicPr>
          <p:cNvPr id="3" name="图片 2" descr="mmexport1493033828072"/>
          <p:cNvPicPr>
            <a:picLocks noChangeAspect="1"/>
          </p:cNvPicPr>
          <p:nvPr/>
        </p:nvPicPr>
        <p:blipFill>
          <a:blip r:embed="rId1" cstate="print"/>
          <a:srcRect l="2431" t="7958" r="66266" b="3615"/>
          <a:stretch>
            <a:fillRect/>
          </a:stretch>
        </p:blipFill>
        <p:spPr>
          <a:xfrm>
            <a:off x="4041140" y="1598930"/>
            <a:ext cx="1345565" cy="182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47395" y="1630680"/>
            <a:ext cx="7757160" cy="2560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endParaRPr lang="zh-CN" altLang="en-US" sz="2000" b="0" u="none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endParaRPr lang="zh-CN" altLang="en-US" b="0" u="none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zh-CN" altLang="en-US" b="0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   实践内容：创作一幅文字主题的木刻版画作品。</a:t>
            </a:r>
            <a:endParaRPr lang="zh-CN" altLang="en-US" b="0" u="none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r>
              <a:rPr lang="zh-CN" altLang="en-US" b="0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    </a:t>
            </a:r>
            <a:endParaRPr lang="zh-CN" altLang="en-US" b="0" u="none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zh-CN" altLang="en-US" b="0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   本节课作业要求：将文字描绘成一幅黑白稿。</a:t>
            </a:r>
            <a:endParaRPr lang="zh-CN" altLang="en-US" b="0" u="none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r>
              <a:rPr lang="zh-CN" altLang="en-US" b="0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    </a:t>
            </a:r>
            <a:endParaRPr lang="zh-CN" altLang="en-US" b="0" u="none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zh-CN" altLang="en-US" b="0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   设计初稿的几点提示：</a:t>
            </a:r>
            <a:endParaRPr lang="zh-CN" altLang="en-US" b="0" u="none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endParaRPr lang="zh-CN" altLang="en-US" sz="1600" b="0" u="none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r>
              <a:rPr lang="zh-CN" altLang="en-US" b="0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（</a:t>
            </a:r>
            <a:r>
              <a:rPr lang="en-US" altLang="zh-CN" b="0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1</a:t>
            </a:r>
            <a:r>
              <a:rPr lang="zh-CN" altLang="en-US" b="0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）简单字形法         （</a:t>
            </a:r>
            <a:r>
              <a:rPr lang="en-US" altLang="zh-CN" b="0" u="none"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b="0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）添加法          （</a:t>
            </a:r>
            <a:r>
              <a:rPr lang="en-US" altLang="zh-CN" b="0" u="none"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3</a:t>
            </a:r>
            <a:r>
              <a:rPr lang="zh-CN" altLang="en-US" b="0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）形意组合法</a:t>
            </a:r>
            <a:endParaRPr lang="zh-CN" altLang="en-US" b="0" u="none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2925" y="613410"/>
            <a:ext cx="2316480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学习成果预设：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70" y="1217295"/>
            <a:ext cx="9140825" cy="1835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图片 41991" descr="444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56" t="7892" r="30156" b="40982"/>
          <a:stretch>
            <a:fillRect/>
          </a:stretch>
        </p:blipFill>
        <p:spPr>
          <a:xfrm>
            <a:off x="369570" y="4277360"/>
            <a:ext cx="1089025" cy="132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timg (2)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FF9">
                  <a:alpha val="100000"/>
                </a:srgbClr>
              </a:clrFrom>
              <a:clrTo>
                <a:srgbClr val="FAFF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9915" y="4402455"/>
            <a:ext cx="1022350" cy="1121410"/>
          </a:xfrm>
          <a:prstGeom prst="rect">
            <a:avLst/>
          </a:prstGeom>
        </p:spPr>
      </p:pic>
      <p:pic>
        <p:nvPicPr>
          <p:cNvPr id="6" name="图片 5" descr="QQ截图20170325223940"/>
          <p:cNvPicPr>
            <a:picLocks noChangeAspect="1"/>
          </p:cNvPicPr>
          <p:nvPr/>
        </p:nvPicPr>
        <p:blipFill>
          <a:blip r:embed="rId3" cstate="print"/>
          <a:srcRect l="3173" t="3398" r="6367" b="4949"/>
          <a:stretch>
            <a:fillRect/>
          </a:stretch>
        </p:blipFill>
        <p:spPr>
          <a:xfrm>
            <a:off x="5951220" y="4277360"/>
            <a:ext cx="1265555" cy="1764030"/>
          </a:xfrm>
          <a:prstGeom prst="rect">
            <a:avLst/>
          </a:prstGeom>
        </p:spPr>
      </p:pic>
      <p:pic>
        <p:nvPicPr>
          <p:cNvPr id="7" name="图片 6" descr="汉1"/>
          <p:cNvPicPr>
            <a:picLocks noChangeAspect="1"/>
          </p:cNvPicPr>
          <p:nvPr/>
        </p:nvPicPr>
        <p:blipFill>
          <a:blip r:embed="rId4" cstate="print"/>
          <a:srcRect l="17550" t="4461" r="16490" b="35718"/>
          <a:stretch>
            <a:fillRect/>
          </a:stretch>
        </p:blipFill>
        <p:spPr>
          <a:xfrm>
            <a:off x="1458595" y="4402455"/>
            <a:ext cx="1200785" cy="1136015"/>
          </a:xfrm>
          <a:prstGeom prst="rect">
            <a:avLst/>
          </a:prstGeom>
        </p:spPr>
      </p:pic>
      <p:pic>
        <p:nvPicPr>
          <p:cNvPr id="8" name="图片 7" descr="u=2973488806,2191975740&amp;fm=23&amp;gp=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5FD">
                  <a:alpha val="100000"/>
                </a:srgbClr>
              </a:clrFrom>
              <a:clrTo>
                <a:srgbClr val="FFF5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1460" y="4277360"/>
            <a:ext cx="1633855" cy="1425575"/>
          </a:xfrm>
          <a:prstGeom prst="rect">
            <a:avLst/>
          </a:prstGeom>
        </p:spPr>
      </p:pic>
      <p:pic>
        <p:nvPicPr>
          <p:cNvPr id="9" name="图片 8" descr="QQ截图2017032522425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0">
                  <a:alpha val="100000"/>
                </a:srgbClr>
              </a:clrFrom>
              <a:clrTo>
                <a:srgbClr val="FFFEF0">
                  <a:alpha val="100000"/>
                  <a:alpha val="0"/>
                </a:srgbClr>
              </a:clrTo>
            </a:clrChange>
          </a:blip>
          <a:srcRect b="20540"/>
          <a:stretch>
            <a:fillRect/>
          </a:stretch>
        </p:blipFill>
        <p:spPr>
          <a:xfrm>
            <a:off x="7104380" y="4402455"/>
            <a:ext cx="1580515" cy="1388745"/>
          </a:xfrm>
          <a:prstGeom prst="rect">
            <a:avLst/>
          </a:prstGeom>
        </p:spPr>
      </p:pic>
      <p:pic>
        <p:nvPicPr>
          <p:cNvPr id="12" name="07. Children's Eyes 童真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95313" y="6320051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3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0540" y="1118870"/>
            <a:ext cx="587946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>
                <a:latin typeface="黑体" panose="02010609060101010101" charset="-122"/>
                <a:ea typeface="黑体" panose="02010609060101010101" charset="-122"/>
              </a:rPr>
              <a:t>中国人的汉字最有玩味，最值得开发！</a:t>
            </a:r>
            <a:endParaRPr lang="zh-CN" altLang="zh-CN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                       ——</a:t>
            </a:r>
            <a:r>
              <a:rPr lang="zh-CN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王力（中国语言学家）</a:t>
            </a:r>
            <a:endParaRPr lang="zh-CN" altLang="zh-CN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7065" y="2295525"/>
            <a:ext cx="762381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印出来的东西，在习惯上是正式的，是要认真对待的，是和真理有关的。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                                                                                                                                    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6870" y="2849245"/>
            <a:ext cx="247967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——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徐冰（中国艺术家）</a:t>
            </a:r>
            <a:endParaRPr lang="zh-CN" alt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7" name="图片 6" descr="001"/>
          <p:cNvPicPr>
            <a:picLocks noChangeAspect="1"/>
          </p:cNvPicPr>
          <p:nvPr/>
        </p:nvPicPr>
        <p:blipFill>
          <a:blip r:embed="rId1" cstate="print"/>
          <a:srcRect t="45905"/>
          <a:stretch>
            <a:fillRect/>
          </a:stretch>
        </p:blipFill>
        <p:spPr>
          <a:xfrm>
            <a:off x="-13970" y="4417060"/>
            <a:ext cx="9196705" cy="2478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3351213" y="2469833"/>
            <a:ext cx="396081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是一种间接型的绘画形式，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通过制版和印刷来完成，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  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具有复制性。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79743" y="575310"/>
            <a:ext cx="4751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4400" b="1">
                <a:ea typeface="黑体" panose="02010609060101010101" charset="-122"/>
              </a:rPr>
              <a:t>版画的特点</a:t>
            </a:r>
            <a:endParaRPr lang="zh-CN" altLang="en-US" sz="4400" b="1">
              <a:ea typeface="黑体" panose="02010609060101010101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2225" y="1513840"/>
            <a:ext cx="9098915" cy="0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90500" y="1620520"/>
            <a:ext cx="2481580" cy="51511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600" b="1"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方正小篆体" panose="03000509000000000000" charset="-122"/>
                <a:ea typeface="方正小篆体" panose="03000509000000000000" charset="-122"/>
              </a:rPr>
              <a:t>版画</a:t>
            </a:r>
            <a:endParaRPr lang="zh-CN" altLang="en-US" sz="16600" b="1"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50" endPos="85000" dir="5400000" sy="-100000" algn="bl" rotWithShape="0"/>
              </a:effectLst>
              <a:latin typeface="方正小篆体" panose="03000509000000000000" charset="-122"/>
              <a:ea typeface="方正小篆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0" y="5153025"/>
            <a:ext cx="6354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</a:rPr>
              <a:t>按版材分类：</a:t>
            </a:r>
            <a:r>
              <a:rPr lang="zh-CN" altLang="en-US" b="1">
                <a:solidFill>
                  <a:srgbClr val="C00000"/>
                </a:solidFill>
                <a:sym typeface="+mn-ea"/>
              </a:rPr>
              <a:t>木版</a:t>
            </a:r>
            <a:r>
              <a:rPr lang="zh-CN" altLang="en-US" b="1">
                <a:solidFill>
                  <a:srgbClr val="C00000"/>
                </a:solidFill>
              </a:rPr>
              <a:t>、石版、铜板、</a:t>
            </a:r>
            <a:r>
              <a:rPr lang="zh-CN" altLang="en-US" b="1">
                <a:solidFill>
                  <a:srgbClr val="C00000"/>
                </a:solidFill>
                <a:sym typeface="+mn-ea"/>
              </a:rPr>
              <a:t>纸版、</a:t>
            </a:r>
            <a:r>
              <a:rPr lang="zh-CN" altLang="en-US" b="1">
                <a:solidFill>
                  <a:srgbClr val="C00000"/>
                </a:solidFill>
              </a:rPr>
              <a:t>丝网版、胶板</a:t>
            </a:r>
            <a:r>
              <a:rPr lang="en-US" altLang="zh-CN" b="1">
                <a:solidFill>
                  <a:srgbClr val="C00000"/>
                </a:solidFill>
              </a:rPr>
              <a:t>......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4600" y="4703445"/>
            <a:ext cx="391858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A20000"/>
                </a:solidFill>
              </a:rPr>
              <a:t>按色彩分类：单色版画、多色版画</a:t>
            </a:r>
            <a:endParaRPr lang="zh-CN" altLang="en-US" b="1">
              <a:solidFill>
                <a:srgbClr val="A2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654050"/>
            <a:ext cx="3073400" cy="448310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方正大黑简体" panose="02010601030101010101" charset="-122"/>
                <a:ea typeface="方正大黑简体" panose="02010601030101010101" charset="-122"/>
                <a:sym typeface="Arial" panose="020B0604020202020204" pitchFamily="34" charset="0"/>
              </a:rPr>
              <a:t>我国现存最早的版画</a:t>
            </a:r>
            <a:endParaRPr lang="zh-CN" altLang="en-US" sz="2400" dirty="0">
              <a:latin typeface="方正大黑简体" panose="02010601030101010101" charset="-122"/>
              <a:ea typeface="方正大黑简体" panose="02010601030101010101" charset="-122"/>
              <a:sym typeface="Arial" panose="020B0604020202020204" pitchFamily="34" charset="0"/>
            </a:endParaRPr>
          </a:p>
        </p:txBody>
      </p:sp>
      <p:pic>
        <p:nvPicPr>
          <p:cNvPr id="6146" name="内容占位符 3"/>
          <p:cNvPicPr>
            <a:picLocks noGrp="1" noRot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280670" y="1496060"/>
            <a:ext cx="8408670" cy="4351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80670" y="6022975"/>
            <a:ext cx="37388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唐  木刻版画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《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金刚般若波罗密经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》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-2540" y="1224915"/>
            <a:ext cx="9098915" cy="0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0137191610147321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7520" y="1621790"/>
            <a:ext cx="1575435" cy="2618740"/>
          </a:xfrm>
          <a:prstGeom prst="rect">
            <a:avLst/>
          </a:prstGeom>
        </p:spPr>
      </p:pic>
      <p:pic>
        <p:nvPicPr>
          <p:cNvPr id="6" name="图片 5" descr="11990006fbe0b94798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9330" y="1621790"/>
            <a:ext cx="2290445" cy="2209165"/>
          </a:xfrm>
          <a:prstGeom prst="rect">
            <a:avLst/>
          </a:prstGeom>
        </p:spPr>
      </p:pic>
      <p:pic>
        <p:nvPicPr>
          <p:cNvPr id="2" name="图片 1" descr="20100101_03e68d602d46d765e316k5xC1E4DnCvk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9255" y="1240155"/>
            <a:ext cx="2650490" cy="2338705"/>
          </a:xfrm>
          <a:prstGeom prst="rect">
            <a:avLst/>
          </a:prstGeom>
        </p:spPr>
      </p:pic>
      <p:pic>
        <p:nvPicPr>
          <p:cNvPr id="3" name="图片 2" descr="苏州桃花坞年画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0770" y="3830955"/>
            <a:ext cx="3045460" cy="30429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8825" y="361950"/>
            <a:ext cx="322897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/>
              <a:t>中国传统版画</a:t>
            </a:r>
            <a:endParaRPr lang="zh-CN" altLang="zh-CN" sz="2800"/>
          </a:p>
        </p:txBody>
      </p:sp>
      <p:cxnSp>
        <p:nvCxnSpPr>
          <p:cNvPr id="8" name="直接连接符 7"/>
          <p:cNvCxnSpPr/>
          <p:nvPr/>
        </p:nvCxnSpPr>
        <p:spPr>
          <a:xfrm>
            <a:off x="22860" y="951865"/>
            <a:ext cx="9098915" cy="0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94665" y="4293235"/>
            <a:ext cx="18992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宋  纸币（交子）</a:t>
            </a:r>
            <a:endParaRPr lang="zh-CN" altLang="en-US" sz="1400"/>
          </a:p>
        </p:txBody>
      </p:sp>
      <p:sp>
        <p:nvSpPr>
          <p:cNvPr id="10" name="文本框 9"/>
          <p:cNvSpPr txBox="1"/>
          <p:nvPr/>
        </p:nvSpPr>
        <p:spPr>
          <a:xfrm>
            <a:off x="2496185" y="3882390"/>
            <a:ext cx="14916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宋  纸牌（叶子）</a:t>
            </a:r>
            <a:endParaRPr lang="zh-CN" altLang="en-US" sz="1400"/>
          </a:p>
        </p:txBody>
      </p:sp>
      <p:sp>
        <p:nvSpPr>
          <p:cNvPr id="11" name="文本框 10"/>
          <p:cNvSpPr txBox="1"/>
          <p:nvPr/>
        </p:nvSpPr>
        <p:spPr>
          <a:xfrm>
            <a:off x="6593840" y="3687445"/>
            <a:ext cx="13627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明  西厢记插图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6397625" y="6294120"/>
            <a:ext cx="1899285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苏州桃花坞年画</a:t>
            </a:r>
            <a:endParaRPr lang="zh-CN" altLang="en-US" sz="1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2" grpId="1"/>
      <p:bldP spid="12" grpId="2"/>
      <p:bldP spid="1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ipin0423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0" y="1334770"/>
            <a:ext cx="9144000" cy="5143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24505" y="519430"/>
            <a:ext cx="4114800" cy="52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方正胖头鱼简体" panose="03000509000000000000" charset="-122"/>
                <a:ea typeface="方正胖头鱼简体" panose="03000509000000000000" charset="-122"/>
              </a:rPr>
              <a:t>一幅木刻版画的诞生</a:t>
            </a:r>
            <a:endParaRPr lang="zh-CN" altLang="en-US" sz="2800">
              <a:latin typeface="方正胖头鱼简体" panose="03000509000000000000" charset="-122"/>
              <a:ea typeface="方正胖头鱼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-2540" y="1235075"/>
            <a:ext cx="9149715" cy="0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80670" y="70485"/>
            <a:ext cx="1490345" cy="184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>
                <a:latin typeface="方正小篆体" panose="03000509000000000000" charset="-122"/>
                <a:ea typeface="方正小篆体" panose="03000509000000000000" charset="-122"/>
              </a:rPr>
              <a:t>印</a:t>
            </a:r>
            <a:endParaRPr lang="zh-CN" altLang="en-US" sz="11500">
              <a:latin typeface="方正小篆体" panose="03000509000000000000" charset="-122"/>
              <a:ea typeface="方正小篆体" panose="03000509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43430" y="646430"/>
            <a:ext cx="15570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A20000"/>
                </a:solidFill>
              </a:rPr>
              <a:t>印制之美</a:t>
            </a:r>
            <a:endParaRPr lang="zh-CN" altLang="en-US" sz="2400" b="1">
              <a:solidFill>
                <a:srgbClr val="A20000"/>
              </a:solidFill>
            </a:endParaRPr>
          </a:p>
        </p:txBody>
      </p:sp>
      <p:pic>
        <p:nvPicPr>
          <p:cNvPr id="3" name="图片 2" descr="IMG_20170424_125629_BURST2"/>
          <p:cNvPicPr>
            <a:picLocks noChangeAspect="1"/>
          </p:cNvPicPr>
          <p:nvPr/>
        </p:nvPicPr>
        <p:blipFill>
          <a:blip r:embed="rId1" cstate="print"/>
          <a:srcRect r="18177" b="17179"/>
          <a:stretch>
            <a:fillRect/>
          </a:stretch>
        </p:blipFill>
        <p:spPr>
          <a:xfrm>
            <a:off x="802005" y="1960880"/>
            <a:ext cx="2798445" cy="3777615"/>
          </a:xfrm>
          <a:prstGeom prst="rect">
            <a:avLst/>
          </a:prstGeom>
        </p:spPr>
      </p:pic>
      <p:pic>
        <p:nvPicPr>
          <p:cNvPr id="24" name="图片 23" descr="IMG_20170424_210224"/>
          <p:cNvPicPr>
            <a:picLocks noChangeAspect="1"/>
          </p:cNvPicPr>
          <p:nvPr/>
        </p:nvPicPr>
        <p:blipFill>
          <a:blip r:embed="rId2" cstate="print">
            <a:lum bright="12000" contrast="12000"/>
          </a:blip>
          <a:stretch>
            <a:fillRect/>
          </a:stretch>
        </p:blipFill>
        <p:spPr>
          <a:xfrm>
            <a:off x="4891405" y="1873250"/>
            <a:ext cx="2684145" cy="39916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75175" y="6107430"/>
            <a:ext cx="342582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方正大黑简体" panose="02010601030101010101" charset="-122"/>
                <a:ea typeface="方正大黑简体" panose="02010601030101010101" charset="-122"/>
              </a:rPr>
              <a:t>颜色均匀、边线清晰、画面干净</a:t>
            </a:r>
            <a:endParaRPr lang="zh-CN" altLang="en-US">
              <a:solidFill>
                <a:srgbClr val="C00000"/>
              </a:solidFill>
              <a:latin typeface="方正大黑简体" panose="02010601030101010101" charset="-122"/>
              <a:ea typeface="方正大黑简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-2540" y="1235075"/>
            <a:ext cx="9149715" cy="0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19380" y="216535"/>
            <a:ext cx="127825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latin typeface="方正小篆体" panose="03000509000000000000" charset="-122"/>
                <a:ea typeface="方正小篆体" panose="03000509000000000000" charset="-122"/>
              </a:rPr>
              <a:t>刻</a:t>
            </a:r>
            <a:endParaRPr lang="zh-CN" altLang="en-US" sz="9600">
              <a:latin typeface="方正小篆体" panose="03000509000000000000" charset="-122"/>
              <a:ea typeface="方正小篆体" panose="03000509000000000000" charset="-122"/>
            </a:endParaRPr>
          </a:p>
        </p:txBody>
      </p:sp>
      <p:pic>
        <p:nvPicPr>
          <p:cNvPr id="3074" name="Picture 2" descr="26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47980" y="1634490"/>
            <a:ext cx="4237355" cy="3500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1574800" y="663575"/>
            <a:ext cx="15570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A20000"/>
                </a:solidFill>
              </a:rPr>
              <a:t>刀法之美</a:t>
            </a:r>
            <a:endParaRPr lang="zh-CN" altLang="en-US" sz="2400" b="1">
              <a:solidFill>
                <a:srgbClr val="A2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27975" y="1422400"/>
            <a:ext cx="792480" cy="23260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>
                <a:latin typeface="方正粗倩简体" panose="03000509000000000000" charset="-122"/>
                <a:ea typeface="方正粗倩简体" panose="03000509000000000000" charset="-122"/>
              </a:rPr>
              <a:t>刀 味</a:t>
            </a:r>
            <a:endParaRPr lang="zh-CN" altLang="en-US" sz="4000">
              <a:latin typeface="方正粗倩简体" panose="03000509000000000000" charset="-122"/>
              <a:ea typeface="方正粗倩简体" panose="03000509000000000000" charset="-122"/>
            </a:endParaRPr>
          </a:p>
        </p:txBody>
      </p:sp>
      <p:pic>
        <p:nvPicPr>
          <p:cNvPr id="4098" name="Picture 2" descr="02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98FCB3">
                  <a:alpha val="100000"/>
                </a:srgbClr>
              </a:clrFrom>
              <a:clrTo>
                <a:srgbClr val="98FCB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9815" y="2849880"/>
            <a:ext cx="3602355" cy="3786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-2540" y="1235075"/>
            <a:ext cx="9149715" cy="0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7520" y="81280"/>
            <a:ext cx="1805305" cy="184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>
                <a:latin typeface="方正小篆体" panose="03000509000000000000" charset="-122"/>
                <a:ea typeface="方正小篆体" panose="03000509000000000000" charset="-122"/>
              </a:rPr>
              <a:t>画</a:t>
            </a:r>
            <a:endParaRPr lang="zh-CN" altLang="en-US" sz="11500">
              <a:latin typeface="方正小篆体" panose="03000509000000000000" charset="-122"/>
              <a:ea typeface="方正小篆体" panose="03000509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54555" y="688975"/>
            <a:ext cx="15570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A20000"/>
                </a:solidFill>
              </a:rPr>
              <a:t>设计之美</a:t>
            </a:r>
            <a:endParaRPr lang="zh-CN" altLang="en-US" sz="2400" b="1">
              <a:solidFill>
                <a:srgbClr val="A20000"/>
              </a:solidFill>
            </a:endParaRPr>
          </a:p>
        </p:txBody>
      </p:sp>
      <p:pic>
        <p:nvPicPr>
          <p:cNvPr id="2" name="图片 1" descr="201303180932315001"/>
          <p:cNvPicPr>
            <a:picLocks noChangeAspect="1"/>
          </p:cNvPicPr>
          <p:nvPr/>
        </p:nvPicPr>
        <p:blipFill>
          <a:blip r:embed="rId1" cstate="print"/>
          <a:srcRect b="8316"/>
          <a:stretch>
            <a:fillRect/>
          </a:stretch>
        </p:blipFill>
        <p:spPr>
          <a:xfrm>
            <a:off x="298450" y="2061845"/>
            <a:ext cx="3910965" cy="2960370"/>
          </a:xfrm>
          <a:prstGeom prst="rect">
            <a:avLst/>
          </a:prstGeom>
        </p:spPr>
      </p:pic>
      <p:pic>
        <p:nvPicPr>
          <p:cNvPr id="7" name="图片 6" descr="65ce74bdx8ec6ba61b0da&amp;69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5030" y="1420495"/>
            <a:ext cx="2566670" cy="2290445"/>
          </a:xfrm>
          <a:prstGeom prst="rect">
            <a:avLst/>
          </a:prstGeom>
        </p:spPr>
      </p:pic>
      <p:pic>
        <p:nvPicPr>
          <p:cNvPr id="17" name="图片 16" descr="703-16101G424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2455" y="3843020"/>
            <a:ext cx="2618740" cy="28206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8845" y="5454650"/>
            <a:ext cx="3458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创意新颖  黑白得当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6565" y="663575"/>
            <a:ext cx="272732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方正古隶简体" panose="03000509000000000000" charset="-122"/>
                <a:ea typeface="方正古隶简体" panose="03000509000000000000" charset="-122"/>
              </a:rPr>
              <a:t>奇妙的汉字：</a:t>
            </a:r>
            <a:endParaRPr lang="zh-CN" altLang="en-US" sz="3600" b="1">
              <a:latin typeface="方正古隶简体" panose="03000509000000000000" charset="-122"/>
              <a:ea typeface="方正古隶简体" panose="03000509000000000000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-6985" y="1370965"/>
            <a:ext cx="9140190" cy="889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683635" y="663575"/>
            <a:ext cx="335026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方正古隶简体" panose="03000509000000000000" charset="-122"/>
                <a:ea typeface="方正古隶简体" panose="03000509000000000000" charset="-122"/>
                <a:sym typeface="+mn-ea"/>
              </a:rPr>
              <a:t>象形 会意  形声 指示</a:t>
            </a:r>
            <a:endParaRPr lang="zh-CN" altLang="en-US" sz="2800" b="1">
              <a:latin typeface="方正古隶简体" panose="03000509000000000000" charset="-122"/>
              <a:ea typeface="方正古隶简体" panose="03000509000000000000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33475" y="1725930"/>
            <a:ext cx="930910" cy="8229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字</a:t>
            </a:r>
            <a:endParaRPr lang="zh-CN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76245" y="1725930"/>
            <a:ext cx="930910" cy="8229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形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19015" y="1725930"/>
            <a:ext cx="930910" cy="8229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意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61785" y="1725930"/>
            <a:ext cx="930910" cy="8229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美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2259965" y="2047240"/>
            <a:ext cx="583565" cy="180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4169410" y="2047240"/>
            <a:ext cx="583565" cy="180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6078855" y="2047240"/>
            <a:ext cx="583565" cy="180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626360" y="2978150"/>
            <a:ext cx="1407160" cy="15544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9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篆体" panose="03000509000000000000" charset="-122"/>
                <a:ea typeface="方正小篆体" panose="03000509000000000000" charset="-122"/>
              </a:rPr>
              <a:t>安</a:t>
            </a:r>
            <a:endParaRPr lang="zh-CN" altLang="en-US" sz="9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小篆体" panose="03000509000000000000" charset="-122"/>
              <a:ea typeface="方正小篆体" panose="03000509000000000000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2940" y="3404870"/>
            <a:ext cx="1101090" cy="11887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安</a:t>
            </a:r>
            <a:endParaRPr lang="zh-CN" altLang="en-US" sz="72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23" name="图片 22" descr="双联玉舞人"/>
          <p:cNvPicPr>
            <a:picLocks noChangeAspect="1"/>
          </p:cNvPicPr>
          <p:nvPr/>
        </p:nvPicPr>
        <p:blipFill>
          <a:blip r:embed="rId1" cstate="print"/>
          <a:srcRect l="10449" t="12827" r="16512" b="22465"/>
          <a:stretch>
            <a:fillRect/>
          </a:stretch>
        </p:blipFill>
        <p:spPr>
          <a:xfrm>
            <a:off x="2762250" y="4593590"/>
            <a:ext cx="1372235" cy="162052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427220" y="2978150"/>
            <a:ext cx="1488440" cy="2562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        </a:t>
            </a:r>
            <a:r>
              <a:rPr lang="zh-CN" altLang="en-US"/>
              <a:t>在古代的农业社会，兴宅、娶亲，是男子一生中至关重要的两大事件，顺利兴宅、娶亲，便能安居乐业，</a:t>
            </a:r>
            <a:endParaRPr lang="zh-CN" altLang="en-US"/>
          </a:p>
        </p:txBody>
      </p:sp>
      <p:pic>
        <p:nvPicPr>
          <p:cNvPr id="27" name="图片 26" descr="IMG_20170424_2107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7600" y="2772410"/>
            <a:ext cx="2431415" cy="3367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5" grpId="0"/>
      <p:bldP spid="16" grpId="0"/>
      <p:bldP spid="17" grpId="0"/>
      <p:bldP spid="18" grpId="0" animBg="1"/>
      <p:bldP spid="18" grpId="1" animBg="1"/>
      <p:bldP spid="18" grpId="2" animBg="1"/>
      <p:bldP spid="18" grpId="3" animBg="1"/>
      <p:bldP spid="18" grpId="4" animBg="1"/>
      <p:bldP spid="19" grpId="0" animBg="1"/>
      <p:bldP spid="20" grpId="0" animBg="1"/>
      <p:bldP spid="21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WPS 演示</Application>
  <PresentationFormat>全屏显示(4:3)</PresentationFormat>
  <Paragraphs>95</Paragraphs>
  <Slides>13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方正大黑简体</vt:lpstr>
      <vt:lpstr>华文新魏</vt:lpstr>
      <vt:lpstr>Wingdings 2</vt:lpstr>
      <vt:lpstr>黑体</vt:lpstr>
      <vt:lpstr>方正小篆体</vt:lpstr>
      <vt:lpstr>方正胖头鱼简体</vt:lpstr>
      <vt:lpstr>方正粗倩简体</vt:lpstr>
      <vt:lpstr>方正古隶简体</vt:lpstr>
      <vt:lpstr>Times New Roman</vt:lpstr>
      <vt:lpstr>Calibri</vt:lpstr>
      <vt:lpstr>微软雅黑</vt:lpstr>
      <vt:lpstr>Calibri Light</vt:lpstr>
      <vt:lpstr>Office 主题</vt:lpstr>
      <vt:lpstr>PowerPoint 演示文稿</vt:lpstr>
      <vt:lpstr>PowerPoint 演示文稿</vt:lpstr>
      <vt:lpstr>我国现存最早的版画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xiongfei</dc:creator>
  <cp:lastModifiedBy>Administrator</cp:lastModifiedBy>
  <cp:revision>60</cp:revision>
  <dcterms:created xsi:type="dcterms:W3CDTF">2017-04-09T06:32:00Z</dcterms:created>
  <dcterms:modified xsi:type="dcterms:W3CDTF">2017-05-31T13:20:27Z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