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app.xml" Type="http://schemas.openxmlformats.org/officeDocument/2006/relationships/extended-properties" Id="rId4"/>
    <Relationship Target="docProps/custom.xml" Type="http://schemas.openxmlformats.org/officeDocument/2006/relationships/custom-properties" Id="rId5"/>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1"/>
    <p:sldMasterId id="2147483706" r:id="rId2"/>
    <p:sldMasterId id="2147483718" r:id="rId3"/>
  </p:sldMasterIdLst>
  <p:notesMasterIdLst>
    <p:notesMasterId r:id="rId28"/>
  </p:notesMasterIdLst>
  <p:sldIdLst>
    <p:sldId id="296" r:id="rId4"/>
    <p:sldId id="257" r:id="rId5"/>
    <p:sldId id="284" r:id="rId6"/>
    <p:sldId id="288" r:id="rId7"/>
    <p:sldId id="297" r:id="rId8"/>
    <p:sldId id="298" r:id="rId9"/>
    <p:sldId id="299" r:id="rId10"/>
    <p:sldId id="258" r:id="rId11"/>
    <p:sldId id="259" r:id="rId12"/>
    <p:sldId id="289" r:id="rId13"/>
    <p:sldId id="280" r:id="rId14"/>
    <p:sldId id="279" r:id="rId15"/>
    <p:sldId id="260" r:id="rId16"/>
    <p:sldId id="261" r:id="rId17"/>
    <p:sldId id="262" r:id="rId18"/>
    <p:sldId id="290" r:id="rId19"/>
    <p:sldId id="291" r:id="rId20"/>
    <p:sldId id="292" r:id="rId21"/>
    <p:sldId id="293" r:id="rId22"/>
    <p:sldId id="294" r:id="rId23"/>
    <p:sldId id="301" r:id="rId24"/>
    <p:sldId id="273" r:id="rId25"/>
    <p:sldId id="295" r:id="rId26"/>
    <p:sldId id="300" r:id="rId2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FFEFEB"/>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1" d="100"/>
          <a:sy n="91" d="100"/>
        </p:scale>
        <p:origin x="102" y="108"/>
      </p:cViewPr>
      <p:guideLst>
        <p:guide orient="horz" pos="2160"/>
        <p:guide pos="3840"/>
      </p:guideLst>
    </p:cSldViewPr>
  </p:slideViewPr>
  <p:notesTextViewPr>
    <p:cViewPr>
      <p:scale>
        <a:sx n="100" d="100"/>
        <a:sy n="100" d="100"/>
      </p:scale>
      <p:origin x="0" y="0"/>
    </p:cViewPr>
  </p:notesTextViewPr>
  <p:notesViewPr>
    <p:cSldViewPr showGuides="1">
      <p:cViewPr varScale="1">
        <p:scale>
          <a:sx n="70" d="100"/>
          <a:sy n="70" d="100"/>
        </p:scale>
        <p:origin x="3240" y="60"/>
      </p:cViewPr>
      <p:guideLst/>
    </p:cSldViewPr>
  </p:notesViewPr>
  <p:gridSpacing cx="76200" cy="76200"/>
</p:viewPr>
</file>

<file path=ppt/_rels/presentation.xml.rels><?xml version="1.0" encoding="UTF-8" standalone="yes"?>
<Relationships xmlns="http://schemas.openxmlformats.org/package/2006/relationships">
    <Relationship Target="slides/slide5.xml" Type="http://schemas.openxmlformats.org/officeDocument/2006/relationships/slide" Id="rId8"/>
    <Relationship Target="slides/slide10.xml" Type="http://schemas.openxmlformats.org/officeDocument/2006/relationships/slide" Id="rId13"/>
    <Relationship Target="slides/slide15.xml" Type="http://schemas.openxmlformats.org/officeDocument/2006/relationships/slide" Id="rId18"/>
    <Relationship Target="slides/slide23.xml" Type="http://schemas.openxmlformats.org/officeDocument/2006/relationships/slide" Id="rId26"/>
    <Relationship Target="slideMasters/slideMaster3.xml" Type="http://schemas.openxmlformats.org/officeDocument/2006/relationships/slideMaster" Id="rId3"/>
    <Relationship Target="slides/slide18.xml" Type="http://schemas.openxmlformats.org/officeDocument/2006/relationships/slide" Id="rId21"/>
    <Relationship Target="slides/slide4.xml" Type="http://schemas.openxmlformats.org/officeDocument/2006/relationships/slide" Id="rId7"/>
    <Relationship Target="slides/slide9.xml" Type="http://schemas.openxmlformats.org/officeDocument/2006/relationships/slide" Id="rId12"/>
    <Relationship Target="slides/slide14.xml" Type="http://schemas.openxmlformats.org/officeDocument/2006/relationships/slide" Id="rId17"/>
    <Relationship Target="slides/slide22.xml" Type="http://schemas.openxmlformats.org/officeDocument/2006/relationships/slide" Id="rId25"/>
    <Relationship Target="slideMasters/slideMaster2.xml" Type="http://schemas.openxmlformats.org/officeDocument/2006/relationships/slideMaster" Id="rId2"/>
    <Relationship Target="slides/slide13.xml" Type="http://schemas.openxmlformats.org/officeDocument/2006/relationships/slide" Id="rId16"/>
    <Relationship Target="slides/slide17.xml" Type="http://schemas.openxmlformats.org/officeDocument/2006/relationships/slide" Id="rId20"/>
    <Relationship Target="presProps.xml" Type="http://schemas.openxmlformats.org/officeDocument/2006/relationships/presProps" Id="rId29"/>
    <Relationship Target="slideMasters/slideMaster1.xml" Type="http://schemas.openxmlformats.org/officeDocument/2006/relationships/slideMaster" Id="rId1"/>
    <Relationship Target="slides/slide3.xml" Type="http://schemas.openxmlformats.org/officeDocument/2006/relationships/slide" Id="rId6"/>
    <Relationship Target="slides/slide8.xml" Type="http://schemas.openxmlformats.org/officeDocument/2006/relationships/slide" Id="rId11"/>
    <Relationship Target="slides/slide21.xml" Type="http://schemas.openxmlformats.org/officeDocument/2006/relationships/slide" Id="rId24"/>
    <Relationship Target="tableStyles.xml" Type="http://schemas.openxmlformats.org/officeDocument/2006/relationships/tableStyles" Id="rId32"/>
    <Relationship Target="slides/slide2.xml" Type="http://schemas.openxmlformats.org/officeDocument/2006/relationships/slide" Id="rId5"/>
    <Relationship Target="slides/slide12.xml" Type="http://schemas.openxmlformats.org/officeDocument/2006/relationships/slide" Id="rId15"/>
    <Relationship Target="slides/slide20.xml" Type="http://schemas.openxmlformats.org/officeDocument/2006/relationships/slide" Id="rId23"/>
    <Relationship Target="notesMasters/notesMaster1.xml" Type="http://schemas.openxmlformats.org/officeDocument/2006/relationships/notesMaster" Id="rId28"/>
    <Relationship Target="slides/slide7.xml" Type="http://schemas.openxmlformats.org/officeDocument/2006/relationships/slide" Id="rId10"/>
    <Relationship Target="slides/slide16.xml" Type="http://schemas.openxmlformats.org/officeDocument/2006/relationships/slide" Id="rId19"/>
    <Relationship Target="theme/theme1.xml" Type="http://schemas.openxmlformats.org/officeDocument/2006/relationships/theme" Id="rId31"/>
    <Relationship Target="slides/slide1.xml" Type="http://schemas.openxmlformats.org/officeDocument/2006/relationships/slide" Id="rId4"/>
    <Relationship Target="slides/slide6.xml" Type="http://schemas.openxmlformats.org/officeDocument/2006/relationships/slide" Id="rId9"/>
    <Relationship Target="slides/slide11.xml" Type="http://schemas.openxmlformats.org/officeDocument/2006/relationships/slide" Id="rId14"/>
    <Relationship Target="slides/slide19.xml" Type="http://schemas.openxmlformats.org/officeDocument/2006/relationships/slide" Id="rId22"/>
    <Relationship Target="slides/slide24.xml" Type="http://schemas.openxmlformats.org/officeDocument/2006/relationships/slide" Id="rId27"/>
    <Relationship Target="viewProps.xml" Type="http://schemas.openxmlformats.org/officeDocument/2006/relationships/viewProps" Id="rId30"/>
</Relationships>

</file>

<file path=ppt/notesMasters/_rels/notesMaster1.xml.rels><?xml version="1.0" encoding="UTF-8" standalone="yes"?>
<Relationships xmlns="http://schemas.openxmlformats.org/package/2006/relationships">
    <Relationship Target="../theme/theme4.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楷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楷体" panose="02010609060101010101" pitchFamily="49" charset="-122"/>
              </a:defRPr>
            </a:lvl1pPr>
          </a:lstStyle>
          <a:p>
            <a:fld id="{BED29D6E-C871-4E69-A690-F6A6BCC21609}" type="datetimeFigureOut">
              <a:rPr lang="zh-CN" altLang="en-US" smtClean="0"/>
              <a:pPr/>
              <a:t>2020/4/28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楷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楷体" panose="02010609060101010101" pitchFamily="49" charset="-122"/>
              </a:defRPr>
            </a:lvl1pPr>
          </a:lstStyle>
          <a:p>
            <a:fld id="{526B1045-ADE6-4915-8084-8A12F5778E1E}" type="slidenum">
              <a:rPr lang="zh-CN" altLang="en-US" smtClean="0"/>
              <a:pPr/>
              <a:t>‹#›</a:t>
            </a:fld>
            <a:endParaRPr lang="zh-CN" altLang="en-US" dirty="0"/>
          </a:p>
        </p:txBody>
      </p:sp>
    </p:spTree>
    <p:extLst>
      <p:ext uri="{BB962C8B-B14F-4D97-AF65-F5344CB8AC3E}">
        <p14:creationId xmlns:p14="http://schemas.microsoft.com/office/powerpoint/2010/main" val="357272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楷体" panose="02010609060101010101" pitchFamily="49" charset="-122"/>
        <a:cs typeface="+mn-cs"/>
      </a:defRPr>
    </a:lvl1pPr>
    <a:lvl2pPr marL="457200" algn="l" defTabSz="914400" rtl="0" eaLnBrk="1" latinLnBrk="0" hangingPunct="1">
      <a:defRPr sz="1200" kern="1200">
        <a:solidFill>
          <a:schemeClr val="tx1"/>
        </a:solidFill>
        <a:latin typeface="+mn-lt"/>
        <a:ea typeface="楷体" panose="02010609060101010101" pitchFamily="49" charset="-122"/>
        <a:cs typeface="+mn-cs"/>
      </a:defRPr>
    </a:lvl2pPr>
    <a:lvl3pPr marL="914400" algn="l" defTabSz="914400" rtl="0" eaLnBrk="1" latinLnBrk="0" hangingPunct="1">
      <a:defRPr sz="1200" kern="1200">
        <a:solidFill>
          <a:schemeClr val="tx1"/>
        </a:solidFill>
        <a:latin typeface="+mn-lt"/>
        <a:ea typeface="楷体" panose="02010609060101010101" pitchFamily="49" charset="-122"/>
        <a:cs typeface="+mn-cs"/>
      </a:defRPr>
    </a:lvl3pPr>
    <a:lvl4pPr marL="1371600" algn="l" defTabSz="914400" rtl="0" eaLnBrk="1" latinLnBrk="0" hangingPunct="1">
      <a:defRPr sz="1200" kern="1200">
        <a:solidFill>
          <a:schemeClr val="tx1"/>
        </a:solidFill>
        <a:latin typeface="+mn-lt"/>
        <a:ea typeface="楷体" panose="02010609060101010101" pitchFamily="49" charset="-122"/>
        <a:cs typeface="+mn-cs"/>
      </a:defRPr>
    </a:lvl4pPr>
    <a:lvl5pPr marL="1828800" algn="l" defTabSz="914400" rtl="0" eaLnBrk="1" latinLnBrk="0" hangingPunct="1">
      <a:defRPr sz="1200" kern="1200">
        <a:solidFill>
          <a:schemeClr val="tx1"/>
        </a:solidFill>
        <a:latin typeface="+mn-lt"/>
        <a:ea typeface="楷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
    <Relationship Target="../media/image2.jp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media/image2.jpg" Type="http://schemas.openxmlformats.org/officeDocument/2006/relationships/image" Id="rId2"/>
    <Relationship Target="../slideMasters/slideMaster1.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media/image2.jpg" Type="http://schemas.openxmlformats.org/officeDocument/2006/relationships/image" Id="rId2"/>
    <Relationship Target="../slideMasters/slideMaster2.xml" Type="http://schemas.openxmlformats.org/officeDocument/2006/relationships/slideMaster" Id="rId1"/>
</Relationships>

</file>

<file path=ppt/slideLayouts/_rels/slideLayout15.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6.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7.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8.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9.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3.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4.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5.xml.rels><?xml version="1.0" encoding="UTF-8" standalone="yes"?>
<Relationships xmlns="http://schemas.openxmlformats.org/package/2006/relationships">
    <Relationship Target="../media/image2.jpg" Type="http://schemas.openxmlformats.org/officeDocument/2006/relationships/image" Id="rId2"/>
    <Relationship Target="../slideMasters/slideMaster3.xml" Type="http://schemas.openxmlformats.org/officeDocument/2006/relationships/slideMaster" Id="rId1"/>
</Relationships>

</file>

<file path=ppt/slideLayouts/_rels/slideLayout26.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27.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28.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29.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0.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1.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2.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3.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4.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5.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3E3B2B72-C82F-4BEE-91D6-DC8C82271B32}" type="slidenum">
              <a:rPr lang="en-US" altLang="zh-CN" smtClean="0"/>
              <a:pPr>
                <a:defRPr/>
              </a:pPr>
              <a:t>‹#›</a:t>
            </a:fld>
            <a:endParaRPr lang="en-US" altLang="zh-CN"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 y="0"/>
            <a:ext cx="12190116" cy="6858000"/>
          </a:xfrm>
          <a:prstGeom prst="rect">
            <a:avLst/>
          </a:prstGeom>
        </p:spPr>
      </p:pic>
    </p:spTree>
    <p:extLst>
      <p:ext uri="{BB962C8B-B14F-4D97-AF65-F5344CB8AC3E}">
        <p14:creationId xmlns:p14="http://schemas.microsoft.com/office/powerpoint/2010/main" val="21901541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F8C440B9-942E-496E-8971-145C8737BE8A}" type="slidenum">
              <a:rPr lang="en-US" altLang="zh-CN" smtClean="0"/>
              <a:pPr>
                <a:defRPr/>
              </a:pPr>
              <a:t>‹#›</a:t>
            </a:fld>
            <a:endParaRPr lang="en-US" altLang="zh-CN" dirty="0"/>
          </a:p>
        </p:txBody>
      </p:sp>
    </p:spTree>
    <p:extLst>
      <p:ext uri="{BB962C8B-B14F-4D97-AF65-F5344CB8AC3E}">
        <p14:creationId xmlns:p14="http://schemas.microsoft.com/office/powerpoint/2010/main" val="19752584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0EE546F-6DC4-48C0-B56E-0586E6DA9674}" type="slidenum">
              <a:rPr lang="en-US" altLang="zh-CN" smtClean="0"/>
              <a:pPr>
                <a:defRPr/>
              </a:pPr>
              <a:t>‹#›</a:t>
            </a:fld>
            <a:endParaRPr lang="en-US" altLang="zh-CN" dirty="0"/>
          </a:p>
        </p:txBody>
      </p:sp>
    </p:spTree>
    <p:extLst>
      <p:ext uri="{BB962C8B-B14F-4D97-AF65-F5344CB8AC3E}">
        <p14:creationId xmlns:p14="http://schemas.microsoft.com/office/powerpoint/2010/main" val="39528018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sp>
        <p:nvSpPr>
          <p:cNvPr id="23" name="标题 22"/>
          <p:cNvSpPr>
            <a:spLocks noGrp="1"/>
          </p:cNvSpPr>
          <p:nvPr>
            <p:ph type="title" hasCustomPrompt="1"/>
          </p:nvPr>
        </p:nvSpPr>
        <p:spPr>
          <a:xfrm>
            <a:off x="1065614" y="2766060"/>
            <a:ext cx="10060772" cy="1325880"/>
          </a:xfrm>
        </p:spPr>
        <p:txBody>
          <a:bodyPr/>
          <a:lstStyle>
            <a:lvl1pPr>
              <a:defRPr/>
            </a:lvl1pPr>
          </a:lstStyle>
          <a:p>
            <a:r>
              <a:rPr lang="zh-CN" altLang="en-US" dirty="0" smtClean="0"/>
              <a:t>标题</a:t>
            </a:r>
            <a:endParaRPr lang="zh-CN" altLang="en-US" dirty="0"/>
          </a:p>
        </p:txBody>
      </p:sp>
    </p:spTree>
    <p:extLst>
      <p:ext uri="{BB962C8B-B14F-4D97-AF65-F5344CB8AC3E}">
        <p14:creationId xmlns:p14="http://schemas.microsoft.com/office/powerpoint/2010/main" val="4197636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a:defRPr/>
            </a:pPr>
            <a:endParaRPr lang="en-US" altLang="zh-CN"/>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defRPr/>
            </a:pPr>
            <a:endParaRPr lang="en-US" altLang="zh-CN"/>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a:defRPr/>
            </a:pPr>
            <a:fld id="{10EE546F-6DC4-48C0-B56E-0586E6DA9674}" type="slidenum">
              <a:rPr lang="en-US" altLang="zh-CN" smtClean="0"/>
              <a:pPr>
                <a:defRPr/>
              </a:pPr>
              <a:t>‹#›</a:t>
            </a:fld>
            <a:endParaRPr lang="en-US" altLang="zh-CN" dirty="0"/>
          </a:p>
        </p:txBody>
      </p:sp>
      <p:sp>
        <p:nvSpPr>
          <p:cNvPr id="7" name="内容占位符 6"/>
          <p:cNvSpPr>
            <a:spLocks noGrp="1"/>
          </p:cNvSpPr>
          <p:nvPr>
            <p:ph sz="quarter" idx="13" hasCustomPrompt="1"/>
          </p:nvPr>
        </p:nvSpPr>
        <p:spPr>
          <a:xfrm>
            <a:off x="2907419" y="2667020"/>
            <a:ext cx="6908800" cy="1676400"/>
          </a:xfrm>
        </p:spPr>
        <p:txBody>
          <a:bodyPr/>
          <a:lstStyle>
            <a:lvl1pPr>
              <a:defRPr sz="4400"/>
            </a:lvl1pPr>
          </a:lstStyle>
          <a:p>
            <a:pPr lvl="0"/>
            <a:r>
              <a:rPr lang="zh-CN" altLang="en-US" dirty="0" smtClean="0"/>
              <a:t>谢    谢</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 y="0"/>
            <a:ext cx="12190116" cy="6858000"/>
          </a:xfrm>
          <a:prstGeom prst="rect">
            <a:avLst/>
          </a:prstGeom>
        </p:spPr>
      </p:pic>
    </p:spTree>
    <p:extLst>
      <p:ext uri="{BB962C8B-B14F-4D97-AF65-F5344CB8AC3E}">
        <p14:creationId xmlns:p14="http://schemas.microsoft.com/office/powerpoint/2010/main" val="984968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 y="0"/>
            <a:ext cx="12190116" cy="6858000"/>
          </a:xfrm>
          <a:prstGeom prst="rect">
            <a:avLst/>
          </a:prstGeom>
        </p:spPr>
      </p:pic>
    </p:spTree>
    <p:extLst>
      <p:ext uri="{BB962C8B-B14F-4D97-AF65-F5344CB8AC3E}">
        <p14:creationId xmlns:p14="http://schemas.microsoft.com/office/powerpoint/2010/main" val="2399294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1444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11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8203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4832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43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A0F1120-81B4-45C4-A2A7-211194DAB59D}" type="slidenum">
              <a:rPr lang="en-US" altLang="zh-CN" smtClean="0"/>
              <a:pPr>
                <a:defRPr/>
              </a:pPr>
              <a:t>‹#›</a:t>
            </a:fld>
            <a:endParaRPr lang="en-US" altLang="zh-CN" dirty="0"/>
          </a:p>
        </p:txBody>
      </p:sp>
    </p:spTree>
    <p:extLst>
      <p:ext uri="{BB962C8B-B14F-4D97-AF65-F5344CB8AC3E}">
        <p14:creationId xmlns:p14="http://schemas.microsoft.com/office/powerpoint/2010/main" val="29321662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4132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799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878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534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463790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 y="0"/>
            <a:ext cx="12190116" cy="6858000"/>
          </a:xfrm>
          <a:prstGeom prst="rect">
            <a:avLst/>
          </a:prstGeom>
        </p:spPr>
      </p:pic>
    </p:spTree>
    <p:extLst>
      <p:ext uri="{BB962C8B-B14F-4D97-AF65-F5344CB8AC3E}">
        <p14:creationId xmlns:p14="http://schemas.microsoft.com/office/powerpoint/2010/main" val="1029324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7328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667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6434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002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E2603BFE-64F0-4322-9F34-E6F637BFA2F7}" type="slidenum">
              <a:rPr lang="en-US" altLang="zh-CN" smtClean="0"/>
              <a:pPr>
                <a:defRPr/>
              </a:pPr>
              <a:t>‹#›</a:t>
            </a:fld>
            <a:endParaRPr lang="en-US" altLang="zh-CN" dirty="0"/>
          </a:p>
        </p:txBody>
      </p:sp>
    </p:spTree>
    <p:extLst>
      <p:ext uri="{BB962C8B-B14F-4D97-AF65-F5344CB8AC3E}">
        <p14:creationId xmlns:p14="http://schemas.microsoft.com/office/powerpoint/2010/main" val="35736452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439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0525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420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95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3064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2020/4/28</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14606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FCC30D4-1219-4A96-9D73-47EE30E90B02}" type="slidenum">
              <a:rPr lang="en-US" altLang="zh-CN" smtClean="0"/>
              <a:pPr>
                <a:defRPr/>
              </a:pPr>
              <a:t>‹#›</a:t>
            </a:fld>
            <a:endParaRPr lang="en-US" altLang="zh-CN" dirty="0"/>
          </a:p>
        </p:txBody>
      </p:sp>
    </p:spTree>
    <p:extLst>
      <p:ext uri="{BB962C8B-B14F-4D97-AF65-F5344CB8AC3E}">
        <p14:creationId xmlns:p14="http://schemas.microsoft.com/office/powerpoint/2010/main" val="840222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935AF5F3-7309-4A80-B268-B25BE20B1835}" type="slidenum">
              <a:rPr lang="en-US" altLang="zh-CN" smtClean="0"/>
              <a:pPr>
                <a:defRPr/>
              </a:pPr>
              <a:t>‹#›</a:t>
            </a:fld>
            <a:endParaRPr lang="en-US" altLang="zh-CN" dirty="0"/>
          </a:p>
        </p:txBody>
      </p:sp>
    </p:spTree>
    <p:extLst>
      <p:ext uri="{BB962C8B-B14F-4D97-AF65-F5344CB8AC3E}">
        <p14:creationId xmlns:p14="http://schemas.microsoft.com/office/powerpoint/2010/main" val="4281215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98392614-6660-4207-8C42-BCA7EB1DF164}" type="slidenum">
              <a:rPr lang="en-US" altLang="zh-CN" smtClean="0"/>
              <a:pPr>
                <a:defRPr/>
              </a:pPr>
              <a:t>‹#›</a:t>
            </a:fld>
            <a:endParaRPr lang="en-US" altLang="zh-CN" dirty="0"/>
          </a:p>
        </p:txBody>
      </p:sp>
    </p:spTree>
    <p:extLst>
      <p:ext uri="{BB962C8B-B14F-4D97-AF65-F5344CB8AC3E}">
        <p14:creationId xmlns:p14="http://schemas.microsoft.com/office/powerpoint/2010/main" val="22472161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079E3BF4-2A87-4495-837C-56EB827C2AD3}" type="slidenum">
              <a:rPr lang="en-US" altLang="zh-CN" smtClean="0"/>
              <a:pPr>
                <a:defRPr/>
              </a:pPr>
              <a:t>‹#›</a:t>
            </a:fld>
            <a:endParaRPr lang="en-US" altLang="zh-CN" dirty="0"/>
          </a:p>
        </p:txBody>
      </p:sp>
    </p:spTree>
    <p:extLst>
      <p:ext uri="{BB962C8B-B14F-4D97-AF65-F5344CB8AC3E}">
        <p14:creationId xmlns:p14="http://schemas.microsoft.com/office/powerpoint/2010/main" val="19007562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C5578C52-61A8-4C2B-A9CF-CFD16D991066}" type="slidenum">
              <a:rPr lang="en-US" altLang="zh-CN" smtClean="0"/>
              <a:pPr>
                <a:defRPr/>
              </a:pPr>
              <a:t>‹#›</a:t>
            </a:fld>
            <a:endParaRPr lang="en-US" altLang="zh-CN" dirty="0"/>
          </a:p>
        </p:txBody>
      </p:sp>
    </p:spTree>
    <p:extLst>
      <p:ext uri="{BB962C8B-B14F-4D97-AF65-F5344CB8AC3E}">
        <p14:creationId xmlns:p14="http://schemas.microsoft.com/office/powerpoint/2010/main" val="40465905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3657620-F754-4AA5-85E5-C5B21FBF9493}" type="slidenum">
              <a:rPr lang="en-US" altLang="zh-CN" smtClean="0"/>
              <a:pPr>
                <a:defRPr/>
              </a:pPr>
              <a:t>‹#›</a:t>
            </a:fld>
            <a:endParaRPr lang="en-US" altLang="zh-CN" dirty="0"/>
          </a:p>
        </p:txBody>
      </p:sp>
    </p:spTree>
    <p:extLst>
      <p:ext uri="{BB962C8B-B14F-4D97-AF65-F5344CB8AC3E}">
        <p14:creationId xmlns:p14="http://schemas.microsoft.com/office/powerpoint/2010/main" val="1002101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13.xml" Type="http://schemas.openxmlformats.org/officeDocument/2006/relationships/slideLayout" Id="rId13"/>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12.xml" Type="http://schemas.openxmlformats.org/officeDocument/2006/relationships/slideLayout" Id="rId12"/>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11.xml" Type="http://schemas.openxmlformats.org/officeDocument/2006/relationships/slideLayout" Id="rId11"/>
    <Relationship Target="../slideLayouts/slideLayout5.xml" Type="http://schemas.openxmlformats.org/officeDocument/2006/relationships/slideLayout" Id="rId5"/>
    <Relationship Target="../media/image1.jpg" Type="http://schemas.openxmlformats.org/officeDocument/2006/relationships/image" Id="rId1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 Target="../theme/theme1.xml" Type="http://schemas.openxmlformats.org/officeDocument/2006/relationships/theme" Id="rId14"/>
</Relationships>

</file>

<file path=ppt/slideMasters/_rels/slideMaster2.xml.rels><?xml version="1.0" encoding="UTF-8" standalone="yes"?>
<Relationships xmlns="http://schemas.openxmlformats.org/package/2006/relationships">
    <Relationship Target="../slideLayouts/slideLayout21.xml" Type="http://schemas.openxmlformats.org/officeDocument/2006/relationships/slideLayout" Id="rId8"/>
    <Relationship Target="../media/image1.jpg" Type="http://schemas.openxmlformats.org/officeDocument/2006/relationships/image" Id="rId13"/>
    <Relationship Target="../slideLayouts/slideLayout16.xml" Type="http://schemas.openxmlformats.org/officeDocument/2006/relationships/slideLayout" Id="rId3"/>
    <Relationship Target="../slideLayouts/slideLayout20.xml" Type="http://schemas.openxmlformats.org/officeDocument/2006/relationships/slideLayout" Id="rId7"/>
    <Relationship Target="../theme/theme2.xml" Type="http://schemas.openxmlformats.org/officeDocument/2006/relationships/theme" Id="rId12"/>
    <Relationship Target="../slideLayouts/slideLayout15.xml" Type="http://schemas.openxmlformats.org/officeDocument/2006/relationships/slideLayout" Id="rId2"/>
    <Relationship Target="../slideLayouts/slideLayout14.xml" Type="http://schemas.openxmlformats.org/officeDocument/2006/relationships/slideLayout" Id="rId1"/>
    <Relationship Target="../slideLayouts/slideLayout19.xml" Type="http://schemas.openxmlformats.org/officeDocument/2006/relationships/slideLayout" Id="rId6"/>
    <Relationship Target="../slideLayouts/slideLayout24.xml" Type="http://schemas.openxmlformats.org/officeDocument/2006/relationships/slideLayout" Id="rId11"/>
    <Relationship Target="../slideLayouts/slideLayout18.xml" Type="http://schemas.openxmlformats.org/officeDocument/2006/relationships/slideLayout" Id="rId5"/>
    <Relationship Target="../slideLayouts/slideLayout23.xml" Type="http://schemas.openxmlformats.org/officeDocument/2006/relationships/slideLayout" Id="rId10"/>
    <Relationship Target="../slideLayouts/slideLayout17.xml" Type="http://schemas.openxmlformats.org/officeDocument/2006/relationships/slideLayout" Id="rId4"/>
    <Relationship Target="../slideLayouts/slideLayout22.xml" Type="http://schemas.openxmlformats.org/officeDocument/2006/relationships/slideLayout" Id="rId9"/>
</Relationships>

</file>

<file path=ppt/slideMasters/_rels/slideMaster3.xml.rels><?xml version="1.0" encoding="UTF-8" standalone="yes"?>
<Relationships xmlns="http://schemas.openxmlformats.org/package/2006/relationships">
    <Relationship Target="../slideLayouts/slideLayout32.xml" Type="http://schemas.openxmlformats.org/officeDocument/2006/relationships/slideLayout" Id="rId8"/>
    <Relationship Target="../media/image1.jpg" Type="http://schemas.openxmlformats.org/officeDocument/2006/relationships/image" Id="rId13"/>
    <Relationship Target="../slideLayouts/slideLayout27.xml" Type="http://schemas.openxmlformats.org/officeDocument/2006/relationships/slideLayout" Id="rId3"/>
    <Relationship Target="../slideLayouts/slideLayout31.xml" Type="http://schemas.openxmlformats.org/officeDocument/2006/relationships/slideLayout" Id="rId7"/>
    <Relationship Target="../theme/theme3.xml" Type="http://schemas.openxmlformats.org/officeDocument/2006/relationships/theme" Id="rId12"/>
    <Relationship Target="../slideLayouts/slideLayout26.xml" Type="http://schemas.openxmlformats.org/officeDocument/2006/relationships/slideLayout" Id="rId2"/>
    <Relationship Target="../slideLayouts/slideLayout25.xml" Type="http://schemas.openxmlformats.org/officeDocument/2006/relationships/slideLayout" Id="rId1"/>
    <Relationship Target="../slideLayouts/slideLayout30.xml" Type="http://schemas.openxmlformats.org/officeDocument/2006/relationships/slideLayout" Id="rId6"/>
    <Relationship Target="../slideLayouts/slideLayout35.xml" Type="http://schemas.openxmlformats.org/officeDocument/2006/relationships/slideLayout" Id="rId11"/>
    <Relationship Target="../slideLayouts/slideLayout29.xml" Type="http://schemas.openxmlformats.org/officeDocument/2006/relationships/slideLayout" Id="rId5"/>
    <Relationship Target="../slideLayouts/slideLayout34.xml" Type="http://schemas.openxmlformats.org/officeDocument/2006/relationships/slideLayout" Id="rId10"/>
    <Relationship Target="../slideLayouts/slideLayout28.xml" Type="http://schemas.openxmlformats.org/officeDocument/2006/relationships/slideLayout" Id="rId4"/>
    <Relationship Target="../slideLayouts/slideLayout33.xml" Type="http://schemas.openxmlformats.org/officeDocument/2006/relationships/slideLayout" Id="rId9"/>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ea typeface="楷体" panose="02010609060101010101" pitchFamily="49" charset="-122"/>
              </a:defRPr>
            </a:lvl1pPr>
          </a:lstStyle>
          <a:p>
            <a:pPr>
              <a:defRPr/>
            </a:pPr>
            <a:endParaRPr lang="en-US" altLang="zh-CN"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ea typeface="楷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ea typeface="楷体" panose="02010609060101010101" pitchFamily="49" charset="-122"/>
              </a:defRPr>
            </a:lvl1pPr>
          </a:lstStyle>
          <a:p>
            <a:pPr>
              <a:defRPr/>
            </a:pPr>
            <a:fld id="{10EE546F-6DC4-48C0-B56E-0586E6DA9674}" type="slidenum">
              <a:rPr lang="en-US" altLang="zh-CN" smtClean="0"/>
              <a:pPr>
                <a:defRPr/>
              </a:pPr>
              <a:t>‹#›</a:t>
            </a:fld>
            <a:endParaRPr lang="en-US" altLang="zh-CN" dirty="0"/>
          </a:p>
        </p:txBody>
      </p:sp>
    </p:spTree>
    <p:extLst>
      <p:ext uri="{BB962C8B-B14F-4D97-AF65-F5344CB8AC3E}">
        <p14:creationId xmlns:p14="http://schemas.microsoft.com/office/powerpoint/2010/main" val="61907341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checker dir="vert"/>
  </p:transition>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楷体" panose="02010609060101010101" pitchFamily="49" charset="-122"/>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楷体" panose="02010609060101010101" pitchFamily="49" charset="-122"/>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楷体" panose="02010609060101010101" pitchFamily="49" charset="-122"/>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楷体" panose="02010609060101010101" pitchFamily="49" charset="-122"/>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fld id="{7C7ECD5B-ACE9-4948-8763-FB5F893C027D}" type="datetimeFigureOut">
              <a:rPr lang="zh-CN" altLang="en-US" smtClean="0">
                <a:solidFill>
                  <a:prstClr val="black">
                    <a:tint val="75000"/>
                  </a:prstClr>
                </a:solidFill>
                <a:latin typeface="Calibri"/>
              </a:rPr>
              <a:pPr eaLnBrk="1" fontAlgn="auto" hangingPunct="1">
                <a:spcBef>
                  <a:spcPts val="0"/>
                </a:spcBef>
                <a:spcAft>
                  <a:spcPts val="0"/>
                </a:spcAft>
              </a:pPr>
              <a:t>2020/4/28</a:t>
            </a:fld>
            <a:endParaRPr lang="zh-CN" alt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endParaRPr lang="zh-CN" alt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fld id="{23C3F21C-1EF8-4CE6-8A78-1B10641D0246}" type="slidenum">
              <a:rPr lang="zh-CN" altLang="en-US" smtClean="0">
                <a:solidFill>
                  <a:prstClr val="black">
                    <a:tint val="75000"/>
                  </a:prstClr>
                </a:solidFill>
                <a:latin typeface="Calibri"/>
              </a:rPr>
              <a:pPr eaLnBrk="1" fontAlgn="auto" hangingPunct="1">
                <a:spcBef>
                  <a:spcPts val="0"/>
                </a:spcBef>
                <a:spcAft>
                  <a:spcPts val="0"/>
                </a:spcAft>
              </a:pPr>
              <a:t>‹#›</a:t>
            </a:fld>
            <a:endParaRPr lang="zh-CN" altLang="en-US" dirty="0">
              <a:solidFill>
                <a:prstClr val="black">
                  <a:tint val="75000"/>
                </a:prstClr>
              </a:solidFill>
              <a:latin typeface="Calibri"/>
            </a:endParaRPr>
          </a:p>
        </p:txBody>
      </p:sp>
    </p:spTree>
    <p:extLst>
      <p:ext uri="{BB962C8B-B14F-4D97-AF65-F5344CB8AC3E}">
        <p14:creationId xmlns:p14="http://schemas.microsoft.com/office/powerpoint/2010/main" val="9269495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609585" rtl="0" eaLnBrk="1" latinLnBrk="0" hangingPunct="1">
        <a:spcBef>
          <a:spcPct val="0"/>
        </a:spcBef>
        <a:buNone/>
        <a:defRPr sz="5867" kern="1200">
          <a:solidFill>
            <a:schemeClr val="tx1"/>
          </a:solidFill>
          <a:latin typeface="+mj-lt"/>
          <a:ea typeface="楷体" panose="02010609060101010101" pitchFamily="49" charset="-122"/>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楷体" panose="02010609060101010101" pitchFamily="49" charset="-122"/>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楷体" panose="02010609060101010101" pitchFamily="49" charset="-122"/>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楷体" panose="02010609060101010101" pitchFamily="49" charset="-122"/>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fld id="{7C7ECD5B-ACE9-4948-8763-FB5F893C027D}" type="datetimeFigureOut">
              <a:rPr lang="zh-CN" altLang="en-US" smtClean="0">
                <a:solidFill>
                  <a:prstClr val="black">
                    <a:tint val="75000"/>
                  </a:prstClr>
                </a:solidFill>
                <a:latin typeface="Calibri"/>
              </a:rPr>
              <a:pPr eaLnBrk="1" fontAlgn="auto" hangingPunct="1">
                <a:spcBef>
                  <a:spcPts val="0"/>
                </a:spcBef>
                <a:spcAft>
                  <a:spcPts val="0"/>
                </a:spcAft>
              </a:pPr>
              <a:t>2020/4/28</a:t>
            </a:fld>
            <a:endParaRPr lang="zh-CN" alt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endParaRPr lang="zh-CN" alt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ea typeface="楷体" panose="02010609060101010101" pitchFamily="49" charset="-122"/>
              </a:defRPr>
            </a:lvl1pPr>
          </a:lstStyle>
          <a:p>
            <a:pPr eaLnBrk="1" fontAlgn="auto" hangingPunct="1">
              <a:spcBef>
                <a:spcPts val="0"/>
              </a:spcBef>
              <a:spcAft>
                <a:spcPts val="0"/>
              </a:spcAft>
            </a:pPr>
            <a:fld id="{23C3F21C-1EF8-4CE6-8A78-1B10641D0246}" type="slidenum">
              <a:rPr lang="zh-CN" altLang="en-US" smtClean="0">
                <a:solidFill>
                  <a:prstClr val="black">
                    <a:tint val="75000"/>
                  </a:prstClr>
                </a:solidFill>
                <a:latin typeface="Calibri"/>
              </a:rPr>
              <a:pPr eaLnBrk="1" fontAlgn="auto" hangingPunct="1">
                <a:spcBef>
                  <a:spcPts val="0"/>
                </a:spcBef>
                <a:spcAft>
                  <a:spcPts val="0"/>
                </a:spcAft>
              </a:pPr>
              <a:t>‹#›</a:t>
            </a:fld>
            <a:endParaRPr lang="zh-CN" altLang="en-US" dirty="0">
              <a:solidFill>
                <a:prstClr val="black">
                  <a:tint val="75000"/>
                </a:prstClr>
              </a:solidFill>
              <a:latin typeface="Calibri"/>
            </a:endParaRPr>
          </a:p>
        </p:txBody>
      </p:sp>
    </p:spTree>
    <p:extLst>
      <p:ext uri="{BB962C8B-B14F-4D97-AF65-F5344CB8AC3E}">
        <p14:creationId xmlns:p14="http://schemas.microsoft.com/office/powerpoint/2010/main" val="21412910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609585" rtl="0" eaLnBrk="1" latinLnBrk="0" hangingPunct="1">
        <a:spcBef>
          <a:spcPct val="0"/>
        </a:spcBef>
        <a:buNone/>
        <a:defRPr sz="5867" kern="1200">
          <a:solidFill>
            <a:schemeClr val="tx1"/>
          </a:solidFill>
          <a:latin typeface="+mj-lt"/>
          <a:ea typeface="楷体" panose="02010609060101010101" pitchFamily="49" charset="-122"/>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楷体" panose="02010609060101010101" pitchFamily="49" charset="-122"/>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楷体" panose="02010609060101010101" pitchFamily="49" charset="-122"/>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楷体" panose="02010609060101010101" pitchFamily="49" charset="-122"/>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4.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3.jpe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4.jpe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6.jpeg" Type="http://schemas.openxmlformats.org/officeDocument/2006/relationships/image" Id="rId3"/>
    <Relationship Target="../media/image15.jpe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3.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21.jpeg" Type="http://schemas.openxmlformats.org/officeDocument/2006/relationships/image" Id="rId3"/>
    <Relationship Target="../media/image20.jpeg" Type="http://schemas.openxmlformats.org/officeDocument/2006/relationships/imag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slideLayouts/slideLayout25.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4.jpeg" Type="http://schemas.openxmlformats.org/officeDocument/2006/relationships/imag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5.jpe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6.jpe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8.jpeg" Type="http://schemas.openxmlformats.org/officeDocument/2006/relationships/image" Id="rId3"/>
    <Relationship Target="../media/image7.jpeg" Type="http://schemas.openxmlformats.org/officeDocument/2006/relationships/image" Id="rId2"/>
    <Relationship Target="../slideLayouts/slideLayout2.xml" Type="http://schemas.openxmlformats.org/officeDocument/2006/relationships/slideLayout" Id="rId1"/>
    <Relationship Target="../media/image9.jpeg" Type="http://schemas.openxmlformats.org/officeDocument/2006/relationships/image" Id="rId4"/>
</Relationships>

</file>

<file path=ppt/slides/_rels/slide9.xml.rels><?xml version="1.0" encoding="UTF-8" standalone="yes"?>
<Relationships xmlns="http://schemas.openxmlformats.org/package/2006/relationships">
    <Relationship Target="../media/image11.jpeg" Type="http://schemas.openxmlformats.org/officeDocument/2006/relationships/image" Id="rId3"/>
    <Relationship Target="../media/image10.jpeg" Type="http://schemas.openxmlformats.org/officeDocument/2006/relationships/imag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标题 4"/>
          <p:cNvSpPr>
            <a:spLocks noGrp="1"/>
          </p:cNvSpPr>
          <p:nvPr>
            <p:ph type="ctrTitle"/>
          </p:nvPr>
        </p:nvSpPr>
        <p:spPr>
          <a:xfrm>
            <a:off x="914400" y="2130426"/>
            <a:ext cx="10820400" cy="1470025"/>
          </a:xfrm>
        </p:spPr>
        <p:txBody>
          <a:bodyPr/>
          <a:lstStyle/>
          <a:p>
            <a:pPr lvl="0" defTabSz="914400">
              <a:lnSpc>
                <a:spcPct val="150000"/>
              </a:lnSpc>
              <a:spcBef>
                <a:spcPts val="0"/>
              </a:spcBef>
            </a:pPr>
            <a:r>
              <a:rPr lang="zh-CN" altLang="en-US" sz="6000" dirty="0">
                <a:solidFill>
                  <a:prstClr val="black"/>
                </a:solidFill>
                <a:latin typeface="楷体" panose="02010609060101010101" pitchFamily="49" charset="-122"/>
                <a:cs typeface="黑体" panose="02010609060101010101" charset="-122"/>
              </a:rPr>
              <a:t>凝神造像</a:t>
            </a:r>
            <a:r>
              <a:rPr lang="en-US" altLang="zh-CN" sz="6000" dirty="0">
                <a:solidFill>
                  <a:prstClr val="black"/>
                </a:solidFill>
                <a:latin typeface="楷体" panose="02010609060101010101" pitchFamily="49" charset="-122"/>
                <a:cs typeface="黑体" panose="02010609060101010101" charset="-122"/>
              </a:rPr>
              <a:t>——</a:t>
            </a:r>
            <a:r>
              <a:rPr lang="zh-CN" altLang="en-US" sz="6000" dirty="0">
                <a:solidFill>
                  <a:prstClr val="black"/>
                </a:solidFill>
                <a:latin typeface="楷体" panose="02010609060101010101" pitchFamily="49" charset="-122"/>
                <a:cs typeface="黑体" panose="02010609060101010101" charset="-122"/>
              </a:rPr>
              <a:t>中国传统雕塑</a:t>
            </a:r>
            <a:endParaRPr lang="en-US" altLang="zh-CN" sz="6000" dirty="0">
              <a:solidFill>
                <a:prstClr val="black"/>
              </a:solidFill>
              <a:latin typeface="楷体" panose="02010609060101010101" pitchFamily="49" charset="-122"/>
              <a:cs typeface="黑体" panose="02010609060101010101" charset="-122"/>
            </a:endParaRPr>
          </a:p>
        </p:txBody>
      </p:sp>
    </p:spTree>
    <p:extLst>
      <p:ext uri="{BB962C8B-B14F-4D97-AF65-F5344CB8AC3E}">
        <p14:creationId xmlns:p14="http://schemas.microsoft.com/office/powerpoint/2010/main" val="494814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rcRect t="6734"/>
          <a:stretch>
            <a:fillRect/>
          </a:stretch>
        </p:blipFill>
        <p:spPr>
          <a:xfrm>
            <a:off x="457200" y="1295400"/>
            <a:ext cx="6780213" cy="4221163"/>
          </a:xfrm>
        </p:spPr>
      </p:pic>
      <p:sp>
        <p:nvSpPr>
          <p:cNvPr id="11267" name="矩形 6"/>
          <p:cNvSpPr>
            <a:spLocks noChangeArrowheads="1"/>
          </p:cNvSpPr>
          <p:nvPr/>
        </p:nvSpPr>
        <p:spPr bwMode="auto">
          <a:xfrm>
            <a:off x="7620000" y="1600200"/>
            <a:ext cx="3389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0000"/>
                </a:solidFill>
                <a:latin typeface="楷体" panose="02010609060101010101" pitchFamily="49" charset="-122"/>
                <a:ea typeface="楷体" panose="02010609060101010101" pitchFamily="49" charset="-122"/>
              </a:rPr>
              <a:t>    秦人为什么要把兵马俑陪葬坑设在距秦始皇陵封土以东约</a:t>
            </a:r>
            <a:r>
              <a:rPr lang="en-US" altLang="zh-CN" sz="2800" dirty="0" smtClean="0">
                <a:solidFill>
                  <a:srgbClr val="000000"/>
                </a:solidFill>
                <a:latin typeface="楷体" panose="02010609060101010101" pitchFamily="49" charset="-122"/>
                <a:ea typeface="楷体" panose="02010609060101010101" pitchFamily="49" charset="-122"/>
              </a:rPr>
              <a:t>1.5</a:t>
            </a:r>
            <a:r>
              <a:rPr lang="zh-CN" altLang="en-US" sz="2800" dirty="0">
                <a:solidFill>
                  <a:srgbClr val="000000"/>
                </a:solidFill>
                <a:latin typeface="楷体" panose="02010609060101010101" pitchFamily="49" charset="-122"/>
                <a:ea typeface="楷体" panose="02010609060101010101" pitchFamily="49" charset="-122"/>
              </a:rPr>
              <a:t>公里的地方，而其他的陪葬坑却设在陵园城墙内？这种布局设计反映了什么样的观念？</a:t>
            </a: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霍去病.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304800"/>
            <a:ext cx="5181600" cy="6302375"/>
          </a:xfrm>
        </p:spPr>
      </p:pic>
      <p:sp>
        <p:nvSpPr>
          <p:cNvPr id="6" name="TextBox 5"/>
          <p:cNvSpPr txBox="1">
            <a:spLocks noChangeArrowheads="1"/>
          </p:cNvSpPr>
          <p:nvPr/>
        </p:nvSpPr>
        <p:spPr bwMode="auto">
          <a:xfrm>
            <a:off x="8923338" y="1371600"/>
            <a:ext cx="6778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a:t>汉代霍去病墓前石雕群</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霍去病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09600"/>
            <a:ext cx="4848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1371600" y="4724400"/>
            <a:ext cx="9132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en-US" altLang="zh-CN" sz="2800" dirty="0">
                <a:latin typeface="楷体" panose="02010609060101010101" pitchFamily="49" charset="-122"/>
              </a:rPr>
              <a:t>    《</a:t>
            </a:r>
            <a:r>
              <a:rPr lang="zh-CN" altLang="en-US" sz="2800" dirty="0">
                <a:latin typeface="楷体" panose="02010609060101010101" pitchFamily="49" charset="-122"/>
              </a:rPr>
              <a:t>立马</a:t>
            </a:r>
            <a:r>
              <a:rPr lang="en-US" altLang="zh-CN" sz="2800" dirty="0">
                <a:latin typeface="楷体" panose="02010609060101010101" pitchFamily="49" charset="-122"/>
              </a:rPr>
              <a:t>》</a:t>
            </a:r>
            <a:r>
              <a:rPr lang="zh-CN" altLang="en-US" sz="2800" dirty="0">
                <a:latin typeface="楷体" panose="02010609060101010101" pitchFamily="49" charset="-122"/>
              </a:rPr>
              <a:t>原是放置于霍去病墓前一座纪念碑式的雕刻，高</a:t>
            </a:r>
            <a:r>
              <a:rPr lang="en-US" altLang="zh-CN" sz="2800" dirty="0" smtClean="0">
                <a:latin typeface="楷体" panose="02010609060101010101" pitchFamily="49" charset="-122"/>
              </a:rPr>
              <a:t>190cm,</a:t>
            </a:r>
            <a:r>
              <a:rPr lang="zh-CN" altLang="en-US" sz="2800" dirty="0">
                <a:latin typeface="楷体" panose="02010609060101010101" pitchFamily="49" charset="-122"/>
              </a:rPr>
              <a:t>长</a:t>
            </a:r>
            <a:r>
              <a:rPr lang="en-US" altLang="zh-CN" sz="2800" dirty="0" smtClean="0">
                <a:latin typeface="楷体" panose="02010609060101010101" pitchFamily="49" charset="-122"/>
              </a:rPr>
              <a:t>168cm</a:t>
            </a:r>
            <a:r>
              <a:rPr lang="zh-CN" altLang="en-US" sz="2800" dirty="0" smtClean="0">
                <a:latin typeface="楷体" panose="02010609060101010101" pitchFamily="49" charset="-122"/>
              </a:rPr>
              <a:t>。</a:t>
            </a:r>
            <a:r>
              <a:rPr lang="zh-CN" altLang="en-US" sz="2800" dirty="0">
                <a:latin typeface="楷体" panose="02010609060101010101" pitchFamily="49" charset="-122"/>
              </a:rPr>
              <a:t>造型饱满坚实，昂首屹立，稳重庄严，显示出胜利者的镇定与威严。</a:t>
            </a:r>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066800" y="4506913"/>
            <a:ext cx="10363200" cy="1782763"/>
          </a:xfrm>
        </p:spPr>
        <p:txBody>
          <a:bodyPr>
            <a:normAutofit fontScale="92500" lnSpcReduction="10000"/>
          </a:bodyPr>
          <a:lstStyle/>
          <a:p>
            <a:pPr eaLnBrk="1" hangingPunct="1">
              <a:buFontTx/>
              <a:buNone/>
            </a:pPr>
            <a:r>
              <a:rPr lang="zh-CN" altLang="en-US" dirty="0" smtClean="0">
                <a:latin typeface="楷体" panose="02010609060101010101" pitchFamily="49" charset="-122"/>
              </a:rPr>
              <a:t>      这两件石雕特征鲜明，尤其是神态，惟妙惟肖。反映出汉代雕刻家对动物习性的高度概括和利用石材天然形状的艺术功底。</a:t>
            </a:r>
            <a:endParaRPr lang="zh-CN" altLang="zh-CN" dirty="0" smtClean="0">
              <a:latin typeface="楷体" panose="02010609060101010101" pitchFamily="49" charset="-122"/>
            </a:endParaRPr>
          </a:p>
        </p:txBody>
      </p:sp>
      <p:pic>
        <p:nvPicPr>
          <p:cNvPr id="14339" name="Picture 4" descr="霍去病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43434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霍去病石雕跃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4343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0"/>
          <p:cNvSpPr txBox="1">
            <a:spLocks noChangeArrowheads="1"/>
          </p:cNvSpPr>
          <p:nvPr/>
        </p:nvSpPr>
        <p:spPr bwMode="auto">
          <a:xfrm>
            <a:off x="6477000" y="37338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algn="ctr" eaLnBrk="1" hangingPunct="1">
              <a:spcBef>
                <a:spcPct val="0"/>
              </a:spcBef>
              <a:buFontTx/>
              <a:buNone/>
            </a:pPr>
            <a:r>
              <a:rPr lang="zh-CN" altLang="en-US" sz="2400">
                <a:latin typeface="楷体" panose="02010609060101010101" pitchFamily="49" charset="-122"/>
              </a:rPr>
              <a:t>伏虎</a:t>
            </a:r>
          </a:p>
        </p:txBody>
      </p:sp>
      <p:sp>
        <p:nvSpPr>
          <p:cNvPr id="14342" name="TextBox 11"/>
          <p:cNvSpPr txBox="1">
            <a:spLocks noChangeArrowheads="1"/>
          </p:cNvSpPr>
          <p:nvPr/>
        </p:nvSpPr>
        <p:spPr bwMode="auto">
          <a:xfrm>
            <a:off x="2057400" y="37338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algn="ctr" eaLnBrk="1" hangingPunct="1">
              <a:spcBef>
                <a:spcPct val="0"/>
              </a:spcBef>
              <a:buFontTx/>
              <a:buNone/>
            </a:pPr>
            <a:r>
              <a:rPr lang="zh-CN" altLang="en-US" sz="2400">
                <a:latin typeface="楷体" panose="02010609060101010101" pitchFamily="49" charset="-122"/>
              </a:rPr>
              <a:t>跃马</a:t>
            </a:r>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2711450" y="1981200"/>
            <a:ext cx="6762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50000"/>
              </a:spcBef>
              <a:buFontTx/>
              <a:buNone/>
            </a:pPr>
            <a:r>
              <a:rPr lang="zh-CN" altLang="en-US" b="1"/>
              <a:t>陵墓雕塑的特点</a:t>
            </a:r>
          </a:p>
        </p:txBody>
      </p:sp>
      <p:sp>
        <p:nvSpPr>
          <p:cNvPr id="39943" name="Text Box 7"/>
          <p:cNvSpPr txBox="1">
            <a:spLocks noChangeArrowheads="1"/>
          </p:cNvSpPr>
          <p:nvPr/>
        </p:nvSpPr>
        <p:spPr bwMode="auto">
          <a:xfrm>
            <a:off x="4191000" y="1981200"/>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50000"/>
              </a:spcBef>
              <a:buFontTx/>
              <a:buNone/>
            </a:pPr>
            <a:r>
              <a:rPr lang="zh-CN" altLang="en-US" dirty="0"/>
              <a:t>地下：秦始皇陵    细致入微</a:t>
            </a:r>
          </a:p>
          <a:p>
            <a:pPr eaLnBrk="1" hangingPunct="1">
              <a:spcBef>
                <a:spcPct val="50000"/>
              </a:spcBef>
              <a:buFontTx/>
              <a:buNone/>
            </a:pPr>
            <a:r>
              <a:rPr lang="zh-CN" altLang="en-US" dirty="0"/>
              <a:t>          兵马俑</a:t>
            </a:r>
            <a:r>
              <a:rPr lang="zh-CN" altLang="en-US" dirty="0" smtClean="0"/>
              <a:t>阵     </a:t>
            </a:r>
            <a:r>
              <a:rPr lang="zh-CN" altLang="en-US" dirty="0"/>
              <a:t>写实性强</a:t>
            </a:r>
          </a:p>
        </p:txBody>
      </p:sp>
      <p:sp>
        <p:nvSpPr>
          <p:cNvPr id="39944" name="Text Box 8"/>
          <p:cNvSpPr txBox="1">
            <a:spLocks noChangeArrowheads="1"/>
          </p:cNvSpPr>
          <p:nvPr/>
        </p:nvSpPr>
        <p:spPr bwMode="auto">
          <a:xfrm>
            <a:off x="4191000" y="36576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50000"/>
              </a:spcBef>
              <a:buFontTx/>
              <a:buNone/>
            </a:pPr>
            <a:r>
              <a:rPr lang="zh-CN" altLang="en-US" dirty="0"/>
              <a:t>地上：汉代霍去病  因石象形</a:t>
            </a:r>
          </a:p>
          <a:p>
            <a:pPr eaLnBrk="1" hangingPunct="1">
              <a:spcBef>
                <a:spcPct val="50000"/>
              </a:spcBef>
              <a:buFontTx/>
              <a:buNone/>
            </a:pPr>
            <a:r>
              <a:rPr lang="zh-CN" altLang="en-US" dirty="0"/>
              <a:t>           墓石雕</a:t>
            </a:r>
            <a:r>
              <a:rPr lang="zh-CN" altLang="en-US" dirty="0" smtClean="0"/>
              <a:t>群</a:t>
            </a:r>
            <a:r>
              <a:rPr lang="en-US" altLang="zh-CN" dirty="0"/>
              <a:t> </a:t>
            </a:r>
            <a:r>
              <a:rPr lang="en-US" altLang="zh-CN" dirty="0" smtClean="0"/>
              <a:t>  </a:t>
            </a:r>
            <a:r>
              <a:rPr lang="zh-CN" altLang="en-US" dirty="0" smtClean="0"/>
              <a:t>  </a:t>
            </a:r>
            <a:r>
              <a:rPr lang="zh-CN" altLang="en-US" dirty="0"/>
              <a:t>意态生动</a:t>
            </a:r>
          </a:p>
        </p:txBody>
      </p:sp>
      <p:sp>
        <p:nvSpPr>
          <p:cNvPr id="13" name="左大括号 12"/>
          <p:cNvSpPr/>
          <p:nvPr/>
        </p:nvSpPr>
        <p:spPr>
          <a:xfrm>
            <a:off x="3505200" y="2286000"/>
            <a:ext cx="579438" cy="1676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3200" dirty="0">
              <a:ea typeface="楷体" panose="02010609060101010101" pitchFamily="49"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Effect transition="in" filter="wipe(down)">
                                      <p:cBhvr>
                                        <p:cTn id="13" dur="580">
                                          <p:stCondLst>
                                            <p:cond delay="0"/>
                                          </p:stCondLst>
                                        </p:cTn>
                                        <p:tgtEl>
                                          <p:spTgt spid="39943"/>
                                        </p:tgtEl>
                                      </p:cBhvr>
                                    </p:animEffect>
                                    <p:anim calcmode="lin" valueType="num">
                                      <p:cBhvr>
                                        <p:cTn id="14" dur="1822" tmFilter="0,0; 0.14,0.36; 0.43,0.73; 0.71,0.91; 1.0,1.0">
                                          <p:stCondLst>
                                            <p:cond delay="0"/>
                                          </p:stCondLst>
                                        </p:cTn>
                                        <p:tgtEl>
                                          <p:spTgt spid="3994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994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994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994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9943"/>
                                        </p:tgtEl>
                                        <p:attrNameLst>
                                          <p:attrName>ppt_y</p:attrName>
                                        </p:attrNameLst>
                                      </p:cBhvr>
                                      <p:tavLst>
                                        <p:tav tm="0" fmla="#ppt_y-sin(pi*$)/81">
                                          <p:val>
                                            <p:fltVal val="0"/>
                                          </p:val>
                                        </p:tav>
                                        <p:tav tm="100000">
                                          <p:val>
                                            <p:fltVal val="1"/>
                                          </p:val>
                                        </p:tav>
                                      </p:tavLst>
                                    </p:anim>
                                    <p:animScale>
                                      <p:cBhvr>
                                        <p:cTn id="19" dur="26">
                                          <p:stCondLst>
                                            <p:cond delay="650"/>
                                          </p:stCondLst>
                                        </p:cTn>
                                        <p:tgtEl>
                                          <p:spTgt spid="39943"/>
                                        </p:tgtEl>
                                      </p:cBhvr>
                                      <p:to x="100000" y="60000"/>
                                    </p:animScale>
                                    <p:animScale>
                                      <p:cBhvr>
                                        <p:cTn id="20" dur="166" decel="50000">
                                          <p:stCondLst>
                                            <p:cond delay="676"/>
                                          </p:stCondLst>
                                        </p:cTn>
                                        <p:tgtEl>
                                          <p:spTgt spid="39943"/>
                                        </p:tgtEl>
                                      </p:cBhvr>
                                      <p:to x="100000" y="100000"/>
                                    </p:animScale>
                                    <p:animScale>
                                      <p:cBhvr>
                                        <p:cTn id="21" dur="26">
                                          <p:stCondLst>
                                            <p:cond delay="1312"/>
                                          </p:stCondLst>
                                        </p:cTn>
                                        <p:tgtEl>
                                          <p:spTgt spid="39943"/>
                                        </p:tgtEl>
                                      </p:cBhvr>
                                      <p:to x="100000" y="80000"/>
                                    </p:animScale>
                                    <p:animScale>
                                      <p:cBhvr>
                                        <p:cTn id="22" dur="166" decel="50000">
                                          <p:stCondLst>
                                            <p:cond delay="1338"/>
                                          </p:stCondLst>
                                        </p:cTn>
                                        <p:tgtEl>
                                          <p:spTgt spid="39943"/>
                                        </p:tgtEl>
                                      </p:cBhvr>
                                      <p:to x="100000" y="100000"/>
                                    </p:animScale>
                                    <p:animScale>
                                      <p:cBhvr>
                                        <p:cTn id="23" dur="26">
                                          <p:stCondLst>
                                            <p:cond delay="1642"/>
                                          </p:stCondLst>
                                        </p:cTn>
                                        <p:tgtEl>
                                          <p:spTgt spid="39943"/>
                                        </p:tgtEl>
                                      </p:cBhvr>
                                      <p:to x="100000" y="90000"/>
                                    </p:animScale>
                                    <p:animScale>
                                      <p:cBhvr>
                                        <p:cTn id="24" dur="166" decel="50000">
                                          <p:stCondLst>
                                            <p:cond delay="1668"/>
                                          </p:stCondLst>
                                        </p:cTn>
                                        <p:tgtEl>
                                          <p:spTgt spid="39943"/>
                                        </p:tgtEl>
                                      </p:cBhvr>
                                      <p:to x="100000" y="100000"/>
                                    </p:animScale>
                                    <p:animScale>
                                      <p:cBhvr>
                                        <p:cTn id="25" dur="26">
                                          <p:stCondLst>
                                            <p:cond delay="1808"/>
                                          </p:stCondLst>
                                        </p:cTn>
                                        <p:tgtEl>
                                          <p:spTgt spid="39943"/>
                                        </p:tgtEl>
                                      </p:cBhvr>
                                      <p:to x="100000" y="95000"/>
                                    </p:animScale>
                                    <p:animScale>
                                      <p:cBhvr>
                                        <p:cTn id="26" dur="166" decel="50000">
                                          <p:stCondLst>
                                            <p:cond delay="1834"/>
                                          </p:stCondLst>
                                        </p:cTn>
                                        <p:tgtEl>
                                          <p:spTgt spid="39943"/>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9944"/>
                                        </p:tgtEl>
                                        <p:attrNameLst>
                                          <p:attrName>style.visibility</p:attrName>
                                        </p:attrNameLst>
                                      </p:cBhvr>
                                      <p:to>
                                        <p:strVal val="visible"/>
                                      </p:to>
                                    </p:set>
                                    <p:animEffect transition="in" filter="wipe(down)">
                                      <p:cBhvr>
                                        <p:cTn id="31" dur="580">
                                          <p:stCondLst>
                                            <p:cond delay="0"/>
                                          </p:stCondLst>
                                        </p:cTn>
                                        <p:tgtEl>
                                          <p:spTgt spid="39944"/>
                                        </p:tgtEl>
                                      </p:cBhvr>
                                    </p:animEffect>
                                    <p:anim calcmode="lin" valueType="num">
                                      <p:cBhvr>
                                        <p:cTn id="32" dur="1822" tmFilter="0,0; 0.14,0.36; 0.43,0.73; 0.71,0.91; 1.0,1.0">
                                          <p:stCondLst>
                                            <p:cond delay="0"/>
                                          </p:stCondLst>
                                        </p:cTn>
                                        <p:tgtEl>
                                          <p:spTgt spid="3994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994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994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994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9944"/>
                                        </p:tgtEl>
                                        <p:attrNameLst>
                                          <p:attrName>ppt_y</p:attrName>
                                        </p:attrNameLst>
                                      </p:cBhvr>
                                      <p:tavLst>
                                        <p:tav tm="0" fmla="#ppt_y-sin(pi*$)/81">
                                          <p:val>
                                            <p:fltVal val="0"/>
                                          </p:val>
                                        </p:tav>
                                        <p:tav tm="100000">
                                          <p:val>
                                            <p:fltVal val="1"/>
                                          </p:val>
                                        </p:tav>
                                      </p:tavLst>
                                    </p:anim>
                                    <p:animScale>
                                      <p:cBhvr>
                                        <p:cTn id="37" dur="26">
                                          <p:stCondLst>
                                            <p:cond delay="650"/>
                                          </p:stCondLst>
                                        </p:cTn>
                                        <p:tgtEl>
                                          <p:spTgt spid="39944"/>
                                        </p:tgtEl>
                                      </p:cBhvr>
                                      <p:to x="100000" y="60000"/>
                                    </p:animScale>
                                    <p:animScale>
                                      <p:cBhvr>
                                        <p:cTn id="38" dur="166" decel="50000">
                                          <p:stCondLst>
                                            <p:cond delay="676"/>
                                          </p:stCondLst>
                                        </p:cTn>
                                        <p:tgtEl>
                                          <p:spTgt spid="39944"/>
                                        </p:tgtEl>
                                      </p:cBhvr>
                                      <p:to x="100000" y="100000"/>
                                    </p:animScale>
                                    <p:animScale>
                                      <p:cBhvr>
                                        <p:cTn id="39" dur="26">
                                          <p:stCondLst>
                                            <p:cond delay="1312"/>
                                          </p:stCondLst>
                                        </p:cTn>
                                        <p:tgtEl>
                                          <p:spTgt spid="39944"/>
                                        </p:tgtEl>
                                      </p:cBhvr>
                                      <p:to x="100000" y="80000"/>
                                    </p:animScale>
                                    <p:animScale>
                                      <p:cBhvr>
                                        <p:cTn id="40" dur="166" decel="50000">
                                          <p:stCondLst>
                                            <p:cond delay="1338"/>
                                          </p:stCondLst>
                                        </p:cTn>
                                        <p:tgtEl>
                                          <p:spTgt spid="39944"/>
                                        </p:tgtEl>
                                      </p:cBhvr>
                                      <p:to x="100000" y="100000"/>
                                    </p:animScale>
                                    <p:animScale>
                                      <p:cBhvr>
                                        <p:cTn id="41" dur="26">
                                          <p:stCondLst>
                                            <p:cond delay="1642"/>
                                          </p:stCondLst>
                                        </p:cTn>
                                        <p:tgtEl>
                                          <p:spTgt spid="39944"/>
                                        </p:tgtEl>
                                      </p:cBhvr>
                                      <p:to x="100000" y="90000"/>
                                    </p:animScale>
                                    <p:animScale>
                                      <p:cBhvr>
                                        <p:cTn id="42" dur="166" decel="50000">
                                          <p:stCondLst>
                                            <p:cond delay="1668"/>
                                          </p:stCondLst>
                                        </p:cTn>
                                        <p:tgtEl>
                                          <p:spTgt spid="39944"/>
                                        </p:tgtEl>
                                      </p:cBhvr>
                                      <p:to x="100000" y="100000"/>
                                    </p:animScale>
                                    <p:animScale>
                                      <p:cBhvr>
                                        <p:cTn id="43" dur="26">
                                          <p:stCondLst>
                                            <p:cond delay="1808"/>
                                          </p:stCondLst>
                                        </p:cTn>
                                        <p:tgtEl>
                                          <p:spTgt spid="39944"/>
                                        </p:tgtEl>
                                      </p:cBhvr>
                                      <p:to x="100000" y="95000"/>
                                    </p:animScale>
                                    <p:animScale>
                                      <p:cBhvr>
                                        <p:cTn id="44" dur="166" decel="50000">
                                          <p:stCondLst>
                                            <p:cond delay="1834"/>
                                          </p:stCondLst>
                                        </p:cTn>
                                        <p:tgtEl>
                                          <p:spTgt spid="399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CN" altLang="en-US" dirty="0" smtClean="0">
                <a:solidFill>
                  <a:srgbClr val="FF0000"/>
                </a:solidFill>
              </a:rPr>
              <a:t>宗教雕塑</a:t>
            </a:r>
            <a:endParaRPr lang="zh-CN" altLang="en-US" dirty="0" smtClean="0">
              <a:solidFill>
                <a:srgbClr val="FF0000"/>
              </a:solidFill>
            </a:endParaRPr>
          </a:p>
        </p:txBody>
      </p:sp>
      <p:sp>
        <p:nvSpPr>
          <p:cNvPr id="40963" name="Rectangle 3"/>
          <p:cNvSpPr>
            <a:spLocks noGrp="1" noChangeArrowheads="1"/>
          </p:cNvSpPr>
          <p:nvPr>
            <p:ph idx="1"/>
          </p:nvPr>
        </p:nvSpPr>
        <p:spPr/>
        <p:txBody>
          <a:bodyPr/>
          <a:lstStyle/>
          <a:p>
            <a:pPr marL="0" indent="0" eaLnBrk="1" hangingPunct="1">
              <a:buFontTx/>
              <a:buNone/>
            </a:pPr>
            <a:r>
              <a:rPr lang="zh-CN" altLang="en-US" smtClean="0">
                <a:latin typeface="楷体" panose="02010609060101010101" pitchFamily="49" charset="-122"/>
              </a:rPr>
              <a:t>    佛教在汉代沿丝绸之路传入我国，是影响我国最重要的宗教。佛教通过兴建石窟传播宗教教义，留下了技艺极其高超的艺术精品，代表着中国佛教造像艺术高峰的有甘肃敦煌石窟、山西大同云冈石窟、河南洛阳龙门石窟和天水麦积山石窟四大佛教石窟。</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096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09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09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143000"/>
            <a:ext cx="6248400" cy="4171950"/>
          </a:xfrm>
        </p:spPr>
      </p:pic>
      <p:sp>
        <p:nvSpPr>
          <p:cNvPr id="17411" name="矩形 4"/>
          <p:cNvSpPr>
            <a:spLocks noChangeArrowheads="1"/>
          </p:cNvSpPr>
          <p:nvPr/>
        </p:nvSpPr>
        <p:spPr bwMode="auto">
          <a:xfrm>
            <a:off x="4038600" y="5791200"/>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楷体" panose="02010609060101010101" pitchFamily="49" charset="-122"/>
                <a:ea typeface="楷体" panose="02010609060101010101" pitchFamily="49" charset="-122"/>
              </a:rPr>
              <a:t>山西大同云冈石窟第</a:t>
            </a:r>
            <a:r>
              <a:rPr lang="en-US" altLang="zh-CN" sz="2800" dirty="0">
                <a:latin typeface="楷体" panose="02010609060101010101" pitchFamily="49" charset="-122"/>
                <a:ea typeface="楷体" panose="02010609060101010101" pitchFamily="49" charset="-122"/>
              </a:rPr>
              <a:t>20</a:t>
            </a:r>
            <a:r>
              <a:rPr lang="zh-CN" altLang="en-US" sz="2800" dirty="0">
                <a:latin typeface="楷体" panose="02010609060101010101" pitchFamily="49" charset="-122"/>
                <a:ea typeface="楷体" panose="02010609060101010101" pitchFamily="49" charset="-122"/>
              </a:rPr>
              <a:t>窟</a:t>
            </a:r>
          </a:p>
        </p:txBody>
      </p:sp>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4"/>
          <p:cNvSpPr>
            <a:spLocks noChangeArrowheads="1"/>
          </p:cNvSpPr>
          <p:nvPr/>
        </p:nvSpPr>
        <p:spPr bwMode="auto">
          <a:xfrm>
            <a:off x="3429000" y="4800600"/>
            <a:ext cx="449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龙门石窟奉先寺卢舍那大佛</a:t>
            </a:r>
          </a:p>
        </p:txBody>
      </p:sp>
      <p:pic>
        <p:nvPicPr>
          <p:cNvPr id="18435" name="图片 1"/>
          <p:cNvPicPr>
            <a:picLocks noChangeAspect="1"/>
          </p:cNvPicPr>
          <p:nvPr/>
        </p:nvPicPr>
        <p:blipFill>
          <a:blip r:embed="rId2" cstate="print">
            <a:extLst>
              <a:ext uri="{28A0092B-C50C-407E-A947-70E740481C1C}">
                <a14:useLocalDpi xmlns:a14="http://schemas.microsoft.com/office/drawing/2010/main" val="0"/>
              </a:ext>
            </a:extLst>
          </a:blip>
          <a:srcRect b="7701"/>
          <a:stretch>
            <a:fillRect/>
          </a:stretch>
        </p:blipFill>
        <p:spPr bwMode="auto">
          <a:xfrm>
            <a:off x="1143000" y="838200"/>
            <a:ext cx="97536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4"/>
          <p:cNvSpPr>
            <a:spLocks noChangeArrowheads="1"/>
          </p:cNvSpPr>
          <p:nvPr/>
        </p:nvSpPr>
        <p:spPr bwMode="auto">
          <a:xfrm>
            <a:off x="4419600" y="5105400"/>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00000"/>
                </a:solidFill>
                <a:latin typeface="楷体" panose="02010609060101010101" pitchFamily="49" charset="-122"/>
                <a:ea typeface="楷体" panose="02010609060101010101" pitchFamily="49" charset="-122"/>
              </a:rPr>
              <a:t>敦煌莫高窟第</a:t>
            </a:r>
            <a:r>
              <a:rPr lang="en-US" altLang="zh-CN" sz="2800">
                <a:solidFill>
                  <a:srgbClr val="000000"/>
                </a:solidFill>
                <a:latin typeface="楷体" panose="02010609060101010101" pitchFamily="49" charset="-122"/>
                <a:ea typeface="楷体" panose="02010609060101010101" pitchFamily="49" charset="-122"/>
              </a:rPr>
              <a:t>45</a:t>
            </a:r>
            <a:r>
              <a:rPr lang="zh-CN" altLang="en-US" sz="2800">
                <a:solidFill>
                  <a:srgbClr val="000000"/>
                </a:solidFill>
                <a:latin typeface="楷体" panose="02010609060101010101" pitchFamily="49" charset="-122"/>
                <a:ea typeface="楷体" panose="02010609060101010101" pitchFamily="49" charset="-122"/>
              </a:rPr>
              <a:t>窟</a:t>
            </a:r>
          </a:p>
        </p:txBody>
      </p:sp>
      <p:pic>
        <p:nvPicPr>
          <p:cNvPr id="1945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8220075"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zh-CN" dirty="0" smtClean="0">
                <a:solidFill>
                  <a:srgbClr val="FF0000"/>
                </a:solidFill>
              </a:rPr>
              <a:t>宗教雕塑的特点</a:t>
            </a:r>
            <a:endParaRPr lang="zh-CN" altLang="en-US" dirty="0" smtClean="0">
              <a:solidFill>
                <a:srgbClr val="FF0000"/>
              </a:solidFill>
            </a:endParaRPr>
          </a:p>
        </p:txBody>
      </p:sp>
      <p:sp>
        <p:nvSpPr>
          <p:cNvPr id="3" name="内容占位符 2"/>
          <p:cNvSpPr>
            <a:spLocks noGrp="1"/>
          </p:cNvSpPr>
          <p:nvPr>
            <p:ph idx="1"/>
          </p:nvPr>
        </p:nvSpPr>
        <p:spPr>
          <a:xfrm>
            <a:off x="685800" y="1828800"/>
            <a:ext cx="10972800" cy="4525963"/>
          </a:xfrm>
        </p:spPr>
        <p:txBody>
          <a:bodyPr/>
          <a:lstStyle/>
          <a:p>
            <a:pPr marL="0" indent="0">
              <a:buFontTx/>
              <a:buNone/>
              <a:defRPr/>
            </a:pPr>
            <a:r>
              <a:rPr lang="en-US" altLang="zh-CN" dirty="0" smtClean="0">
                <a:latin typeface="楷体" panose="02010609060101010101" pitchFamily="49" charset="-122"/>
              </a:rPr>
              <a:t>    </a:t>
            </a:r>
            <a:r>
              <a:rPr lang="zh-CN" altLang="zh-CN" dirty="0" smtClean="0">
                <a:latin typeface="楷体" panose="02010609060101010101" pitchFamily="49" charset="-122"/>
              </a:rPr>
              <a:t>中国</a:t>
            </a:r>
            <a:r>
              <a:rPr lang="zh-CN" altLang="zh-CN" dirty="0">
                <a:latin typeface="楷体" panose="02010609060101010101" pitchFamily="49" charset="-122"/>
              </a:rPr>
              <a:t>传统的宗教雕塑以宗教教义、故事、人物为题材，反映了古人虔诚的宗教信仰。逐步总结出云冈石窟、龙门石窟、敦煌莫高窟第</a:t>
            </a:r>
            <a:r>
              <a:rPr lang="en-US" altLang="zh-CN" dirty="0">
                <a:latin typeface="楷体" panose="02010609060101010101" pitchFamily="49" charset="-122"/>
              </a:rPr>
              <a:t>45</a:t>
            </a:r>
            <a:r>
              <a:rPr lang="zh-CN" altLang="zh-CN" dirty="0">
                <a:latin typeface="楷体" panose="02010609060101010101" pitchFamily="49" charset="-122"/>
              </a:rPr>
              <a:t>窟、晋祠圣母殿的雕塑的基本特点，并描述不同时期宗教雕塑的文化观念。</a:t>
            </a:r>
          </a:p>
          <a:p>
            <a:pPr>
              <a:defRPr/>
            </a:pPr>
            <a:endParaRPr lang="zh-CN" altLang="en-US" dirty="0">
              <a:latin typeface="楷体" panose="02010609060101010101" pitchFamily="49" charset="-122"/>
            </a:endParaRPr>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676275"/>
            <a:ext cx="695325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algn="l"/>
            <a:r>
              <a:rPr lang="zh-CN" altLang="en-US" smtClean="0">
                <a:solidFill>
                  <a:srgbClr val="FF0000"/>
                </a:solidFill>
              </a:rPr>
              <a:t>思考：</a:t>
            </a:r>
          </a:p>
        </p:txBody>
      </p:sp>
      <p:sp>
        <p:nvSpPr>
          <p:cNvPr id="3" name="内容占位符 2"/>
          <p:cNvSpPr>
            <a:spLocks noGrp="1"/>
          </p:cNvSpPr>
          <p:nvPr>
            <p:ph idx="1"/>
          </p:nvPr>
        </p:nvSpPr>
        <p:spPr>
          <a:xfrm>
            <a:off x="609600" y="2057400"/>
            <a:ext cx="10972800" cy="4525963"/>
          </a:xfrm>
        </p:spPr>
        <p:txBody>
          <a:bodyPr/>
          <a:lstStyle/>
          <a:p>
            <a:pPr marL="0" indent="0">
              <a:buFontTx/>
              <a:buNone/>
              <a:defRPr/>
            </a:pPr>
            <a:r>
              <a:rPr lang="en-US" altLang="zh-CN" sz="3600" dirty="0" smtClean="0">
                <a:solidFill>
                  <a:srgbClr val="FF0000"/>
                </a:solidFill>
                <a:latin typeface="楷体" panose="02010609060101010101" pitchFamily="49" charset="-122"/>
              </a:rPr>
              <a:t>    </a:t>
            </a:r>
            <a:r>
              <a:rPr lang="zh-CN" altLang="zh-CN" sz="3600" dirty="0" smtClean="0">
                <a:latin typeface="楷体" panose="02010609060101010101" pitchFamily="49" charset="-122"/>
              </a:rPr>
              <a:t>为什么</a:t>
            </a:r>
            <a:r>
              <a:rPr lang="zh-CN" altLang="zh-CN" sz="3600" dirty="0">
                <a:latin typeface="楷体" panose="02010609060101010101" pitchFamily="49" charset="-122"/>
              </a:rPr>
              <a:t>中国的石窟艺术集中在甘肃、山西、河南等地区？</a:t>
            </a:r>
          </a:p>
          <a:p>
            <a:pPr>
              <a:defRPr/>
            </a:pPr>
            <a:endParaRPr lang="zh-CN" altLang="en-US" sz="3600" dirty="0">
              <a:latin typeface="楷体" panose="02010609060101010101" pitchFamily="49" charset="-122"/>
            </a:endParaRPr>
          </a:p>
        </p:txBody>
      </p:sp>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2637" y="1336526"/>
            <a:ext cx="10972800" cy="685800"/>
          </a:xfrm>
        </p:spPr>
        <p:txBody>
          <a:bodyPr>
            <a:normAutofit/>
          </a:bodyPr>
          <a:lstStyle/>
          <a:p>
            <a:pPr marL="0" indent="0">
              <a:buFontTx/>
              <a:buNone/>
              <a:defRPr/>
            </a:pPr>
            <a:r>
              <a:rPr lang="zh-CN" altLang="en-US" sz="3200" dirty="0">
                <a:latin typeface="楷体" panose="02010609060101010101" pitchFamily="49" charset="-122"/>
              </a:rPr>
              <a:t>俗话说“三分塑，七分彩”，中国传统雕塑十分重视着色。</a:t>
            </a:r>
            <a:endParaRPr lang="zh-CN" altLang="en-US" sz="3200" dirty="0">
              <a:latin typeface="楷体" panose="02010609060101010101" pitchFamily="49" charset="-122"/>
            </a:endParaRPr>
          </a:p>
        </p:txBody>
      </p:sp>
      <p:sp>
        <p:nvSpPr>
          <p:cNvPr id="2" name="标题 1"/>
          <p:cNvSpPr>
            <a:spLocks noGrp="1"/>
          </p:cNvSpPr>
          <p:nvPr>
            <p:ph type="title"/>
          </p:nvPr>
        </p:nvSpPr>
        <p:spPr>
          <a:xfrm>
            <a:off x="609600" y="5867400"/>
            <a:ext cx="10972800" cy="1143000"/>
          </a:xfrm>
        </p:spPr>
        <p:txBody>
          <a:bodyPr>
            <a:normAutofit/>
          </a:bodyPr>
          <a:lstStyle/>
          <a:p>
            <a:r>
              <a:rPr lang="zh-CN" altLang="en-US" sz="2800" dirty="0"/>
              <a:t>山西太原晋祠</a:t>
            </a:r>
            <a:r>
              <a:rPr lang="zh-CN" altLang="en-US" sz="2800" dirty="0" smtClean="0"/>
              <a:t>圣母</a:t>
            </a:r>
            <a:r>
              <a:rPr lang="zh-CN" altLang="en-US" sz="2800" dirty="0"/>
              <a:t>殿侍女像</a:t>
            </a:r>
          </a:p>
        </p:txBody>
      </p:sp>
      <p:pic>
        <p:nvPicPr>
          <p:cNvPr id="1026" name="Picture 2" descr="https://timgsa.baidu.com/timg?image&amp;quality=80&amp;size=b9999_10000&amp;sec=1588073128815&amp;di=d1397d4cd773410d9807ae33917617ea&amp;imgtype=0&amp;src=http%3A%2F%2Fn.sinaimg.cn%2Fsinacn08%2F602%2Fw690h712%2F20180916%2F136d-hkahyhx564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899488"/>
            <a:ext cx="2895600" cy="2987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3.bdstatic.com/70cFv8Sh_Q1YnxGkpoWK1HF6hhy/it/u=3800499733,748515162&amp;fm=15&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2" y="3103603"/>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32637" y="2142463"/>
            <a:ext cx="9212778" cy="584775"/>
          </a:xfrm>
          <a:prstGeom prst="rect">
            <a:avLst/>
          </a:prstGeom>
        </p:spPr>
        <p:txBody>
          <a:bodyPr vert="horz" lIns="91440" tIns="45720" rIns="91440" bIns="45720" rtlCol="0">
            <a:normAutofit/>
          </a:bodyPr>
          <a:lstStyle/>
          <a:p>
            <a:pPr defTabSz="609585" eaLnBrk="1" hangingPunct="1">
              <a:spcBef>
                <a:spcPct val="20000"/>
              </a:spcBef>
            </a:pPr>
            <a:r>
              <a:rPr lang="zh-CN" altLang="en-US" sz="3200" dirty="0">
                <a:latin typeface="楷体" panose="02010609060101010101" pitchFamily="49" charset="-122"/>
                <a:ea typeface="楷体" panose="02010609060101010101" pitchFamily="49" charset="-122"/>
              </a:rPr>
              <a:t>与中国传统人物画一样，雕塑同样强调以形写神。</a:t>
            </a:r>
          </a:p>
        </p:txBody>
      </p:sp>
      <p:sp>
        <p:nvSpPr>
          <p:cNvPr id="8" name="标题 1"/>
          <p:cNvSpPr txBox="1">
            <a:spLocks/>
          </p:cNvSpPr>
          <p:nvPr/>
        </p:nvSpPr>
        <p:spPr>
          <a:xfrm>
            <a:off x="609600" y="274639"/>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楷体" panose="02010609060101010101" pitchFamily="49" charset="-122"/>
                <a:cs typeface="+mj-cs"/>
              </a:defRPr>
            </a:lvl1pPr>
          </a:lstStyle>
          <a:p>
            <a:pPr fontAlgn="auto">
              <a:spcAft>
                <a:spcPts val="0"/>
              </a:spcAft>
            </a:pPr>
            <a:r>
              <a:rPr lang="zh-CN" altLang="zh-CN" dirty="0" smtClean="0">
                <a:solidFill>
                  <a:srgbClr val="FF0000"/>
                </a:solidFill>
              </a:rPr>
              <a:t>宗教雕塑的</a:t>
            </a:r>
            <a:r>
              <a:rPr lang="zh-CN" altLang="en-US" dirty="0" smtClean="0">
                <a:solidFill>
                  <a:srgbClr val="FF0000"/>
                </a:solidFill>
              </a:rPr>
              <a:t>代表</a:t>
            </a:r>
            <a:endParaRPr lang="zh-CN" altLang="en-US" dirty="0" smtClean="0">
              <a:solidFill>
                <a:srgbClr val="FF0000"/>
              </a:solidFill>
            </a:endParaRPr>
          </a:p>
        </p:txBody>
      </p:sp>
    </p:spTree>
    <p:extLst>
      <p:ext uri="{BB962C8B-B14F-4D97-AF65-F5344CB8AC3E}">
        <p14:creationId xmlns:p14="http://schemas.microsoft.com/office/powerpoint/2010/main" val="3944170721"/>
      </p:ext>
    </p:extLst>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pPr eaLnBrk="1" hangingPunct="1"/>
            <a:r>
              <a:rPr lang="zh-CN" altLang="en-US" smtClean="0">
                <a:solidFill>
                  <a:srgbClr val="990033"/>
                </a:solidFill>
              </a:rPr>
              <a:t>佛教传入我国发生的变化</a:t>
            </a:r>
          </a:p>
        </p:txBody>
      </p:sp>
      <p:sp>
        <p:nvSpPr>
          <p:cNvPr id="56325" name="Rectangle 5"/>
          <p:cNvSpPr>
            <a:spLocks noGrp="1" noChangeArrowheads="1"/>
          </p:cNvSpPr>
          <p:nvPr>
            <p:ph idx="1"/>
          </p:nvPr>
        </p:nvSpPr>
        <p:spPr>
          <a:xfrm>
            <a:off x="609600" y="1600200"/>
            <a:ext cx="11125200" cy="4525963"/>
          </a:xfrm>
        </p:spPr>
        <p:txBody>
          <a:bodyPr>
            <a:noAutofit/>
          </a:bodyPr>
          <a:lstStyle/>
          <a:p>
            <a:pPr marL="0" indent="0" eaLnBrk="1" hangingPunct="1">
              <a:buNone/>
            </a:pPr>
            <a:r>
              <a:rPr lang="zh-CN" altLang="en-US" sz="3600" dirty="0" smtClean="0">
                <a:latin typeface="楷体" panose="02010609060101010101" pitchFamily="49" charset="-122"/>
              </a:rPr>
              <a:t>    第一阶段：</a:t>
            </a:r>
            <a:r>
              <a:rPr lang="zh-CN" altLang="zh-CN" sz="3600" dirty="0" smtClean="0">
                <a:latin typeface="楷体" panose="02010609060101010101" pitchFamily="49" charset="-122"/>
              </a:rPr>
              <a:t>早期受外来因素如印度犍陀罗艺术风格的影响，后来又加入少数民族地区的审美</a:t>
            </a:r>
            <a:r>
              <a:rPr lang="zh-CN" altLang="en-US" sz="3600" dirty="0" smtClean="0">
                <a:latin typeface="楷体" panose="02010609060101010101" pitchFamily="49" charset="-122"/>
              </a:rPr>
              <a:t>倾向</a:t>
            </a:r>
            <a:r>
              <a:rPr lang="zh-CN" altLang="zh-CN" sz="3600" dirty="0" smtClean="0">
                <a:latin typeface="楷体" panose="02010609060101010101" pitchFamily="49" charset="-122"/>
              </a:rPr>
              <a:t>，带有强烈的异域风情。</a:t>
            </a:r>
            <a:endParaRPr lang="zh-CN" altLang="en-US" sz="3600" dirty="0" smtClean="0">
              <a:latin typeface="楷体" panose="02010609060101010101" pitchFamily="49" charset="-122"/>
            </a:endParaRPr>
          </a:p>
          <a:p>
            <a:pPr marL="0" indent="0" eaLnBrk="1" hangingPunct="1">
              <a:buNone/>
            </a:pPr>
            <a:r>
              <a:rPr lang="zh-CN" altLang="en-US" sz="3600" dirty="0" smtClean="0">
                <a:latin typeface="楷体" panose="02010609060101010101" pitchFamily="49" charset="-122"/>
              </a:rPr>
              <a:t>    第二阶段：进入汉地，逐渐受汉民族绘画和审美影响，</a:t>
            </a:r>
            <a:r>
              <a:rPr lang="zh-CN" altLang="zh-CN" sz="3600" dirty="0" smtClean="0">
                <a:latin typeface="楷体" panose="02010609060101010101" pitchFamily="49" charset="-122"/>
              </a:rPr>
              <a:t>表现出个性化、理想化和汉化的特点</a:t>
            </a:r>
            <a:endParaRPr lang="zh-CN" altLang="en-US" sz="3600" dirty="0" smtClean="0">
              <a:latin typeface="楷体" panose="02010609060101010101" pitchFamily="49" charset="-122"/>
            </a:endParaRPr>
          </a:p>
          <a:p>
            <a:pPr marL="0" indent="0" eaLnBrk="1" hangingPunct="1">
              <a:buNone/>
            </a:pPr>
            <a:r>
              <a:rPr lang="zh-CN" altLang="en-US" sz="3600" dirty="0" smtClean="0">
                <a:latin typeface="楷体" panose="02010609060101010101" pitchFamily="49" charset="-122"/>
              </a:rPr>
              <a:t>    第三阶段：</a:t>
            </a:r>
            <a:r>
              <a:rPr lang="zh-CN" altLang="zh-CN" sz="3600" dirty="0" smtClean="0">
                <a:latin typeface="楷体" panose="02010609060101010101" pitchFamily="49" charset="-122"/>
              </a:rPr>
              <a:t>宋代后的佛教造像更加写实，神圣化和理想化的成分减少，世俗化特征</a:t>
            </a:r>
            <a:r>
              <a:rPr lang="zh-CN" altLang="en-US" sz="3600" dirty="0" smtClean="0">
                <a:latin typeface="楷体" panose="02010609060101010101" pitchFamily="49" charset="-122"/>
              </a:rPr>
              <a:t>更加</a:t>
            </a:r>
            <a:r>
              <a:rPr lang="zh-CN" altLang="zh-CN" sz="3600" dirty="0" smtClean="0">
                <a:latin typeface="楷体" panose="02010609060101010101" pitchFamily="49" charset="-122"/>
              </a:rPr>
              <a:t>明显</a:t>
            </a:r>
            <a:endParaRPr lang="zh-CN" altLang="en-US" sz="3600" dirty="0" smtClean="0">
              <a:latin typeface="楷体" panose="02010609060101010101" pitchFamily="49"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56325">
                                            <p:txEl>
                                              <p:pRg st="0" end="0"/>
                                            </p:txEl>
                                          </p:spTgt>
                                        </p:tgtEl>
                                        <p:attrNameLst>
                                          <p:attrName>style.visibility</p:attrName>
                                        </p:attrNameLst>
                                      </p:cBhvr>
                                      <p:to>
                                        <p:strVal val="visible"/>
                                      </p:to>
                                    </p:set>
                                    <p:anim calcmode="lin" valueType="num">
                                      <p:cBhvr additive="base">
                                        <p:cTn id="11" dur="2000" fill="hold"/>
                                        <p:tgtEl>
                                          <p:spTgt spid="56325">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63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56325">
                                            <p:txEl>
                                              <p:pRg st="1" end="1"/>
                                            </p:txEl>
                                          </p:spTgt>
                                        </p:tgtEl>
                                        <p:attrNameLst>
                                          <p:attrName>style.visibility</p:attrName>
                                        </p:attrNameLst>
                                      </p:cBhvr>
                                      <p:to>
                                        <p:strVal val="visible"/>
                                      </p:to>
                                    </p:set>
                                    <p:animEffect transition="in" filter="wheel(4)">
                                      <p:cBhvr>
                                        <p:cTn id="17" dur="2000"/>
                                        <p:tgtEl>
                                          <p:spTgt spid="563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nodeType="clickEffect">
                                  <p:stCondLst>
                                    <p:cond delay="0"/>
                                  </p:stCondLst>
                                  <p:childTnLst>
                                    <p:set>
                                      <p:cBhvr>
                                        <p:cTn id="21" dur="1" fill="hold">
                                          <p:stCondLst>
                                            <p:cond delay="0"/>
                                          </p:stCondLst>
                                        </p:cTn>
                                        <p:tgtEl>
                                          <p:spTgt spid="56325">
                                            <p:txEl>
                                              <p:pRg st="2" end="2"/>
                                            </p:txEl>
                                          </p:spTgt>
                                        </p:tgtEl>
                                        <p:attrNameLst>
                                          <p:attrName>style.visibility</p:attrName>
                                        </p:attrNameLst>
                                      </p:cBhvr>
                                      <p:to>
                                        <p:strVal val="visible"/>
                                      </p:to>
                                    </p:set>
                                    <p:animEffect transition="in" filter="checkerboard(down)">
                                      <p:cBhvr>
                                        <p:cTn id="22" dur="500"/>
                                        <p:tgtEl>
                                          <p:spTgt spid="56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smtClean="0">
                <a:solidFill>
                  <a:srgbClr val="FF0000"/>
                </a:solidFill>
              </a:rPr>
              <a:t>总结</a:t>
            </a:r>
          </a:p>
        </p:txBody>
      </p:sp>
      <p:sp>
        <p:nvSpPr>
          <p:cNvPr id="23555" name="内容占位符 2"/>
          <p:cNvSpPr>
            <a:spLocks noGrp="1"/>
          </p:cNvSpPr>
          <p:nvPr>
            <p:ph idx="1"/>
          </p:nvPr>
        </p:nvSpPr>
        <p:spPr/>
        <p:txBody>
          <a:bodyPr/>
          <a:lstStyle/>
          <a:p>
            <a:pPr marL="0" indent="0">
              <a:buFontTx/>
              <a:buNone/>
            </a:pPr>
            <a:r>
              <a:rPr lang="zh-CN" altLang="en-US" smtClean="0">
                <a:latin typeface="楷体" panose="02010609060101010101" pitchFamily="49" charset="-122"/>
              </a:rPr>
              <a:t>    中国传统雕塑是中国古代风俗与宗教观念的反映，雕塑的布局、造型与色彩折射了中华民族独特的审美观念。</a:t>
            </a:r>
          </a:p>
        </p:txBody>
      </p:sp>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6"/>
          <p:cNvSpPr txBox="1">
            <a:spLocks/>
          </p:cNvSpPr>
          <p:nvPr/>
        </p:nvSpPr>
        <p:spPr bwMode="auto">
          <a:xfrm>
            <a:off x="3424408" y="2526590"/>
            <a:ext cx="518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ts val="900"/>
              </a:spcBef>
              <a:spcAft>
                <a:spcPct val="0"/>
              </a:spcAft>
              <a:buFont typeface="Arial" panose="020B0604020202020204" pitchFamily="34" charset="0"/>
              <a:defRPr sz="33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defRPr/>
            </a:pPr>
            <a:r>
              <a:rPr lang="zh-CN" altLang="en-US" sz="6000" smtClean="0">
                <a:solidFill>
                  <a:sysClr val="windowText" lastClr="000000"/>
                </a:solidFill>
              </a:rPr>
              <a:t>谢    谢</a:t>
            </a:r>
            <a:endParaRPr lang="zh-CN" altLang="en-US" sz="6000" dirty="0">
              <a:solidFill>
                <a:sysClr val="windowText" lastClr="000000"/>
              </a:solidFill>
            </a:endParaRPr>
          </a:p>
        </p:txBody>
      </p:sp>
    </p:spTree>
    <p:extLst>
      <p:ext uri="{BB962C8B-B14F-4D97-AF65-F5344CB8AC3E}">
        <p14:creationId xmlns:p14="http://schemas.microsoft.com/office/powerpoint/2010/main" val="90408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敦煌45窟  盛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8686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2000" fill="hold"/>
                                        <p:tgtEl>
                                          <p:spTgt spid="5125"/>
                                        </p:tgtEl>
                                        <p:attrNameLst>
                                          <p:attrName>ppt_x</p:attrName>
                                        </p:attrNameLst>
                                      </p:cBhvr>
                                      <p:tavLst>
                                        <p:tav tm="0">
                                          <p:val>
                                            <p:strVal val="#ppt_x"/>
                                          </p:val>
                                        </p:tav>
                                        <p:tav tm="100000">
                                          <p:val>
                                            <p:strVal val="#ppt_x"/>
                                          </p:val>
                                        </p:tav>
                                      </p:tavLst>
                                    </p:anim>
                                    <p:anim calcmode="lin" valueType="num">
                                      <p:cBhvr additive="base">
                                        <p:cTn id="8" dur="20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algn="l"/>
            <a:r>
              <a:rPr lang="zh-CN" altLang="en-US" dirty="0" smtClean="0">
                <a:solidFill>
                  <a:srgbClr val="FF0000"/>
                </a:solidFill>
              </a:rPr>
              <a:t>情境导入</a:t>
            </a:r>
          </a:p>
        </p:txBody>
      </p:sp>
      <p:sp>
        <p:nvSpPr>
          <p:cNvPr id="5123" name="内容占位符 2"/>
          <p:cNvSpPr>
            <a:spLocks noGrp="1"/>
          </p:cNvSpPr>
          <p:nvPr>
            <p:ph idx="1"/>
          </p:nvPr>
        </p:nvSpPr>
        <p:spPr>
          <a:xfrm>
            <a:off x="609600" y="2057400"/>
            <a:ext cx="10972800" cy="1752600"/>
          </a:xfrm>
        </p:spPr>
        <p:txBody>
          <a:bodyPr>
            <a:noAutofit/>
          </a:bodyPr>
          <a:lstStyle/>
          <a:p>
            <a:pPr marL="0" indent="0">
              <a:buFontTx/>
              <a:buNone/>
            </a:pPr>
            <a:r>
              <a:rPr lang="en-US" altLang="zh-CN" sz="3200" dirty="0" smtClean="0">
                <a:latin typeface="楷体" panose="02010609060101010101" pitchFamily="49" charset="-122"/>
              </a:rPr>
              <a:t>    1987</a:t>
            </a:r>
            <a:r>
              <a:rPr lang="zh-CN" altLang="en-US" sz="3200" dirty="0" smtClean="0">
                <a:latin typeface="楷体" panose="02010609060101010101" pitchFamily="49" charset="-122"/>
              </a:rPr>
              <a:t>年，泰始皇陵及兵马俑被联合国教科文组织列入</a:t>
            </a:r>
            <a:r>
              <a:rPr lang="en-US" altLang="zh-CN" sz="3200" dirty="0" smtClean="0">
                <a:latin typeface="楷体" panose="02010609060101010101" pitchFamily="49" charset="-122"/>
              </a:rPr>
              <a:t>《</a:t>
            </a:r>
            <a:r>
              <a:rPr lang="zh-CN" altLang="en-US" sz="3200" dirty="0" smtClean="0">
                <a:latin typeface="楷体" panose="02010609060101010101" pitchFamily="49" charset="-122"/>
              </a:rPr>
              <a:t>世界遗产名录</a:t>
            </a:r>
            <a:r>
              <a:rPr lang="en-US" altLang="zh-CN" sz="3200" dirty="0" smtClean="0">
                <a:latin typeface="楷体" panose="02010609060101010101" pitchFamily="49" charset="-122"/>
              </a:rPr>
              <a:t>》</a:t>
            </a:r>
            <a:r>
              <a:rPr lang="zh-CN" altLang="en-US" sz="3200" dirty="0" smtClean="0">
                <a:latin typeface="楷体" panose="02010609060101010101" pitchFamily="49" charset="-122"/>
              </a:rPr>
              <a:t>，是中国首批列入</a:t>
            </a:r>
            <a:r>
              <a:rPr lang="en-US" altLang="zh-CN" sz="3200" dirty="0" smtClean="0">
                <a:latin typeface="楷体" panose="02010609060101010101" pitchFamily="49" charset="-122"/>
              </a:rPr>
              <a:t>《</a:t>
            </a:r>
            <a:r>
              <a:rPr lang="zh-CN" altLang="en-US" sz="3200" dirty="0" smtClean="0">
                <a:latin typeface="楷体" panose="02010609060101010101" pitchFamily="49" charset="-122"/>
              </a:rPr>
              <a:t>世界遗产名录</a:t>
            </a:r>
            <a:r>
              <a:rPr lang="en-US" altLang="zh-CN" sz="3200" dirty="0" smtClean="0">
                <a:latin typeface="楷体" panose="02010609060101010101" pitchFamily="49" charset="-122"/>
              </a:rPr>
              <a:t>》</a:t>
            </a:r>
            <a:r>
              <a:rPr lang="zh-CN" altLang="en-US" sz="3200" dirty="0" smtClean="0">
                <a:latin typeface="楷体" panose="02010609060101010101" pitchFamily="49" charset="-122"/>
              </a:rPr>
              <a:t>的六处遗产之一。如何认识和理解这一重要的文化遗产？从中能看出中国传统雕塑有哪些特点？中国传统雕塑还有哪些化秀的代表作品？</a:t>
            </a:r>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9800" y="304800"/>
            <a:ext cx="77724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zh-CN" altLang="en-US" dirty="0" smtClean="0">
                <a:solidFill>
                  <a:srgbClr val="FF0000"/>
                </a:solidFill>
                <a:latin typeface="楷体" panose="02010609060101010101" pitchFamily="49" charset="-122"/>
                <a:ea typeface="楷体" panose="02010609060101010101" pitchFamily="49" charset="-122"/>
              </a:rPr>
              <a:t>陵墓雕塑</a:t>
            </a:r>
          </a:p>
        </p:txBody>
      </p:sp>
      <p:sp>
        <p:nvSpPr>
          <p:cNvPr id="5" name="矩形 1"/>
          <p:cNvSpPr>
            <a:spLocks noChangeArrowheads="1"/>
          </p:cNvSpPr>
          <p:nvPr/>
        </p:nvSpPr>
        <p:spPr bwMode="auto">
          <a:xfrm>
            <a:off x="1352550" y="2133600"/>
            <a:ext cx="9486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latin typeface="楷体" panose="02010609060101010101" pitchFamily="49" charset="-122"/>
                <a:ea typeface="楷体" panose="02010609060101010101" pitchFamily="49" charset="-122"/>
              </a:rPr>
              <a:t>    陵墓雕塑是中国古代雕塑艺术的重要组成部分，是中国古代厚葬流行的产物，并集中体现了特定历史时代的社会理想、审美形式和高超的艺术水平。</a:t>
            </a:r>
            <a:endParaRPr lang="en-US" altLang="zh-CN" sz="3200" dirty="0">
              <a:latin typeface="楷体" panose="02010609060101010101" pitchFamily="49" charset="-122"/>
              <a:ea typeface="楷体" panose="02010609060101010101" pitchFamily="49" charset="-122"/>
            </a:endParaRPr>
          </a:p>
          <a:p>
            <a:pPr eaLnBrk="1" hangingPunct="1"/>
            <a:r>
              <a:rPr lang="en-US" altLang="zh-CN" sz="3200" dirty="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中国古代陵墓雕刻艺术以寓意象征的手法表达特定的主题，雕刻技巧独特，整体造型稳定而强劲，形成了中国古代雕刻艺术独特的民族风格。</a:t>
            </a:r>
          </a:p>
        </p:txBody>
      </p:sp>
    </p:spTree>
    <p:extLst>
      <p:ext uri="{BB962C8B-B14F-4D97-AF65-F5344CB8AC3E}">
        <p14:creationId xmlns:p14="http://schemas.microsoft.com/office/powerpoint/2010/main" val="340260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兵马俑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57200"/>
            <a:ext cx="6248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1371600" y="4648200"/>
            <a:ext cx="9601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sz="2800" dirty="0">
                <a:latin typeface="楷体" panose="02010609060101010101" pitchFamily="49" charset="-122"/>
              </a:rPr>
              <a:t>    秦始皇陵兵马俑佣阵随葬陶制佣人数多达</a:t>
            </a:r>
            <a:r>
              <a:rPr lang="en-US" altLang="zh-CN" sz="2800" dirty="0">
                <a:latin typeface="楷体" panose="02010609060101010101" pitchFamily="49" charset="-122"/>
              </a:rPr>
              <a:t>8000</a:t>
            </a:r>
            <a:r>
              <a:rPr lang="zh-CN" altLang="en-US" sz="2800" dirty="0">
                <a:latin typeface="楷体" panose="02010609060101010101" pitchFamily="49" charset="-122"/>
              </a:rPr>
              <a:t>余件，个个身形高大，平均身高</a:t>
            </a:r>
            <a:r>
              <a:rPr lang="en-US" altLang="zh-CN" sz="2800" dirty="0" smtClean="0">
                <a:latin typeface="楷体" panose="02010609060101010101" pitchFamily="49" charset="-122"/>
              </a:rPr>
              <a:t>185cm</a:t>
            </a:r>
            <a:r>
              <a:rPr lang="zh-CN" altLang="en-US" sz="2800" dirty="0" smtClean="0">
                <a:latin typeface="楷体" panose="02010609060101010101" pitchFamily="49" charset="-122"/>
              </a:rPr>
              <a:t>，</a:t>
            </a:r>
            <a:r>
              <a:rPr lang="zh-CN" altLang="en-US" sz="2800" dirty="0">
                <a:latin typeface="楷体" panose="02010609060101010101" pitchFamily="49" charset="-122"/>
              </a:rPr>
              <a:t>排练整齐，井然有序，显示出秦国的军威。</a:t>
            </a:r>
          </a:p>
        </p:txBody>
      </p:sp>
    </p:spTree>
    <p:extLst>
      <p:ext uri="{BB962C8B-B14F-4D97-AF65-F5344CB8AC3E}">
        <p14:creationId xmlns:p14="http://schemas.microsoft.com/office/powerpoint/2010/main" val="42729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兵马俑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810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1828800" y="5181600"/>
            <a:ext cx="982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sz="2800" dirty="0">
                <a:solidFill>
                  <a:srgbClr val="000000"/>
                </a:solidFill>
                <a:latin typeface="楷体" panose="02010609060101010101" pitchFamily="49" charset="-122"/>
              </a:rPr>
              <a:t>    铜制车马按真实的车马</a:t>
            </a:r>
            <a:r>
              <a:rPr lang="en-US" altLang="zh-CN" sz="2800" dirty="0" smtClean="0">
                <a:solidFill>
                  <a:srgbClr val="000000"/>
                </a:solidFill>
                <a:latin typeface="楷体" panose="02010609060101010101" pitchFamily="49" charset="-122"/>
              </a:rPr>
              <a:t>1</a:t>
            </a:r>
            <a:r>
              <a:rPr lang="en-US" altLang="zh-CN" sz="2800" dirty="0">
                <a:solidFill>
                  <a:srgbClr val="000000"/>
                </a:solidFill>
                <a:latin typeface="楷体" panose="02010609060101010101" pitchFamily="49" charset="-122"/>
              </a:rPr>
              <a:t>:</a:t>
            </a:r>
            <a:r>
              <a:rPr lang="en-US" altLang="zh-CN" sz="2800" dirty="0" smtClean="0">
                <a:solidFill>
                  <a:srgbClr val="000000"/>
                </a:solidFill>
                <a:latin typeface="楷体" panose="02010609060101010101" pitchFamily="49" charset="-122"/>
              </a:rPr>
              <a:t>2</a:t>
            </a:r>
            <a:r>
              <a:rPr lang="zh-CN" altLang="en-US" sz="2800" dirty="0">
                <a:solidFill>
                  <a:srgbClr val="000000"/>
                </a:solidFill>
                <a:latin typeface="楷体" panose="02010609060101010101" pitchFamily="49" charset="-122"/>
              </a:rPr>
              <a:t>的比例塑造，造型精美，装饰华丽，结构和系驾逼真、完整。</a:t>
            </a:r>
          </a:p>
        </p:txBody>
      </p:sp>
    </p:spTree>
    <p:extLst>
      <p:ext uri="{BB962C8B-B14F-4D97-AF65-F5344CB8AC3E}">
        <p14:creationId xmlns:p14="http://schemas.microsoft.com/office/powerpoint/2010/main" val="16151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兵马俑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71463"/>
            <a:ext cx="252412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兵马俑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533400"/>
            <a:ext cx="31003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兵马俑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57200"/>
            <a:ext cx="3384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143000" y="5257800"/>
            <a:ext cx="6118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sz="2800">
                <a:latin typeface="楷体" panose="02010609060101010101" pitchFamily="49" charset="-122"/>
              </a:rPr>
              <a:t>    这几件陶俑以不同的衣饰、动态显示了不同的身份和地位、兵种。</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additive="base">
                                        <p:cTn id="7" dur="1000" fill="hold"/>
                                        <p:tgtEl>
                                          <p:spTgt spid="36873"/>
                                        </p:tgtEl>
                                        <p:attrNameLst>
                                          <p:attrName>ppt_x</p:attrName>
                                        </p:attrNameLst>
                                      </p:cBhvr>
                                      <p:tavLst>
                                        <p:tav tm="0">
                                          <p:val>
                                            <p:strVal val="0-#ppt_w/2"/>
                                          </p:val>
                                        </p:tav>
                                        <p:tav tm="100000">
                                          <p:val>
                                            <p:strVal val="#ppt_x"/>
                                          </p:val>
                                        </p:tav>
                                      </p:tavLst>
                                    </p:anim>
                                    <p:anim calcmode="lin" valueType="num">
                                      <p:cBhvr additive="base">
                                        <p:cTn id="8" dur="10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874"/>
                                        </p:tgtEl>
                                        <p:attrNameLst>
                                          <p:attrName>style.visibility</p:attrName>
                                        </p:attrNameLst>
                                      </p:cBhvr>
                                      <p:to>
                                        <p:strVal val="visible"/>
                                      </p:to>
                                    </p:set>
                                    <p:anim calcmode="lin" valueType="num">
                                      <p:cBhvr additive="base">
                                        <p:cTn id="13" dur="1000" fill="hold"/>
                                        <p:tgtEl>
                                          <p:spTgt spid="36874"/>
                                        </p:tgtEl>
                                        <p:attrNameLst>
                                          <p:attrName>ppt_x</p:attrName>
                                        </p:attrNameLst>
                                      </p:cBhvr>
                                      <p:tavLst>
                                        <p:tav tm="0">
                                          <p:val>
                                            <p:strVal val="0-#ppt_w/2"/>
                                          </p:val>
                                        </p:tav>
                                        <p:tav tm="100000">
                                          <p:val>
                                            <p:strVal val="#ppt_x"/>
                                          </p:val>
                                        </p:tav>
                                      </p:tavLst>
                                    </p:anim>
                                    <p:anim calcmode="lin" valueType="num">
                                      <p:cBhvr additive="base">
                                        <p:cTn id="14" dur="1000" fill="hold"/>
                                        <p:tgtEl>
                                          <p:spTgt spid="368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6875"/>
                                        </p:tgtEl>
                                        <p:attrNameLst>
                                          <p:attrName>style.visibility</p:attrName>
                                        </p:attrNameLst>
                                      </p:cBhvr>
                                      <p:to>
                                        <p:strVal val="visible"/>
                                      </p:to>
                                    </p:set>
                                    <p:anim calcmode="lin" valueType="num">
                                      <p:cBhvr additive="base">
                                        <p:cTn id="19" dur="2000" fill="hold"/>
                                        <p:tgtEl>
                                          <p:spTgt spid="36875"/>
                                        </p:tgtEl>
                                        <p:attrNameLst>
                                          <p:attrName>ppt_x</p:attrName>
                                        </p:attrNameLst>
                                      </p:cBhvr>
                                      <p:tavLst>
                                        <p:tav tm="0">
                                          <p:val>
                                            <p:strVal val="0-#ppt_w/2"/>
                                          </p:val>
                                        </p:tav>
                                        <p:tav tm="100000">
                                          <p:val>
                                            <p:strVal val="#ppt_x"/>
                                          </p:val>
                                        </p:tav>
                                      </p:tavLst>
                                    </p:anim>
                                    <p:anim calcmode="lin" valueType="num">
                                      <p:cBhvr additive="base">
                                        <p:cTn id="20" dur="2000" fill="hold"/>
                                        <p:tgtEl>
                                          <p:spTgt spid="368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4)">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兵马俑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214438"/>
            <a:ext cx="28035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兵马俑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14438"/>
            <a:ext cx="2514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371600" y="4875213"/>
            <a:ext cx="96012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sz="2800" dirty="0">
                <a:latin typeface="楷体" panose="02010609060101010101" pitchFamily="49" charset="-122"/>
              </a:rPr>
              <a:t>    有些陶俑出土</a:t>
            </a:r>
            <a:r>
              <a:rPr lang="zh-CN" altLang="en-US" sz="2800" dirty="0" smtClean="0">
                <a:latin typeface="楷体" panose="02010609060101010101" pitchFamily="49" charset="-122"/>
              </a:rPr>
              <a:t>时绘上鲜明</a:t>
            </a:r>
            <a:r>
              <a:rPr lang="zh-CN" altLang="en-US" sz="2800" dirty="0">
                <a:latin typeface="楷体" panose="02010609060101010101" pitchFamily="49" charset="-122"/>
              </a:rPr>
              <a:t>的色彩，每个陶俑五官和头饰的刻画细致入微，面貌不同，年龄、神态各异，写实性极强。</a:t>
            </a:r>
            <a:endParaRPr lang="en-US" altLang="zh-CN" sz="2800" dirty="0">
              <a:latin typeface="楷体" panose="02010609060101010101" pitchFamily="49" charset="-122"/>
            </a:endParaRPr>
          </a:p>
          <a:p>
            <a:pPr eaLnBrk="1" hangingPunct="1">
              <a:spcBef>
                <a:spcPct val="0"/>
              </a:spcBef>
              <a:buFontTx/>
              <a:buNone/>
            </a:pPr>
            <a:endParaRPr lang="zh-CN" altLang="en-US" sz="2800" dirty="0">
              <a:latin typeface="楷体" panose="02010609060101010101" pitchFamily="49" charset="-122"/>
            </a:endParaRPr>
          </a:p>
        </p:txBody>
      </p:sp>
      <p:sp>
        <p:nvSpPr>
          <p:cNvPr id="9" name="TextBox 8"/>
          <p:cNvSpPr txBox="1">
            <a:spLocks noChangeArrowheads="1"/>
          </p:cNvSpPr>
          <p:nvPr/>
        </p:nvSpPr>
        <p:spPr bwMode="auto">
          <a:xfrm>
            <a:off x="2209800" y="5334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楷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楷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eaLnBrk="1" hangingPunct="1">
              <a:spcBef>
                <a:spcPct val="0"/>
              </a:spcBef>
              <a:buFontTx/>
              <a:buNone/>
            </a:pPr>
            <a:r>
              <a:rPr lang="zh-CN" altLang="en-US" sz="2800">
                <a:solidFill>
                  <a:srgbClr val="FF0000"/>
                </a:solidFill>
              </a:rPr>
              <a:t>这些陶俑制作时用了什么样的手法？</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heel(4)">
                                      <p:cBhvr>
                                        <p:cTn id="7" dur="2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500" fill="hold"/>
                                        <p:tgtEl>
                                          <p:spTgt spid="37893"/>
                                        </p:tgtEl>
                                        <p:attrNameLst>
                                          <p:attrName>ppt_x</p:attrName>
                                        </p:attrNameLst>
                                      </p:cBhvr>
                                      <p:tavLst>
                                        <p:tav tm="0">
                                          <p:val>
                                            <p:strVal val="#ppt_x"/>
                                          </p:val>
                                        </p:tav>
                                        <p:tav tm="100000">
                                          <p:val>
                                            <p:strVal val="#ppt_x"/>
                                          </p:val>
                                        </p:tav>
                                      </p:tavLst>
                                    </p:anim>
                                    <p:anim calcmode="lin" valueType="num">
                                      <p:cBhvr additive="base">
                                        <p:cTn id="13"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美术">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美术" id="{D07B2428-9AEE-4993-909F-4011BEB81A3D}" vid="{E776A4C8-F0C3-47C5-AFA9-ADB5D366E6BE}"/>
    </a:ext>
  </a:extLst>
</a:theme>
</file>

<file path=ppt/theme/theme2.xml><?xml version="1.0" encoding="utf-8"?>
<a:theme xmlns:a="http://schemas.openxmlformats.org/drawingml/2006/main" name="1_美术模板">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美术模板">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761</Words>
  <Application>Microsoft Office PowerPoint</Application>
  <PresentationFormat>宽屏</PresentationFormat>
  <Paragraphs>42</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24</vt:i4>
      </vt:variant>
    </vt:vector>
  </HeadingPairs>
  <TitlesOfParts>
    <vt:vector size="32" baseType="lpstr">
      <vt:lpstr>黑体</vt:lpstr>
      <vt:lpstr>楷体</vt:lpstr>
      <vt:lpstr>宋体</vt:lpstr>
      <vt:lpstr>Arial</vt:lpstr>
      <vt:lpstr>Calibri</vt:lpstr>
      <vt:lpstr>美术</vt:lpstr>
      <vt:lpstr>1_美术模板</vt:lpstr>
      <vt:lpstr>2_美术模板</vt:lpstr>
      <vt:lpstr>凝神造像——中国传统雕塑</vt:lpstr>
      <vt:lpstr>PowerPoint 演示文稿</vt:lpstr>
      <vt:lpstr>PowerPoint 演示文稿</vt:lpstr>
      <vt:lpstr>情境导入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宗教雕塑</vt:lpstr>
      <vt:lpstr>PowerPoint 演示文稿</vt:lpstr>
      <vt:lpstr>PowerPoint 演示文稿</vt:lpstr>
      <vt:lpstr>PowerPoint 演示文稿</vt:lpstr>
      <vt:lpstr>宗教雕塑的特点</vt:lpstr>
      <vt:lpstr>思考：</vt:lpstr>
      <vt:lpstr>山西太原晋祠圣母殿侍女像</vt:lpstr>
      <vt:lpstr>佛教传入我国发生的变化</vt:lpstr>
      <vt:lpstr>总结</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2020-03-31T05:24:12Z</dcterms:created>
  <dcterms:modified xsi:type="dcterms:W3CDTF">2020-04-28T08:40:35Z</dcterms:modified>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mpany">
    <vt:lpwstr>100111021000101210101002100010021010010210000012100011121001111210011102</vt:lpwstr>
  </prop:property>
</prop:Properties>
</file>