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   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  <p:sldMasterId id="2147483689" r:id="rId2"/>
    <p:sldMasterId id="2147483701" r:id="rId3"/>
  </p:sldMasterIdLst>
  <p:notesMasterIdLst>
    <p:notesMasterId r:id="rId33"/>
  </p:notesMasterIdLst>
  <p:sldIdLst>
    <p:sldId id="325" r:id="rId4"/>
    <p:sldId id="297" r:id="rId5"/>
    <p:sldId id="303" r:id="rId6"/>
    <p:sldId id="298" r:id="rId7"/>
    <p:sldId id="304" r:id="rId8"/>
    <p:sldId id="317" r:id="rId9"/>
    <p:sldId id="327" r:id="rId10"/>
    <p:sldId id="305" r:id="rId11"/>
    <p:sldId id="307" r:id="rId12"/>
    <p:sldId id="321" r:id="rId13"/>
    <p:sldId id="306" r:id="rId14"/>
    <p:sldId id="299" r:id="rId15"/>
    <p:sldId id="300" r:id="rId16"/>
    <p:sldId id="318" r:id="rId17"/>
    <p:sldId id="301" r:id="rId18"/>
    <p:sldId id="302" r:id="rId19"/>
    <p:sldId id="257" r:id="rId20"/>
    <p:sldId id="258" r:id="rId21"/>
    <p:sldId id="261" r:id="rId22"/>
    <p:sldId id="263" r:id="rId23"/>
    <p:sldId id="264" r:id="rId24"/>
    <p:sldId id="319" r:id="rId25"/>
    <p:sldId id="328" r:id="rId26"/>
    <p:sldId id="330" r:id="rId27"/>
    <p:sldId id="329" r:id="rId28"/>
    <p:sldId id="272" r:id="rId29"/>
    <p:sldId id="315" r:id="rId30"/>
    <p:sldId id="324" r:id="rId31"/>
    <p:sldId id="326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CFF"/>
    <a:srgbClr val="FF6699"/>
    <a:srgbClr val="FFFFFF"/>
    <a:srgbClr val="99FF99"/>
    <a:srgbClr val="FFFF99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43" autoAdjust="0"/>
  </p:normalViewPr>
  <p:slideViewPr>
    <p:cSldViewPr showGuides="1">
      <p:cViewPr varScale="1">
        <p:scale>
          <a:sx n="87" d="100"/>
          <a:sy n="87" d="100"/>
        </p:scale>
        <p:origin x="20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10.xml" Type="http://schemas.openxmlformats.org/officeDocument/2006/relationships/slide" Id="rId13"/>
    <Relationship Target="slides/slide15.xml" Type="http://schemas.openxmlformats.org/officeDocument/2006/relationships/slide" Id="rId18"/>
    <Relationship Target="slides/slide23.xml" Type="http://schemas.openxmlformats.org/officeDocument/2006/relationships/slide" Id="rId26"/>
    <Relationship Target="slides/slide18.xml" Type="http://schemas.openxmlformats.org/officeDocument/2006/relationships/slide" Id="rId21"/>
    <Relationship Target="presProps.xml" Type="http://schemas.openxmlformats.org/officeDocument/2006/relationships/presProps" Id="rId34"/>
    <Relationship Target="slides/slide4.xml" Type="http://schemas.openxmlformats.org/officeDocument/2006/relationships/slide" Id="rId7"/>
    <Relationship Target="slides/slide9.xml" Type="http://schemas.openxmlformats.org/officeDocument/2006/relationships/slide" Id="rId12"/>
    <Relationship Target="slides/slide14.xml" Type="http://schemas.openxmlformats.org/officeDocument/2006/relationships/slide" Id="rId17"/>
    <Relationship Target="slides/slide22.xml" Type="http://schemas.openxmlformats.org/officeDocument/2006/relationships/slide" Id="rId25"/>
    <Relationship Target="notesMasters/notesMaster1.xml" Type="http://schemas.openxmlformats.org/officeDocument/2006/relationships/notesMaster" Id="rId33"/>
    <Relationship Target="slideMasters/slideMaster2.xml" Type="http://schemas.openxmlformats.org/officeDocument/2006/relationships/slideMaster" Id="rId2"/>
    <Relationship Target="slides/slide13.xml" Type="http://schemas.openxmlformats.org/officeDocument/2006/relationships/slide" Id="rId16"/>
    <Relationship Target="slides/slide17.xml" Type="http://schemas.openxmlformats.org/officeDocument/2006/relationships/slide" Id="rId20"/>
    <Relationship Target="slides/slide26.xml" Type="http://schemas.openxmlformats.org/officeDocument/2006/relationships/slide" Id="rId29"/>
    <Relationship Target="slideMasters/slideMaster1.xml" Type="http://schemas.openxmlformats.org/officeDocument/2006/relationships/slideMaster" Id="rId1"/>
    <Relationship Target="slides/slide3.xml" Type="http://schemas.openxmlformats.org/officeDocument/2006/relationships/slide" Id="rId6"/>
    <Relationship Target="slides/slide8.xml" Type="http://schemas.openxmlformats.org/officeDocument/2006/relationships/slide" Id="rId11"/>
    <Relationship Target="slides/slide21.xml" Type="http://schemas.openxmlformats.org/officeDocument/2006/relationships/slide" Id="rId24"/>
    <Relationship Target="slides/slide29.xml" Type="http://schemas.openxmlformats.org/officeDocument/2006/relationships/slide" Id="rId32"/>
    <Relationship Target="tableStyles.xml" Type="http://schemas.openxmlformats.org/officeDocument/2006/relationships/tableStyles" Id="rId37"/>
    <Relationship Target="slides/slide2.xml" Type="http://schemas.openxmlformats.org/officeDocument/2006/relationships/slide" Id="rId5"/>
    <Relationship Target="slides/slide12.xml" Type="http://schemas.openxmlformats.org/officeDocument/2006/relationships/slide" Id="rId15"/>
    <Relationship Target="slides/slide20.xml" Type="http://schemas.openxmlformats.org/officeDocument/2006/relationships/slide" Id="rId23"/>
    <Relationship Target="slides/slide25.xml" Type="http://schemas.openxmlformats.org/officeDocument/2006/relationships/slide" Id="rId28"/>
    <Relationship Target="theme/theme1.xml" Type="http://schemas.openxmlformats.org/officeDocument/2006/relationships/theme" Id="rId36"/>
    <Relationship Target="slides/slide7.xml" Type="http://schemas.openxmlformats.org/officeDocument/2006/relationships/slide" Id="rId10"/>
    <Relationship Target="slides/slide16.xml" Type="http://schemas.openxmlformats.org/officeDocument/2006/relationships/slide" Id="rId19"/>
    <Relationship Target="slides/slide28.xml" Type="http://schemas.openxmlformats.org/officeDocument/2006/relationships/slide" Id="rId31"/>
    <Relationship Target="slides/slide1.xml" Type="http://schemas.openxmlformats.org/officeDocument/2006/relationships/slide" Id="rId4"/>
    <Relationship Target="slides/slide6.xml" Type="http://schemas.openxmlformats.org/officeDocument/2006/relationships/slide" Id="rId9"/>
    <Relationship Target="slides/slide11.xml" Type="http://schemas.openxmlformats.org/officeDocument/2006/relationships/slide" Id="rId14"/>
    <Relationship Target="slides/slide19.xml" Type="http://schemas.openxmlformats.org/officeDocument/2006/relationships/slide" Id="rId22"/>
    <Relationship Target="slides/slide24.xml" Type="http://schemas.openxmlformats.org/officeDocument/2006/relationships/slide" Id="rId27"/>
    <Relationship Target="slides/slide27.xml" Type="http://schemas.openxmlformats.org/officeDocument/2006/relationships/slide" Id="rId30"/>
    <Relationship Target="viewProps.xml" Type="http://schemas.openxmlformats.org/officeDocument/2006/relationships/viewProps" Id="rId35"/>
    <Relationship Target="slides/slide5.xml" Type="http://schemas.openxmlformats.org/officeDocument/2006/relationships/slide" Id="rId8"/>
    <Relationship Target="slideMasters/slideMaster3.xml" Type="http://schemas.openxmlformats.org/officeDocument/2006/relationships/slideMaster" Id="rId3"/>
</Relationships>

</file>

<file path=ppt/notesMasters/_rels/notesMaster1.xml.rels><?xml version="1.0" encoding="UTF-8" standalone="yes"?>
<Relationships xmlns="http://schemas.openxmlformats.org/package/2006/relationships">
    <Relationship Target="../theme/theme4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B3D5B-3F1B-4A43-BBC3-3763EBEE77B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1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CFFEF-09FB-4D63-9C3E-DE6A32A37E0D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7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82EE0-AC04-4C45-8C0F-DCEA8DCF90E4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054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66DE0-AFCC-4AF4-AFE5-DAA282C91EA1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417707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2.jp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media/image2.jp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media/image2.jp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6.xml.rels><?xml version="1.0" encoding="UTF-8" standalone="yes"?>
<Relationships xmlns="http://schemas.openxmlformats.org/package/2006/relationships">
    <Relationship Target="../media/image2.jp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27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8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9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0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1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2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3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4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5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36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45DE-EE5A-47D0-AD10-612A6CCD00CF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CA5C-ED9F-4014-BFA1-C18B3E4031C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50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BAEC-442D-44AF-923F-B7F536E1F6A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30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1065614" y="2766060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34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C7C6D-A37D-475B-B3D8-95CF16DF404C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BC569A-3679-4426-80A5-C40BF31C0AF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4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1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8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05B-519F-4DA4-97B4-7CCD4A21210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56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84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03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21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7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6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61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E3FC-9BEB-4DFD-A148-C355ACF7855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510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19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8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7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2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76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96C-76CD-48CB-B73E-CBC47383A12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31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F9FF-A76D-4291-8904-A59ACD946A2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273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0242-5D71-4435-8A10-43702DCCFE2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0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A5D2-C996-4966-AE88-C6A2603898F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25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E07-B8B7-4A80-95FD-2B22251221B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99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2183-9F76-4397-8F39-DCED3631E46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99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13.xml" Type="http://schemas.openxmlformats.org/officeDocument/2006/relationships/slideLayout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12.xml" Type="http://schemas.openxmlformats.org/officeDocument/2006/relationships/slideLayout" Id="rId12"/>
    <Relationship Target="../slideLayouts/slideLayout2.xml" Type="http://schemas.openxmlformats.org/officeDocument/2006/relationships/slideLayout" Id="rId2"/>
    <Relationship Target="../media/image1.jpg" Type="http://schemas.openxmlformats.org/officeDocument/2006/relationships/image" Id="rId16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theme/theme1.xml" Type="http://schemas.openxmlformats.org/officeDocument/2006/relationships/theme" Id="rId1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slideLayouts/slideLayout14.xml" Type="http://schemas.openxmlformats.org/officeDocument/2006/relationships/slideLayout" Id="rId14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22.xml" Type="http://schemas.openxmlformats.org/officeDocument/2006/relationships/slideLayout" Id="rId8"/>
    <Relationship Target="../media/image1.jpg" Type="http://schemas.openxmlformats.org/officeDocument/2006/relationships/image" Id="rId13"/>
    <Relationship Target="../slideLayouts/slideLayout17.xml" Type="http://schemas.openxmlformats.org/officeDocument/2006/relationships/slideLayout" Id="rId3"/>
    <Relationship Target="../slideLayouts/slideLayout21.xml" Type="http://schemas.openxmlformats.org/officeDocument/2006/relationships/slideLayout" Id="rId7"/>
    <Relationship Target="../theme/theme2.xml" Type="http://schemas.openxmlformats.org/officeDocument/2006/relationships/theme" Id="rId12"/>
    <Relationship Target="../slideLayouts/slideLayout16.xml" Type="http://schemas.openxmlformats.org/officeDocument/2006/relationships/slideLayout" Id="rId2"/>
    <Relationship Target="../slideLayouts/slideLayout15.xml" Type="http://schemas.openxmlformats.org/officeDocument/2006/relationships/slideLayout" Id="rId1"/>
    <Relationship Target="../slideLayouts/slideLayout20.xml" Type="http://schemas.openxmlformats.org/officeDocument/2006/relationships/slideLayout" Id="rId6"/>
    <Relationship Target="../slideLayouts/slideLayout25.xml" Type="http://schemas.openxmlformats.org/officeDocument/2006/relationships/slideLayout" Id="rId11"/>
    <Relationship Target="../slideLayouts/slideLayout19.xml" Type="http://schemas.openxmlformats.org/officeDocument/2006/relationships/slideLayout" Id="rId5"/>
    <Relationship Target="../slideLayouts/slideLayout24.xml" Type="http://schemas.openxmlformats.org/officeDocument/2006/relationships/slideLayout" Id="rId10"/>
    <Relationship Target="../slideLayouts/slideLayout18.xml" Type="http://schemas.openxmlformats.org/officeDocument/2006/relationships/slideLayout" Id="rId4"/>
    <Relationship Target="../slideLayouts/slideLayout23.xml" Type="http://schemas.openxmlformats.org/officeDocument/2006/relationships/slideLayout" Id="rId9"/>
</Relationships>

</file>

<file path=ppt/slideMasters/_rels/slideMaster3.xml.rels><?xml version="1.0" encoding="UTF-8" standalone="yes"?>
<Relationships xmlns="http://schemas.openxmlformats.org/package/2006/relationships">
    <Relationship Target="../slideLayouts/slideLayout33.xml" Type="http://schemas.openxmlformats.org/officeDocument/2006/relationships/slideLayout" Id="rId8"/>
    <Relationship Target="../media/image1.jpg" Type="http://schemas.openxmlformats.org/officeDocument/2006/relationships/image" Id="rId13"/>
    <Relationship Target="../slideLayouts/slideLayout28.xml" Type="http://schemas.openxmlformats.org/officeDocument/2006/relationships/slideLayout" Id="rId3"/>
    <Relationship Target="../slideLayouts/slideLayout32.xml" Type="http://schemas.openxmlformats.org/officeDocument/2006/relationships/slideLayout" Id="rId7"/>
    <Relationship Target="../theme/theme3.xml" Type="http://schemas.openxmlformats.org/officeDocument/2006/relationships/theme" Id="rId12"/>
    <Relationship Target="../slideLayouts/slideLayout27.xml" Type="http://schemas.openxmlformats.org/officeDocument/2006/relationships/slideLayout" Id="rId2"/>
    <Relationship Target="../slideLayouts/slideLayout26.xml" Type="http://schemas.openxmlformats.org/officeDocument/2006/relationships/slideLayout" Id="rId1"/>
    <Relationship Target="../slideLayouts/slideLayout31.xml" Type="http://schemas.openxmlformats.org/officeDocument/2006/relationships/slideLayout" Id="rId6"/>
    <Relationship Target="../slideLayouts/slideLayout36.xml" Type="http://schemas.openxmlformats.org/officeDocument/2006/relationships/slideLayout" Id="rId11"/>
    <Relationship Target="../slideLayouts/slideLayout30.xml" Type="http://schemas.openxmlformats.org/officeDocument/2006/relationships/slideLayout" Id="rId5"/>
    <Relationship Target="../slideLayouts/slideLayout35.xml" Type="http://schemas.openxmlformats.org/officeDocument/2006/relationships/slideLayout" Id="rId10"/>
    <Relationship Target="../slideLayouts/slideLayout29.xml" Type="http://schemas.openxmlformats.org/officeDocument/2006/relationships/slideLayout" Id="rId4"/>
    <Relationship Target="../slideLayouts/slideLayout34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7C6D-A37D-475B-B3D8-95CF16DF404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693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2020/4/29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8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7ECD5B-ACE9-4948-8763-FB5F893C02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2020/4/29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C3F21C-1EF8-4CE6-8A78-1B10641D024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5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5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0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2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3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4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5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6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7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18.jpe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19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0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1.jpeg" Type="http://schemas.openxmlformats.org/officeDocument/2006/relationships/image" Id="rId3"/>
    <Relationship Target="../media/image9.jpe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9.jpeg" Type="http://schemas.openxmlformats.org/officeDocument/2006/relationships/image" Id="rId4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slideLayouts/slideLayout26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5.jpeg" Type="http://schemas.openxmlformats.org/officeDocument/2006/relationships/image" Id="rId2"/>
    <Relationship Target="../slideLayouts/slideLayout14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5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cs typeface="黑体" panose="02010609060101010101" charset="-122"/>
              </a:rPr>
              <a:t>美术的曙光</a:t>
            </a:r>
            <a:r>
              <a:rPr lang="en-US" altLang="zh-CN" sz="4400" dirty="0">
                <a:solidFill>
                  <a:prstClr val="black"/>
                </a:solidFill>
                <a:latin typeface="楷体" panose="02010609060101010101" pitchFamily="49" charset="-122"/>
                <a:cs typeface="黑体" panose="02010609060101010101" charset="-122"/>
              </a:rPr>
              <a:t>——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cs typeface="黑体" panose="02010609060101010101" charset="-122"/>
              </a:rPr>
              <a:t>史前与早期文明的美术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459788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古埃及人相信“灵魂永生”的宗教观念</a:t>
            </a:r>
          </a:p>
        </p:txBody>
      </p:sp>
      <p:pic>
        <p:nvPicPr>
          <p:cNvPr id="80899" name="Picture 3" descr="W020070820518440859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38100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279650" y="404814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3200" b="1" dirty="0">
              <a:ea typeface="楷体" panose="02010609060101010101" pitchFamily="49" charset="-122"/>
            </a:endParaRPr>
          </a:p>
        </p:txBody>
      </p:sp>
      <p:pic>
        <p:nvPicPr>
          <p:cNvPr id="61449" name="Picture 9" descr="狮身人面像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25538"/>
            <a:ext cx="6330950" cy="4748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456737" y="3200400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b="1" dirty="0">
                <a:ea typeface="楷体" panose="02010609060101010101" pitchFamily="49" charset="-122"/>
              </a:rPr>
              <a:t>《狮身人面像》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927350" y="6092825"/>
            <a:ext cx="658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雕像按照埃及第四王朝法老哈佛拉的形象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雕刻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拉荷特普及其妻诺夫尔特公主像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3376"/>
            <a:ext cx="4138612" cy="561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359150" y="6092826"/>
            <a:ext cx="587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拉荷特普及其妻诺夫尔特公主像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涅菲尔蒂尔王后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04813"/>
            <a:ext cx="4062413" cy="5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959600" y="5661026"/>
            <a:ext cx="374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涅菲尔蒂尔王后像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514725" y="5301208"/>
            <a:ext cx="516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各角度的涅菲尔蒂尔王后像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  <p:pic>
        <p:nvPicPr>
          <p:cNvPr id="75782" name="Picture 6" descr="王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052513"/>
            <a:ext cx="8532813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卡纳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76250"/>
            <a:ext cx="7993063" cy="5041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151784" y="566124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1" dirty="0">
                <a:ea typeface="楷体" panose="02010609060101010101" pitchFamily="49" charset="-122"/>
              </a:rPr>
              <a:t>《卡纳克阿蒙神庙柱》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卡纳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620713"/>
            <a:ext cx="7343775" cy="5162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398963" y="594928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1" dirty="0">
                <a:ea typeface="楷体" panose="02010609060101010101" pitchFamily="49" charset="-122"/>
              </a:rPr>
              <a:t>《卡纳克阿蒙神庙柱》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1644651"/>
            <a:ext cx="8334375" cy="2790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114925" y="4797152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群雁图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黄金面具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11125"/>
            <a:ext cx="4206875" cy="598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487613" y="6313533"/>
            <a:ext cx="551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图坦卡蒙墓中法老的黄金面具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法老宝座椅背上能够的雕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96" y="476672"/>
            <a:ext cx="6842125" cy="506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151784" y="5877272"/>
            <a:ext cx="445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法老宝座椅背上的雕刻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910102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1177" y="1844824"/>
            <a:ext cx="6192838" cy="394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51177" y="404664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ea typeface="楷体" panose="02010609060101010101" pitchFamily="49" charset="-122"/>
              </a:rPr>
              <a:t>最早的美术</a:t>
            </a:r>
            <a:r>
              <a:rPr lang="en-US" altLang="zh-CN" sz="3600" b="1" dirty="0"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ea typeface="楷体" panose="02010609060101010101" pitchFamily="49" charset="-122"/>
              </a:rPr>
              <a:t>史前美术</a:t>
            </a:r>
            <a:endParaRPr lang="en-US" altLang="zh-CN" sz="3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阿布辛贝勒神庙"/>
          <p:cNvPicPr>
            <a:picLocks noChangeAspect="1" noChangeArrowheads="1"/>
          </p:cNvPicPr>
          <p:nvPr/>
        </p:nvPicPr>
        <p:blipFill rotWithShape="1">
          <a:blip r:embed="rId2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113" y="404813"/>
            <a:ext cx="6913562" cy="49684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403725" y="594928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阿布辛贝勒神庙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35560" y="692696"/>
            <a:ext cx="2757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楷体" panose="02010609060101010101" pitchFamily="49" charset="-122"/>
              </a:rPr>
              <a:t>思考讨论：</a:t>
            </a:r>
            <a:endParaRPr lang="en-US" altLang="zh-CN" sz="4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97812" y="2060848"/>
            <a:ext cx="6364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埃及美术给你总的印象是什么？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0" name="Picture 10" descr="狮身人面像00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167188"/>
            <a:ext cx="2663825" cy="1998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阿布辛贝勒神庙"/>
          <p:cNvPicPr>
            <a:picLocks noChangeAspect="1" noChangeArrowheads="1"/>
          </p:cNvPicPr>
          <p:nvPr/>
        </p:nvPicPr>
        <p:blipFill rotWithShape="1">
          <a:blip r:embed="rId3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4087" y="4218832"/>
            <a:ext cx="2663825" cy="1871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法老宝座椅背上能够的雕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143376"/>
            <a:ext cx="2735262" cy="2022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088607" y="332656"/>
            <a:ext cx="37753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古埃及美术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特点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053431" y="1772816"/>
            <a:ext cx="879509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建筑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体量巨大、宏伟庄严，具有永恒的纪念性。</a:t>
            </a:r>
          </a:p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雕刻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写实生动，表现手法遵守正面律，具有程式化的倾向。</a:t>
            </a:r>
          </a:p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绘画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线条流畅优美、色彩丰富，具有浓厚的装饰风格，工艺美术用材考究，工艺精湛、华美高贵。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探究与发现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5296" y="1916832"/>
            <a:ext cx="9937104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）史前人类呈现怎样的生活状态？对史前美术作品的产生有何影响？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）史前阶段出现了哪些美术类型？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）这些美术作品中涉及哪些表现内容？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）史前阶段的美术呈现怎么样的特点？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20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探究与发现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1524" y="2060848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）相对于史前阶段，古代两河流域美术有哪些常见主题？举例说明。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）为什么会出现这样的改变？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）古代两河流域美术在视觉叙事上有什么特点？举例说明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993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探究与发现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5296" y="1916832"/>
            <a:ext cx="9937104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）说说古埃及地域范围和社会形态相较于两河流域有哪些不同。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）猜想这种不同在古埃及的美术作品中有怎样的表现。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）古代埃及美术体现了怎样的象征性？举例说明。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）古代埃及的国王与贵族形象体现了怎样的表现程式？举例说明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2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1856" y="476672"/>
            <a:ext cx="2808288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总结</a:t>
            </a:r>
            <a:endParaRPr lang="zh-CN" altLang="en-US" sz="4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5480" y="1844824"/>
            <a:ext cx="9793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史前与人类早期文明时期，美术的再现、叙事、象征的手法得以发展，并承担起重要的社会功能。</a:t>
            </a: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史前时期，美术可能是巫术仪式的一部分，人们认为模仿与原型之间存在着必然联系。早期文明时期，美术依附于王权与宗教，作品获得了展示的意义。发展出复杂的象征系统与高超的叙事技巧。这一时期的作品并不单纯追求视觉的真实。而希望将概念中的事物完整地呈现出来。只有到了古希腊与古罗马时期，自然再现与概念表达才达成更精致的平衡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015880" y="692696"/>
            <a:ext cx="590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楷体" panose="02010609060101010101" pitchFamily="49" charset="-122"/>
              </a:rPr>
              <a:t>课后</a:t>
            </a:r>
            <a:r>
              <a:rPr lang="zh-CN" altLang="en-US" sz="4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拓展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844824"/>
            <a:ext cx="5472608" cy="420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015880" y="692696"/>
            <a:ext cx="590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楷体" panose="02010609060101010101" pitchFamily="49" charset="-122"/>
              </a:rPr>
              <a:t>课后拓展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801815" y="2060576"/>
            <a:ext cx="919072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纳美尔石板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创作于公元前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多年前，是古代埃及文明早期的作品，石板两面的浮雕刻画精细，象征意义丰富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本课的内容，查阅相关资料，请尝试解读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纳美尔石板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的主题内容，分析它的表现形式。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1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6"/>
          <p:cNvSpPr txBox="1">
            <a:spLocks/>
          </p:cNvSpPr>
          <p:nvPr/>
        </p:nvSpPr>
        <p:spPr bwMode="auto">
          <a:xfrm>
            <a:off x="3424408" y="2526590"/>
            <a:ext cx="518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defRPr sz="33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17220" indent="-20574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000" smtClean="0">
                <a:solidFill>
                  <a:sysClr val="windowText" lastClr="000000"/>
                </a:solidFill>
              </a:rPr>
              <a:t>谢    谢</a:t>
            </a:r>
            <a:endParaRPr lang="zh-CN" altLang="en-US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046726" y="4783140"/>
            <a:ext cx="4785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ea typeface="楷体" panose="02010609060101010101" pitchFamily="49" charset="-122"/>
              </a:rPr>
              <a:t>法国拉斯科洞窟壁画</a:t>
            </a:r>
            <a:r>
              <a:rPr lang="en-US" altLang="zh-CN" sz="2800" b="1" dirty="0" smtClean="0">
                <a:ea typeface="楷体" panose="02010609060101010101" pitchFamily="49" charset="-122"/>
              </a:rPr>
              <a:t>》</a:t>
            </a:r>
            <a:endParaRPr lang="en-US" altLang="zh-CN" sz="2800" b="1" dirty="0">
              <a:ea typeface="楷体" panose="02010609060101010101" pitchFamily="49" charset="-122"/>
            </a:endParaRPr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268414"/>
            <a:ext cx="7777163" cy="332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600056" y="5589240"/>
            <a:ext cx="2964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是谁发现的？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299326" y="620713"/>
            <a:ext cx="2964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什么是史前？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  <p:bldP spid="56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117976" y="5733256"/>
            <a:ext cx="389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1" dirty="0" smtClean="0">
                <a:ea typeface="楷体" panose="02010609060101010101" pitchFamily="49" charset="-122"/>
              </a:rPr>
              <a:t>《西班牙阿尔塔米拉</a:t>
            </a:r>
            <a:r>
              <a:rPr lang="zh-CN" altLang="en-US" b="1" dirty="0" smtClean="0">
                <a:ea typeface="楷体" panose="02010609060101010101" pitchFamily="49" charset="-122"/>
              </a:rPr>
              <a:t>洞窟</a:t>
            </a:r>
            <a:r>
              <a:rPr lang="zh-CN" altLang="zh-CN" b="1" dirty="0" smtClean="0">
                <a:ea typeface="楷体" panose="02010609060101010101" pitchFamily="49" charset="-122"/>
              </a:rPr>
              <a:t>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  <p:pic>
        <p:nvPicPr>
          <p:cNvPr id="51221" name="Picture 21" descr="1000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557339"/>
            <a:ext cx="5089525" cy="4065587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2006629521359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981076"/>
            <a:ext cx="6264275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165600" y="5949280"/>
            <a:ext cx="3897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b="1" dirty="0" smtClean="0">
                <a:ea typeface="楷体" panose="02010609060101010101" pitchFamily="49" charset="-122"/>
              </a:rPr>
              <a:t>《西班牙阿尔塔米拉</a:t>
            </a:r>
            <a:r>
              <a:rPr lang="zh-CN" altLang="en-US" b="1" dirty="0" smtClean="0">
                <a:ea typeface="楷体" panose="02010609060101010101" pitchFamily="49" charset="-122"/>
              </a:rPr>
              <a:t>洞窟</a:t>
            </a:r>
            <a:r>
              <a:rPr lang="zh-CN" altLang="zh-CN" b="1" dirty="0" smtClean="0">
                <a:ea typeface="楷体" panose="02010609060101010101" pitchFamily="49" charset="-122"/>
              </a:rPr>
              <a:t>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47850" y="188914"/>
            <a:ext cx="2757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楷体" panose="02010609060101010101" pitchFamily="49" charset="-122"/>
              </a:rPr>
              <a:t>思考讨论：</a:t>
            </a:r>
            <a:endParaRPr lang="en-US" altLang="zh-CN" sz="4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79650" y="908051"/>
            <a:ext cx="77620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史前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人类描绘这些动物的目的是为了审美，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还是具有其他的目的？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3735" name="Picture 7" descr="10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297364"/>
            <a:ext cx="2879725" cy="2300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91010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306888"/>
            <a:ext cx="3600450" cy="229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919288" y="2133601"/>
            <a:ext cx="94332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ea typeface="楷体" panose="02010609060101010101" pitchFamily="49" charset="-122"/>
              </a:rPr>
              <a:t>       有些学者认为，准确地描绘这些动物可以获得一种魔力，使他们能在捕猎这些动物之前先控制这些动物的灵魂，以便顺利</a:t>
            </a:r>
            <a:r>
              <a:rPr lang="zh-CN" altLang="en-US" dirty="0" smtClean="0">
                <a:ea typeface="楷体" panose="02010609060101010101" pitchFamily="49" charset="-122"/>
              </a:rPr>
              <a:t>捕获。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 b="-9"/>
          <a:stretch>
            <a:fillRect/>
          </a:stretch>
        </p:blipFill>
        <p:spPr bwMode="auto">
          <a:xfrm>
            <a:off x="5303839" y="404814"/>
            <a:ext cx="4103687" cy="597693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03388" y="5876926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ea typeface="楷体" panose="02010609060101010101" pitchFamily="49" charset="-122"/>
              </a:rPr>
              <a:t>手持牛角的裸女</a:t>
            </a:r>
            <a:r>
              <a:rPr lang="en-US" altLang="zh-CN" sz="2800" dirty="0">
                <a:ea typeface="楷体" panose="02010609060101010101" pitchFamily="49" charset="-122"/>
              </a:rPr>
              <a:t>》</a:t>
            </a:r>
            <a:endParaRPr lang="zh-CN" altLang="en-US" sz="28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03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 descr="daoyu02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0"/>
            <a:ext cx="316865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063751" y="6092825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b="1" dirty="0">
                <a:ea typeface="楷体" panose="02010609060101010101" pitchFamily="49" charset="-122"/>
              </a:rPr>
              <a:t>《维林多夫的裸女》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024563" y="260351"/>
            <a:ext cx="2757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ea typeface="楷体" panose="02010609060101010101" pitchFamily="49" charset="-122"/>
              </a:rPr>
              <a:t>思考讨论：</a:t>
            </a:r>
            <a:endParaRPr lang="en-US" altLang="zh-CN" sz="4000" b="1" dirty="0">
              <a:ea typeface="楷体" panose="02010609060101010101" pitchFamily="49" charset="-122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230814" y="1196752"/>
            <a:ext cx="637329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史前时代的雕刻，多表现为生理特征十分明显的女性，且体积大多很小，为什么？</a:t>
            </a:r>
          </a:p>
          <a:p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519936" y="3740009"/>
            <a:ext cx="60841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象征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旺盛的生育力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原始人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对本部落生存的关注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原始人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心目中理想的爱与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美的女神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狮身人面像0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765175"/>
            <a:ext cx="6842125" cy="513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983956" y="98394"/>
            <a:ext cx="2501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古埃及美术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711451" y="5949950"/>
            <a:ext cx="569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ea typeface="楷体" panose="02010609060101010101" pitchFamily="49" charset="-122"/>
              </a:rPr>
              <a:t>为什么称为金字塔？为什么修建金字塔？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</p:bldLst>
  </p:timing>
</p:sld>
</file>

<file path=ppt/theme/theme1.xml><?xml version="1.0" encoding="utf-8"?>
<a:theme xmlns:a="http://schemas.openxmlformats.org/drawingml/2006/main" name="美术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美术" id="{D07B2428-9AEE-4993-909F-4011BEB81A3D}" vid="{E776A4C8-F0C3-47C5-AFA9-ADB5D366E6BE}"/>
    </a:ext>
  </a:extLst>
</a:theme>
</file>

<file path=ppt/theme/theme2.xml><?xml version="1.0" encoding="utf-8"?>
<a:theme xmlns:a="http://schemas.openxmlformats.org/drawingml/2006/main" name="1_美术模板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美术模板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美术</Template>
  <TotalTime>0</TotalTime>
  <Words>643</Words>
  <Application>Microsoft Office PowerPoint</Application>
  <PresentationFormat>宽屏</PresentationFormat>
  <Paragraphs>63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MS PGothic</vt:lpstr>
      <vt:lpstr>黑体</vt:lpstr>
      <vt:lpstr>楷体</vt:lpstr>
      <vt:lpstr>宋体</vt:lpstr>
      <vt:lpstr>Arial</vt:lpstr>
      <vt:lpstr>Calibri</vt:lpstr>
      <vt:lpstr>美术</vt:lpstr>
      <vt:lpstr>1_美术模板</vt:lpstr>
      <vt:lpstr>2_美术模板</vt:lpstr>
      <vt:lpstr>美术的曙光——史前与早期文明的美术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古埃及人相信“灵魂永生”的宗教观念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探究与发现</vt:lpstr>
      <vt:lpstr>探究与发现</vt:lpstr>
      <vt:lpstr>探究与发现</vt:lpstr>
      <vt:lpstr>总结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2020-03-31T09:23:51Z</dcterms:created>
  <dcterms:modified xsi:type="dcterms:W3CDTF">2020-04-29T02:05:12Z</dcterms:modified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mpany">
    <vt:lpwstr>100111021000101210101002100010021010010210000012100011121001111210011102</vt:lpwstr>
  </prop:property>
</prop:Properties>
</file>