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9" r:id="rId4"/>
    <p:sldId id="30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01" r:id="rId14"/>
    <p:sldId id="302" r:id="rId15"/>
    <p:sldId id="278" r:id="rId16"/>
    <p:sldId id="276" r:id="rId17"/>
    <p:sldId id="277" r:id="rId18"/>
    <p:sldId id="275" r:id="rId19"/>
    <p:sldId id="270" r:id="rId20"/>
    <p:sldId id="272" r:id="rId21"/>
    <p:sldId id="267" r:id="rId22"/>
    <p:sldId id="268" r:id="rId23"/>
    <p:sldId id="269" r:id="rId24"/>
    <p:sldId id="303" r:id="rId2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8e3d715-f0c6-4a26-a872-6896149642bf}">
          <p14:sldIdLst>
            <p14:sldId id="256"/>
            <p14:sldId id="279"/>
            <p14:sldId id="300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301"/>
            <p14:sldId id="278"/>
            <p14:sldId id="276"/>
            <p14:sldId id="277"/>
            <p14:sldId id="275"/>
            <p14:sldId id="267"/>
            <p14:sldId id="268"/>
            <p14:sldId id="269"/>
            <p14:sldId id="303"/>
            <p14:sldId id="272"/>
            <p14:sldId id="270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microsoft.com/office/2007/relationships/media" Target="file:///I:\&#38899;&#20048;\&#21476;&#31581;-&#12298;&#39640;&#23665;&#27969;&#27700;&#12299;.mp3" TargetMode="External"/><Relationship Id="rId2" Type="http://schemas.openxmlformats.org/officeDocument/2006/relationships/audio" Target="file:///I:\&#38899;&#20048;\&#21476;&#31581;-&#12298;&#39640;&#23665;&#27969;&#27700;&#12299;.mp3" TargetMode="Externa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vie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735" y="18415"/>
            <a:ext cx="12268835" cy="64573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085"/>
            <a:ext cx="12160250" cy="677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68580"/>
            <a:ext cx="12159615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7780" y="-15875"/>
            <a:ext cx="955675" cy="6880860"/>
          </a:xfrm>
          <a:solidFill>
            <a:srgbClr val="FF0000"/>
          </a:solidFill>
        </p:spPr>
        <p:txBody>
          <a:bodyPr/>
          <a:p>
            <a:r>
              <a:rPr lang="zh-CN" altLang="zh-CN" sz="5400">
                <a:solidFill>
                  <a:schemeClr val="bg1"/>
                </a:solidFill>
              </a:rPr>
              <a:t>欣赏</a:t>
            </a:r>
            <a:endParaRPr lang="zh-CN" altLang="zh-CN" sz="5400">
              <a:solidFill>
                <a:schemeClr val="bg1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37260" y="-16510"/>
            <a:ext cx="11266805" cy="68821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160" y="-635"/>
            <a:ext cx="1250950" cy="6816090"/>
          </a:xfrm>
        </p:spPr>
        <p:txBody>
          <a:bodyPr/>
          <a:p>
            <a:r>
              <a:rPr lang="zh-CN" altLang="en-US" sz="6600" b="1" i="1">
                <a:solidFill>
                  <a:srgbClr val="FF0000"/>
                </a:solidFill>
              </a:rPr>
              <a:t>十二生肖</a:t>
            </a:r>
            <a:endParaRPr lang="zh-CN" altLang="en-US" sz="6600" b="1" i="1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b="4967"/>
          <a:stretch>
            <a:fillRect/>
          </a:stretch>
        </p:blipFill>
        <p:spPr>
          <a:xfrm>
            <a:off x="2150745" y="-635"/>
            <a:ext cx="9975215" cy="6816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890" y="365125"/>
            <a:ext cx="1039495" cy="5919470"/>
          </a:xfrm>
        </p:spPr>
        <p:txBody>
          <a:bodyPr/>
          <a:p>
            <a:r>
              <a:rPr lang="zh-CN" altLang="en-US" sz="6600" i="1">
                <a:solidFill>
                  <a:srgbClr val="FF0000"/>
                </a:solidFill>
                <a:latin typeface="+mj-ea"/>
              </a:rPr>
              <a:t>花开富贵</a:t>
            </a:r>
            <a:endParaRPr lang="zh-CN" altLang="en-US" sz="6600" i="1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09115" y="-47625"/>
            <a:ext cx="10428605" cy="6745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045" y="469900"/>
            <a:ext cx="1355090" cy="4879975"/>
          </a:xfrm>
        </p:spPr>
        <p:txBody>
          <a:bodyPr/>
          <a:p>
            <a:r>
              <a:rPr lang="zh-CN" altLang="en-US" sz="5400" b="1" i="1">
                <a:solidFill>
                  <a:srgbClr val="FF0000"/>
                </a:solidFill>
                <a:latin typeface="+mn-ea"/>
                <a:ea typeface="+mn-ea"/>
              </a:rPr>
              <a:t>鸳鸯戏水</a:t>
            </a:r>
            <a:endParaRPr lang="zh-CN" altLang="en-US" sz="5400" b="1" i="1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77365" y="53975"/>
            <a:ext cx="9979660" cy="675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685" y="539115"/>
            <a:ext cx="1426845" cy="5779135"/>
          </a:xfrm>
        </p:spPr>
        <p:txBody>
          <a:bodyPr/>
          <a:p>
            <a:r>
              <a:rPr lang="zh-CN" altLang="en-US" sz="6600" b="1" i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喜鹊登梅</a:t>
            </a:r>
            <a:endParaRPr lang="zh-CN" altLang="en-US" sz="6600" b="1" i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00530" y="15875"/>
            <a:ext cx="10530840" cy="6825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2700" y="-12700"/>
            <a:ext cx="12142470" cy="67678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40" y="-5080"/>
            <a:ext cx="12149455" cy="68395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4485" y="496570"/>
            <a:ext cx="1275080" cy="4734560"/>
          </a:xfrm>
        </p:spPr>
        <p:txBody>
          <a:bodyPr/>
          <a:p>
            <a:r>
              <a:rPr lang="zh-CN" altLang="zh-CN" sz="6600" b="1" i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年年有余</a:t>
            </a:r>
            <a:endParaRPr lang="zh-CN" altLang="zh-CN" sz="6600" b="1" i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94510" y="72390"/>
            <a:ext cx="10527030" cy="6712585"/>
          </a:xfrm>
          <a:prstGeom prst="rect">
            <a:avLst/>
          </a:prstGeom>
        </p:spPr>
      </p:pic>
      <p:pic>
        <p:nvPicPr>
          <p:cNvPr id="6" name="古筝-《高山流水》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4435" y="550545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210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" y="5629275"/>
            <a:ext cx="12188825" cy="1218565"/>
          </a:xfrm>
          <a:solidFill>
            <a:srgbClr val="C00000"/>
          </a:solidFill>
        </p:spPr>
        <p:txBody>
          <a:bodyPr>
            <a:normAutofit/>
          </a:bodyPr>
          <a:p>
            <a:r>
              <a:rPr lang="en-US" altLang="zh-CN">
                <a:solidFill>
                  <a:schemeClr val="tx1"/>
                </a:solidFill>
              </a:rPr>
              <a:t>        </a:t>
            </a:r>
            <a:r>
              <a:rPr lang="zh-CN" altLang="en-US">
                <a:solidFill>
                  <a:srgbClr val="FFFF00"/>
                </a:solidFill>
              </a:rPr>
              <a:t>甘谷县大庄初级中学           授课者：   王杰</a:t>
            </a:r>
            <a:r>
              <a:rPr lang="zh-CN" altLang="en-US">
                <a:solidFill>
                  <a:schemeClr val="tx1"/>
                </a:solidFill>
              </a:rPr>
              <a:t> </a:t>
            </a:r>
            <a:r>
              <a:rPr lang="zh-CN" altLang="en-US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zh-CN" altLang="en-US"/>
              <a:t>  </a:t>
            </a:r>
            <a:endParaRPr lang="zh-CN" altLang="en-US"/>
          </a:p>
        </p:txBody>
      </p:sp>
      <p:pic>
        <p:nvPicPr>
          <p:cNvPr id="5" name="内容占位符 4" descr="22"/>
          <p:cNvPicPr>
            <a:picLocks noChangeAspect="1"/>
          </p:cNvPicPr>
          <p:nvPr>
            <p:ph idx="1"/>
          </p:nvPr>
        </p:nvPicPr>
        <p:blipFill>
          <a:blip r:embed="rId1"/>
          <a:srcRect l="869" t="869" r="-869" b="14484"/>
          <a:stretch>
            <a:fillRect/>
          </a:stretch>
        </p:blipFill>
        <p:spPr>
          <a:xfrm>
            <a:off x="-12065" y="23495"/>
            <a:ext cx="12298045" cy="560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2"/>
          <p:cNvPicPr>
            <a:picLocks noChangeAspect="1"/>
          </p:cNvPicPr>
          <p:nvPr/>
        </p:nvPicPr>
        <p:blipFill>
          <a:blip r:embed="rId1"/>
          <a:srcRect b="6810"/>
          <a:stretch>
            <a:fillRect/>
          </a:stretch>
        </p:blipFill>
        <p:spPr>
          <a:xfrm>
            <a:off x="15875" y="-22860"/>
            <a:ext cx="12175490" cy="6889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3"/>
          <p:cNvPicPr>
            <a:picLocks noChangeAspect="1"/>
          </p:cNvPicPr>
          <p:nvPr/>
        </p:nvPicPr>
        <p:blipFill>
          <a:blip r:embed="rId1"/>
          <a:srcRect b="4236"/>
          <a:stretch>
            <a:fillRect/>
          </a:stretch>
        </p:blipFill>
        <p:spPr>
          <a:xfrm>
            <a:off x="0" y="3175"/>
            <a:ext cx="12208510" cy="694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1595" y="33655"/>
            <a:ext cx="12282805" cy="6802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086610"/>
            <a:ext cx="10515600" cy="2663825"/>
          </a:xfrm>
        </p:spPr>
        <p:txBody>
          <a:bodyPr/>
          <a:p>
            <a:pPr algn="ctr"/>
            <a:r>
              <a:rPr lang="zh-CN" altLang="zh-CN" sz="8000" b="1" i="1">
                <a:solidFill>
                  <a:srgbClr val="FF0000"/>
                </a:solidFill>
                <a:latin typeface="DFKai-SB" panose="03000509000000000000" charset="-120"/>
                <a:ea typeface="DFKai-SB" panose="03000509000000000000" charset="-120"/>
              </a:rPr>
              <a:t>谢谢欣赏</a:t>
            </a:r>
            <a:endParaRPr lang="zh-CN" altLang="zh-CN" sz="8000" b="1" i="1">
              <a:solidFill>
                <a:srgbClr val="FF0000"/>
              </a:solidFill>
              <a:latin typeface="DFKai-SB" panose="03000509000000000000" charset="-120"/>
              <a:ea typeface="DFKai-SB" panose="03000509000000000000" charset="-120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25" y="4302125"/>
            <a:ext cx="2888615" cy="2520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9457690" y="4103370"/>
            <a:ext cx="2520950" cy="2919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417195" y="-407035"/>
            <a:ext cx="2098675" cy="28879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9258935" y="-12065"/>
            <a:ext cx="2919095" cy="209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10800000" flipV="1">
            <a:off x="991235" y="3376930"/>
            <a:ext cx="10283825" cy="2754630"/>
          </a:xfrm>
        </p:spPr>
        <p:txBody>
          <a:bodyPr>
            <a:normAutofit/>
          </a:bodyPr>
          <a:p>
            <a:r>
              <a:rPr lang="en-US" altLang="zh-CN" sz="32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    </a:t>
            </a:r>
            <a:r>
              <a:rPr lang="zh-CN" altLang="en-US" sz="32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剪纸包括窗花、门笺、墙花、顶棚花、灯花、花样、喜花、春花、丧花等等。</a:t>
            </a:r>
            <a:br>
              <a:rPr lang="zh-CN" altLang="en-US" sz="32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 sz="32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    剪纸也是一种民俗艺术，它的产生和流传同农村的节令风俗有着密切的关系。例如窗花、门笺、灯花，便是在春节或元宵节时贴挂的。</a:t>
            </a:r>
            <a:endParaRPr lang="zh-CN" altLang="en-US" sz="3200" b="1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4" name="内容占位符 3" descr="33"/>
          <p:cNvPicPr>
            <a:picLocks noChangeAspect="1"/>
          </p:cNvPicPr>
          <p:nvPr>
            <p:ph idx="1"/>
          </p:nvPr>
        </p:nvPicPr>
        <p:blipFill>
          <a:blip r:embed="rId1"/>
          <a:srcRect b="45299"/>
          <a:stretch>
            <a:fillRect/>
          </a:stretch>
        </p:blipFill>
        <p:spPr>
          <a:xfrm>
            <a:off x="-9525" y="-3810"/>
            <a:ext cx="12211050" cy="338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" y="10795"/>
            <a:ext cx="12222480" cy="683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-50800"/>
            <a:ext cx="12183110" cy="6932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860" y="-29210"/>
            <a:ext cx="12237720" cy="6915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55" y="47625"/>
            <a:ext cx="12099925" cy="676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325" y="-26670"/>
            <a:ext cx="12205970" cy="6846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115" y="22225"/>
            <a:ext cx="12162155" cy="672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WPS 演示</Application>
  <PresentationFormat>宽屏</PresentationFormat>
  <Paragraphs>18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Wingdings</vt:lpstr>
      <vt:lpstr>仿宋</vt:lpstr>
      <vt:lpstr>Calibri Light</vt:lpstr>
      <vt:lpstr>Calibri</vt:lpstr>
      <vt:lpstr>微软雅黑</vt:lpstr>
      <vt:lpstr>Arial Unicode MS</vt:lpstr>
      <vt:lpstr>DFKai-SB</vt:lpstr>
      <vt:lpstr>Office 主题</vt:lpstr>
      <vt:lpstr>PowerPoint 演示文稿</vt:lpstr>
      <vt:lpstr>        甘谷县大庄初级中学           授课者：   王杰    </vt:lpstr>
      <vt:lpstr>    剪纸包括窗花、门笺、墙花、顶棚花、灯花、花样、喜花、春花、丧花等等。     剪纸也是一种民俗艺术，它的产生和流传同农村的节令风俗有着密切的关系。例如窗花、门笺、灯花，便是在春节或元宵节时贴挂的。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欣赏</vt:lpstr>
      <vt:lpstr>十二生肖</vt:lpstr>
      <vt:lpstr>花开富贵</vt:lpstr>
      <vt:lpstr>鸳鸯戏水</vt:lpstr>
      <vt:lpstr>喜鹊登梅</vt:lpstr>
      <vt:lpstr>PowerPoint 演示文稿</vt:lpstr>
      <vt:lpstr>PowerPoint 演示文稿</vt:lpstr>
      <vt:lpstr>年年有余</vt:lpstr>
      <vt:lpstr>PowerPoint 演示文稿</vt:lpstr>
      <vt:lpstr>PowerPoint 演示文稿</vt:lpstr>
      <vt:lpstr>PowerPoint 演示文稿</vt:lpstr>
      <vt:lpstr>谢谢欣赏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20</cp:revision>
  <dcterms:created xsi:type="dcterms:W3CDTF">2017-06-08T11:32:00Z</dcterms:created>
  <dcterms:modified xsi:type="dcterms:W3CDTF">2017-06-12T03:33:44Z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