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31" r:id="rId4"/>
    <p:sldId id="258" r:id="rId5"/>
    <p:sldId id="260" r:id="rId6"/>
    <p:sldId id="264" r:id="rId7"/>
    <p:sldId id="265" r:id="rId8"/>
    <p:sldId id="266" r:id="rId9"/>
    <p:sldId id="269" r:id="rId10"/>
    <p:sldId id="272" r:id="rId11"/>
    <p:sldId id="309" r:id="rId12"/>
    <p:sldId id="277" r:id="rId13"/>
    <p:sldId id="278" r:id="rId14"/>
    <p:sldId id="279" r:id="rId15"/>
    <p:sldId id="308" r:id="rId16"/>
    <p:sldId id="268" r:id="rId17"/>
    <p:sldId id="267" r:id="rId18"/>
    <p:sldId id="289" r:id="rId19"/>
    <p:sldId id="290" r:id="rId20"/>
    <p:sldId id="274" r:id="rId21"/>
    <p:sldId id="326" r:id="rId22"/>
    <p:sldId id="312" r:id="rId23"/>
    <p:sldId id="311" r:id="rId24"/>
    <p:sldId id="285" r:id="rId25"/>
    <p:sldId id="283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8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02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800" b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800" b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800" b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800" b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800" b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800" b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800" b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800" b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副标题 3073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6400800" cy="1752600"/>
          </a:xfrm>
        </p:spPr>
        <p:txBody>
          <a:bodyPr/>
          <a:p>
            <a:pPr defTabSz="914400" fontAlgn="base">
              <a:buNone/>
            </a:pPr>
            <a:r>
              <a:rPr lang="zh-CN" altLang="zh-CN" sz="9600" b="1" i="1" strike="noStrike" kern="1200" baseline="0" noProof="1">
                <a:solidFill>
                  <a:srgbClr val="3399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新宋体" panose="02010609030101010101" charset="-122"/>
              </a:rPr>
              <a:t>小伙伴</a:t>
            </a:r>
            <a:endParaRPr lang="zh-CN" altLang="zh-CN" sz="9600" b="1" i="1" strike="noStrike" kern="1200" baseline="0" noProof="1">
              <a:solidFill>
                <a:srgbClr val="3399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新宋体" panose="02010609030101010101" charset="-122"/>
            </a:endParaRPr>
          </a:p>
        </p:txBody>
      </p:sp>
      <p:pic>
        <p:nvPicPr>
          <p:cNvPr id="2050" name="图片 30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0" y="0"/>
            <a:ext cx="19685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b="1" i="1">
                <a:solidFill>
                  <a:srgbClr val="3399FF"/>
                </a:solidFill>
              </a:rPr>
              <a:t>这些作品的共同点是什么？</a:t>
            </a:r>
            <a:endParaRPr lang="zh-CN" altLang="en-US" b="1" i="1">
              <a:solidFill>
                <a:srgbClr val="3399FF"/>
              </a:solidFill>
            </a:endParaRPr>
          </a:p>
        </p:txBody>
      </p:sp>
      <p:pic>
        <p:nvPicPr>
          <p:cNvPr id="11266" name="内容占位符 1126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92363" y="1600200"/>
            <a:ext cx="4359275" cy="4525963"/>
          </a:xfr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2289" descr="12_110421094328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4775" y="1981200"/>
            <a:ext cx="3959225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12290" descr="三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32766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229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648200" cy="685800"/>
          </a:xfrm>
          <a:ln/>
        </p:spPr>
        <p:txBody>
          <a:bodyPr anchor="ctr"/>
          <a:p>
            <a:r>
              <a:rPr lang="zh-CN" altLang="en-US" sz="3600" b="1"/>
              <a:t>五官的比例</a:t>
            </a:r>
            <a:r>
              <a:rPr lang="en-US" altLang="zh-CN" sz="3600" b="1"/>
              <a:t>——</a:t>
            </a:r>
            <a:r>
              <a:rPr lang="zh-CN" altLang="en-US" sz="3600" b="1"/>
              <a:t>长度</a:t>
            </a:r>
            <a:endParaRPr lang="zh-CN" altLang="en-US" sz="3600" b="1"/>
          </a:p>
        </p:txBody>
      </p:sp>
      <p:sp>
        <p:nvSpPr>
          <p:cNvPr id="12293" name="内容占位符 12292"/>
          <p:cNvSpPr>
            <a:spLocks noGrp="1"/>
          </p:cNvSpPr>
          <p:nvPr>
            <p:ph idx="1"/>
          </p:nvPr>
        </p:nvSpPr>
        <p:spPr>
          <a:xfrm>
            <a:off x="4953000" y="990600"/>
            <a:ext cx="3581400" cy="1447800"/>
          </a:xfrm>
          <a:ln/>
        </p:spPr>
        <p:txBody>
          <a:bodyPr anchor="t"/>
          <a:p>
            <a:pPr>
              <a:buNone/>
            </a:pPr>
            <a:r>
              <a:rPr lang="zh-CN" altLang="en-US" b="1">
                <a:solidFill>
                  <a:schemeClr val="accent2"/>
                </a:solidFill>
              </a:rPr>
              <a:t>特别注意：</a:t>
            </a:r>
            <a:endParaRPr lang="zh-CN" altLang="en-US" b="1">
              <a:solidFill>
                <a:schemeClr val="accent2"/>
              </a:solidFill>
            </a:endParaRPr>
          </a:p>
          <a:p>
            <a:pPr>
              <a:buNone/>
            </a:pPr>
            <a:r>
              <a:rPr lang="zh-CN" altLang="en-US" b="1">
                <a:solidFill>
                  <a:schemeClr val="accent2"/>
                </a:solidFill>
              </a:rPr>
              <a:t>眼睛在头部的位置</a:t>
            </a:r>
            <a:endParaRPr lang="zh-CN" altLang="en-US" b="1">
              <a:solidFill>
                <a:schemeClr val="accent2"/>
              </a:solidFill>
            </a:endParaRPr>
          </a:p>
        </p:txBody>
      </p:sp>
      <p:sp>
        <p:nvSpPr>
          <p:cNvPr id="12294" name="矩形 12293"/>
          <p:cNvSpPr/>
          <p:nvPr/>
        </p:nvSpPr>
        <p:spPr>
          <a:xfrm>
            <a:off x="2743200" y="4724400"/>
            <a:ext cx="19050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44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三庭</a:t>
            </a:r>
            <a:endParaRPr lang="zh-CN" altLang="en-US" sz="44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矩形 12294"/>
          <p:cNvSpPr/>
          <p:nvPr/>
        </p:nvSpPr>
        <p:spPr>
          <a:xfrm>
            <a:off x="228600" y="609600"/>
            <a:ext cx="5562600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lvl="0" indent="-342900">
              <a:spcBef>
                <a:spcPct val="20000"/>
              </a:spcBef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注意观察：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  <a:buChar char="•"/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、发际线到眉心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  <a:buChar char="•"/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、眉心到鼻头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  <a:buChar char="•"/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、鼻头到下颌底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比较它们之间的距离、长短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直接连接符 12295"/>
          <p:cNvSpPr/>
          <p:nvPr/>
        </p:nvSpPr>
        <p:spPr>
          <a:xfrm flipH="1">
            <a:off x="4953000" y="3810000"/>
            <a:ext cx="41910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7" name="直接连接符 12296"/>
          <p:cNvSpPr/>
          <p:nvPr/>
        </p:nvSpPr>
        <p:spPr>
          <a:xfrm flipH="1">
            <a:off x="4953000" y="4724400"/>
            <a:ext cx="41910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8" name="直接连接符 12297"/>
          <p:cNvSpPr/>
          <p:nvPr/>
        </p:nvSpPr>
        <p:spPr>
          <a:xfrm flipH="1">
            <a:off x="4953000" y="5638800"/>
            <a:ext cx="41910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9" name="直接连接符 12298"/>
          <p:cNvSpPr/>
          <p:nvPr/>
        </p:nvSpPr>
        <p:spPr>
          <a:xfrm flipH="1">
            <a:off x="4953000" y="2895600"/>
            <a:ext cx="41910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00" name="矩形 12299"/>
          <p:cNvSpPr/>
          <p:nvPr/>
        </p:nvSpPr>
        <p:spPr>
          <a:xfrm>
            <a:off x="4724400" y="2971800"/>
            <a:ext cx="685800" cy="2514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en-US" altLang="zh-CN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1/3</a:t>
            </a:r>
            <a:br>
              <a:rPr lang="en-US" altLang="zh-CN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en-US" altLang="zh-CN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en-US" altLang="zh-CN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1/3</a:t>
            </a:r>
            <a:br>
              <a:rPr lang="en-US" altLang="zh-CN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en-US" altLang="zh-CN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en-US" altLang="zh-CN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1/3</a:t>
            </a:r>
            <a:endParaRPr lang="en-US" altLang="zh-CN" sz="20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1" name="上下箭头 12300"/>
          <p:cNvSpPr/>
          <p:nvPr/>
        </p:nvSpPr>
        <p:spPr>
          <a:xfrm>
            <a:off x="5562600" y="4724400"/>
            <a:ext cx="152400" cy="914400"/>
          </a:xfrm>
          <a:prstGeom prst="upDownArrow">
            <a:avLst>
              <a:gd name="adj1" fmla="val 50000"/>
              <a:gd name="adj2" fmla="val 120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2" name="上下箭头 12301"/>
          <p:cNvSpPr/>
          <p:nvPr/>
        </p:nvSpPr>
        <p:spPr>
          <a:xfrm>
            <a:off x="5562600" y="3810000"/>
            <a:ext cx="152400" cy="914400"/>
          </a:xfrm>
          <a:prstGeom prst="upDownArrow">
            <a:avLst>
              <a:gd name="adj1" fmla="val 50000"/>
              <a:gd name="adj2" fmla="val 120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3" name="上下箭头 12302"/>
          <p:cNvSpPr/>
          <p:nvPr/>
        </p:nvSpPr>
        <p:spPr>
          <a:xfrm>
            <a:off x="5562600" y="2895600"/>
            <a:ext cx="152400" cy="914400"/>
          </a:xfrm>
          <a:prstGeom prst="upDownArrow">
            <a:avLst>
              <a:gd name="adj1" fmla="val 50000"/>
              <a:gd name="adj2" fmla="val 120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charRg st="6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uiExpand="1" build="p"/>
      <p:bldP spid="12294" grpId="0"/>
      <p:bldP spid="12295" grpId="0"/>
      <p:bldP spid="12300" grpId="0"/>
      <p:bldP spid="1230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3313" descr="12_110421094328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4775" y="1981200"/>
            <a:ext cx="3959225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内容占位符 13314"/>
          <p:cNvSpPr>
            <a:spLocks noGrp="1"/>
          </p:cNvSpPr>
          <p:nvPr>
            <p:ph idx="1"/>
          </p:nvPr>
        </p:nvSpPr>
        <p:spPr>
          <a:xfrm>
            <a:off x="228600" y="685800"/>
            <a:ext cx="5486400" cy="609600"/>
          </a:xfrm>
          <a:ln/>
        </p:spPr>
        <p:txBody>
          <a:bodyPr anchor="t"/>
          <a:p>
            <a:pPr>
              <a:buNone/>
            </a:pPr>
            <a:r>
              <a:rPr lang="zh-CN" altLang="en-US" sz="2800"/>
              <a:t>宽度又参考什么呢？</a:t>
            </a:r>
            <a:endParaRPr lang="zh-CN" altLang="en-US" sz="2800"/>
          </a:p>
        </p:txBody>
      </p:sp>
      <p:pic>
        <p:nvPicPr>
          <p:cNvPr id="13316" name="图片 13315" descr="五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3017838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3316"/>
          <p:cNvSpPr/>
          <p:nvPr/>
        </p:nvSpPr>
        <p:spPr>
          <a:xfrm>
            <a:off x="2743200" y="0"/>
            <a:ext cx="533400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4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五官的比例</a:t>
            </a:r>
            <a:r>
              <a:rPr lang="en-US" altLang="zh-CN" sz="4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4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宽度</a:t>
            </a:r>
            <a:endParaRPr lang="zh-CN" altLang="en-US" sz="44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标题 13317"/>
          <p:cNvSpPr>
            <a:spLocks noGrp="1"/>
          </p:cNvSpPr>
          <p:nvPr>
            <p:ph type="title"/>
          </p:nvPr>
        </p:nvSpPr>
        <p:spPr>
          <a:xfrm>
            <a:off x="3505200" y="2819400"/>
            <a:ext cx="1524000" cy="1524000"/>
          </a:xfrm>
          <a:ln/>
        </p:spPr>
        <p:txBody>
          <a:bodyPr anchor="ctr"/>
          <a:p>
            <a:r>
              <a:rPr lang="zh-CN" altLang="en-US" b="1">
                <a:solidFill>
                  <a:schemeClr val="accent2"/>
                </a:solidFill>
              </a:rPr>
              <a:t>五眼</a:t>
            </a:r>
            <a:endParaRPr lang="zh-CN" altLang="en-US" b="1">
              <a:solidFill>
                <a:schemeClr val="accent2"/>
              </a:solidFill>
            </a:endParaRPr>
          </a:p>
        </p:txBody>
      </p:sp>
      <p:sp>
        <p:nvSpPr>
          <p:cNvPr id="13319" name="直接连接符 13318"/>
          <p:cNvSpPr/>
          <p:nvPr/>
        </p:nvSpPr>
        <p:spPr>
          <a:xfrm>
            <a:off x="6477000" y="1981200"/>
            <a:ext cx="0" cy="3733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0" name="直接连接符 13319"/>
          <p:cNvSpPr/>
          <p:nvPr/>
        </p:nvSpPr>
        <p:spPr>
          <a:xfrm>
            <a:off x="6934200" y="1981200"/>
            <a:ext cx="0" cy="3733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1" name="左右箭头 13320"/>
          <p:cNvSpPr/>
          <p:nvPr/>
        </p:nvSpPr>
        <p:spPr>
          <a:xfrm>
            <a:off x="6477000" y="4267200"/>
            <a:ext cx="457200" cy="762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2" name="直接连接符 13321"/>
          <p:cNvSpPr/>
          <p:nvPr/>
        </p:nvSpPr>
        <p:spPr>
          <a:xfrm>
            <a:off x="7391400" y="1981200"/>
            <a:ext cx="0" cy="3733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3" name="直接连接符 13322"/>
          <p:cNvSpPr/>
          <p:nvPr/>
        </p:nvSpPr>
        <p:spPr>
          <a:xfrm>
            <a:off x="7848600" y="1981200"/>
            <a:ext cx="0" cy="3733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4" name="直接连接符 13323"/>
          <p:cNvSpPr/>
          <p:nvPr/>
        </p:nvSpPr>
        <p:spPr>
          <a:xfrm>
            <a:off x="8305800" y="1981200"/>
            <a:ext cx="0" cy="3733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5" name="直接连接符 13324"/>
          <p:cNvSpPr/>
          <p:nvPr/>
        </p:nvSpPr>
        <p:spPr>
          <a:xfrm>
            <a:off x="6019800" y="1981200"/>
            <a:ext cx="0" cy="3733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26" name="矩形 13325"/>
          <p:cNvSpPr/>
          <p:nvPr/>
        </p:nvSpPr>
        <p:spPr>
          <a:xfrm>
            <a:off x="6019800" y="1752600"/>
            <a:ext cx="26670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en-US" altLang="zh-CN" sz="16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1/5   1/5   1/5   1/5   1/5</a:t>
            </a:r>
            <a:endParaRPr lang="en-US" altLang="zh-CN" sz="16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7" name="矩形 13326"/>
          <p:cNvSpPr/>
          <p:nvPr/>
        </p:nvSpPr>
        <p:spPr>
          <a:xfrm>
            <a:off x="0" y="1219200"/>
            <a:ext cx="5486400" cy="1447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lvl="0" indent="-342900">
              <a:spcBef>
                <a:spcPct val="20000"/>
              </a:spcBef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、面部宽度为五个眼睛长度之和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、两个内眼角之间为一个眼睛的宽度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charRg st="16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8" grpId="0"/>
      <p:bldP spid="13326" grpId="0"/>
      <p:bldP spid="133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14337"/>
          <p:cNvSpPr/>
          <p:nvPr/>
        </p:nvSpPr>
        <p:spPr>
          <a:xfrm>
            <a:off x="2209800" y="228600"/>
            <a:ext cx="48768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4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注意：五官的变化</a:t>
            </a:r>
            <a:endParaRPr lang="zh-CN" altLang="en-US" sz="44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38" name="图片 1433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1371600"/>
            <a:ext cx="3987800" cy="447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fontAlgn="base"/>
            <a:r>
              <a:rPr lang="zh-CN" altLang="en-US" b="1" strike="noStrike" noProof="1">
                <a:solidFill>
                  <a:srgbClr val="3399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绘画时如何抓住特征？</a:t>
            </a:r>
            <a:endParaRPr lang="zh-CN" altLang="en-US" b="1" strike="noStrike" noProof="1">
              <a:solidFill>
                <a:srgbClr val="3399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2" name="内容占位符 1536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52600" y="1524000"/>
            <a:ext cx="5791200" cy="4902200"/>
          </a:xfrm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6385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0550" y="0"/>
            <a:ext cx="4743450" cy="636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图片 16386" descr="7c3d8b1e97750945314e15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3824288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矩形 16387"/>
          <p:cNvSpPr/>
          <p:nvPr/>
        </p:nvSpPr>
        <p:spPr>
          <a:xfrm>
            <a:off x="457200" y="609600"/>
            <a:ext cx="472440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4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一定要：抓住特点</a:t>
            </a:r>
            <a:endParaRPr lang="zh-CN" altLang="en-US" sz="44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7409" descr="fcd66931df751dd6a8018ef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00200"/>
            <a:ext cx="3452813" cy="418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图片 17410" descr="05e7c5df5ed27417cdbf1af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25" y="0"/>
            <a:ext cx="49688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矩形 17411"/>
          <p:cNvSpPr/>
          <p:nvPr/>
        </p:nvSpPr>
        <p:spPr>
          <a:xfrm>
            <a:off x="533400" y="685800"/>
            <a:ext cx="472440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zh-CN" altLang="en-US" sz="44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还可以：适当夸张</a:t>
            </a:r>
            <a:endParaRPr lang="zh-CN" altLang="en-US" sz="44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8433"/>
          <p:cNvSpPr>
            <a:spLocks noGrp="1"/>
          </p:cNvSpPr>
          <p:nvPr>
            <p:ph type="title"/>
          </p:nvPr>
        </p:nvSpPr>
        <p:spPr>
          <a:xfrm>
            <a:off x="6400800" y="304800"/>
            <a:ext cx="1600200" cy="6202363"/>
          </a:xfrm>
          <a:ln/>
        </p:spPr>
        <p:txBody>
          <a:bodyPr vert="eaVert" anchor="ctr"/>
          <a:p>
            <a:r>
              <a:rPr lang="zh-CN" altLang="en-US"/>
              <a:t>头部常见的几种基本形</a:t>
            </a:r>
            <a:endParaRPr lang="zh-CN" altLang="en-US"/>
          </a:p>
        </p:txBody>
      </p:sp>
      <p:pic>
        <p:nvPicPr>
          <p:cNvPr id="18434" name="图片 18434" descr="20100304211307-18286461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0"/>
            <a:ext cx="47625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945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ln/>
        </p:spPr>
        <p:txBody>
          <a:bodyPr anchor="ctr"/>
          <a:p>
            <a:r>
              <a:rPr lang="zh-CN" altLang="en-US" sz="5400" b="1" i="1">
                <a:solidFill>
                  <a:schemeClr val="tx1"/>
                </a:solidFill>
              </a:rPr>
              <a:t>他们是什么脸型？</a:t>
            </a:r>
            <a:endParaRPr lang="zh-CN" altLang="en-US" sz="5400" b="1" i="1">
              <a:solidFill>
                <a:schemeClr val="tx1"/>
              </a:solidFill>
            </a:endParaRPr>
          </a:p>
        </p:txBody>
      </p:sp>
      <p:pic>
        <p:nvPicPr>
          <p:cNvPr id="19459" name="图片 19458" descr="guazilian7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685800"/>
            <a:ext cx="3924300" cy="273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矩形 19459"/>
          <p:cNvSpPr/>
          <p:nvPr/>
        </p:nvSpPr>
        <p:spPr>
          <a:xfrm>
            <a:off x="0" y="914400"/>
            <a:ext cx="609600" cy="1905000"/>
          </a:xfrm>
          <a:prstGeom prst="rect">
            <a:avLst/>
          </a:prstGeom>
          <a:noFill/>
          <a:ln w="9525">
            <a:noFill/>
          </a:ln>
        </p:spPr>
        <p:txBody>
          <a:bodyPr vert="eaVert" anchor="ctr"/>
          <a:p>
            <a:pPr lvl="0" indent="0" algn="ctr"/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申字脸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1" name="图片 19460" descr="u=4170262997,716141414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09600"/>
            <a:ext cx="2314575" cy="333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矩形 19461"/>
          <p:cNvSpPr/>
          <p:nvPr/>
        </p:nvSpPr>
        <p:spPr>
          <a:xfrm>
            <a:off x="8458200" y="1219200"/>
            <a:ext cx="457200" cy="1981200"/>
          </a:xfrm>
          <a:prstGeom prst="rect">
            <a:avLst/>
          </a:prstGeom>
          <a:noFill/>
          <a:ln w="9525">
            <a:noFill/>
          </a:ln>
        </p:spPr>
        <p:txBody>
          <a:bodyPr vert="eaVert" anchor="ctr"/>
          <a:p>
            <a:pPr lvl="0" indent="0" algn="ctr"/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国字脸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3" name="图片 19462" descr="1331306017-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657600"/>
            <a:ext cx="22288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矩形 19463"/>
          <p:cNvSpPr/>
          <p:nvPr/>
        </p:nvSpPr>
        <p:spPr>
          <a:xfrm>
            <a:off x="0" y="4572000"/>
            <a:ext cx="609600" cy="1905000"/>
          </a:xfrm>
          <a:prstGeom prst="rect">
            <a:avLst/>
          </a:prstGeom>
          <a:noFill/>
          <a:ln w="9525">
            <a:noFill/>
          </a:ln>
        </p:spPr>
        <p:txBody>
          <a:bodyPr vert="eaVert" anchor="ctr"/>
          <a:p>
            <a:pPr lvl="0" indent="0" algn="ctr"/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甲字脸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5" name="矩形 19464"/>
          <p:cNvSpPr/>
          <p:nvPr/>
        </p:nvSpPr>
        <p:spPr>
          <a:xfrm>
            <a:off x="8382000" y="4343400"/>
            <a:ext cx="457200" cy="1981200"/>
          </a:xfrm>
          <a:prstGeom prst="rect">
            <a:avLst/>
          </a:prstGeom>
          <a:noFill/>
          <a:ln w="9525">
            <a:noFill/>
          </a:ln>
        </p:spPr>
        <p:txBody>
          <a:bodyPr vert="eaVert" anchor="ctr"/>
          <a:p>
            <a:pPr lvl="0" indent="0" algn="ctr"/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田字脸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6" name="图片 19465" descr="1513406261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609600"/>
            <a:ext cx="2176463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7" name="矩形 19466"/>
          <p:cNvSpPr/>
          <p:nvPr/>
        </p:nvSpPr>
        <p:spPr>
          <a:xfrm>
            <a:off x="4800600" y="1066800"/>
            <a:ext cx="609600" cy="1905000"/>
          </a:xfrm>
          <a:prstGeom prst="rect">
            <a:avLst/>
          </a:prstGeom>
          <a:noFill/>
          <a:ln w="9525">
            <a:noFill/>
          </a:ln>
        </p:spPr>
        <p:txBody>
          <a:bodyPr vert="eaVert" anchor="ctr"/>
          <a:p>
            <a:pPr lvl="0" indent="0" algn="ctr"/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由字脸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8" name="图片 19467" descr="48_111128161017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581400"/>
            <a:ext cx="22860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矩形 19468"/>
          <p:cNvSpPr/>
          <p:nvPr/>
        </p:nvSpPr>
        <p:spPr>
          <a:xfrm>
            <a:off x="5105400" y="4267200"/>
            <a:ext cx="609600" cy="1905000"/>
          </a:xfrm>
          <a:prstGeom prst="rect">
            <a:avLst/>
          </a:prstGeom>
          <a:noFill/>
          <a:ln w="9525">
            <a:noFill/>
          </a:ln>
        </p:spPr>
        <p:txBody>
          <a:bodyPr vert="eaVert" anchor="ctr"/>
          <a:p>
            <a:pPr lvl="0" indent="0" algn="ctr"/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目字脸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70" name="图片 19469" descr="300000876508128496622941630_9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886200"/>
            <a:ext cx="2332038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9464" grpId="0"/>
      <p:bldP spid="19465" grpId="0"/>
      <p:bldP spid="19467" grpId="0"/>
      <p:bldP spid="194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xfrm>
            <a:off x="3505200" y="0"/>
            <a:ext cx="5791200" cy="1295400"/>
          </a:xfrm>
        </p:spPr>
        <p:txBody>
          <a:bodyPr anchor="ctr"/>
          <a:p>
            <a:pPr algn="l" fontAlgn="base"/>
            <a:r>
              <a:rPr lang="en-US" altLang="zh-CN" sz="2800" i="1" strike="noStrike" noProof="1">
                <a:solidFill>
                  <a:srgbClr val="3399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①</a:t>
            </a:r>
            <a:r>
              <a:rPr lang="zh-CN" altLang="en-US" sz="2800" i="1" strike="noStrike" noProof="1">
                <a:solidFill>
                  <a:srgbClr val="3399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、你觉得哪幅构图比较好？</a:t>
            </a:r>
            <a:br>
              <a:rPr lang="zh-CN" altLang="en-US" sz="2800" i="1">
                <a:solidFill>
                  <a:srgbClr val="3399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</a:br>
            <a:r>
              <a:rPr lang="en-US" altLang="zh-CN" sz="2800" i="1" strike="noStrike" noProof="1">
                <a:solidFill>
                  <a:srgbClr val="3399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②</a:t>
            </a:r>
            <a:r>
              <a:rPr lang="zh-CN" altLang="en-US" sz="2800" i="1" strike="noStrike" noProof="1">
                <a:solidFill>
                  <a:srgbClr val="3399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、其余的构图问题出在哪？</a:t>
            </a:r>
            <a:endParaRPr lang="zh-CN" altLang="en-US" sz="2800" i="1" strike="noStrike" noProof="1">
              <a:solidFill>
                <a:srgbClr val="3399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2" name="图片 20482" descr="91716112007165530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14813"/>
            <a:ext cx="2971800" cy="2643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20483" descr="91716112007165530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71600"/>
            <a:ext cx="1752600" cy="155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直接连接符 20484"/>
          <p:cNvSpPr/>
          <p:nvPr/>
        </p:nvSpPr>
        <p:spPr>
          <a:xfrm>
            <a:off x="76200" y="3657600"/>
            <a:ext cx="289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85" name="直接连接符 20485"/>
          <p:cNvSpPr/>
          <p:nvPr/>
        </p:nvSpPr>
        <p:spPr>
          <a:xfrm flipV="1">
            <a:off x="2971800" y="1371600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86" name="直接连接符 20486"/>
          <p:cNvSpPr/>
          <p:nvPr/>
        </p:nvSpPr>
        <p:spPr>
          <a:xfrm flipV="1">
            <a:off x="6172200" y="1447800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0487" name="图片 20487" descr="91716112007165530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0" y="2133600"/>
            <a:ext cx="1752600" cy="155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直接连接符 20488"/>
          <p:cNvSpPr/>
          <p:nvPr/>
        </p:nvSpPr>
        <p:spPr>
          <a:xfrm flipV="1">
            <a:off x="9067800" y="1447800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89" name="直接连接符 20489"/>
          <p:cNvSpPr/>
          <p:nvPr/>
        </p:nvSpPr>
        <p:spPr>
          <a:xfrm flipV="1">
            <a:off x="76200" y="4495800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90" name="直接连接符 20490"/>
          <p:cNvSpPr/>
          <p:nvPr/>
        </p:nvSpPr>
        <p:spPr>
          <a:xfrm flipV="1">
            <a:off x="2971800" y="4495800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91" name="直接连接符 20491"/>
          <p:cNvSpPr/>
          <p:nvPr/>
        </p:nvSpPr>
        <p:spPr>
          <a:xfrm flipV="1">
            <a:off x="3124200" y="2438400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0492" name="图片 20492" descr="91716112007165530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2590800"/>
            <a:ext cx="20574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3" name="直接连接符 20493"/>
          <p:cNvSpPr/>
          <p:nvPr/>
        </p:nvSpPr>
        <p:spPr>
          <a:xfrm flipV="1">
            <a:off x="6019800" y="2438400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94" name="直接连接符 20494"/>
          <p:cNvSpPr/>
          <p:nvPr/>
        </p:nvSpPr>
        <p:spPr>
          <a:xfrm flipV="1">
            <a:off x="6172200" y="4495800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0495" name="图片 20495" descr="91716112007165530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5164138"/>
            <a:ext cx="1066800" cy="950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6" name="直接连接符 20496"/>
          <p:cNvSpPr/>
          <p:nvPr/>
        </p:nvSpPr>
        <p:spPr>
          <a:xfrm flipV="1">
            <a:off x="9067800" y="4495800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97" name="矩形 20497"/>
          <p:cNvSpPr/>
          <p:nvPr/>
        </p:nvSpPr>
        <p:spPr>
          <a:xfrm>
            <a:off x="0" y="838200"/>
            <a:ext cx="6096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en-US" altLang="zh-CN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4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8" name="矩形 20498"/>
          <p:cNvSpPr/>
          <p:nvPr/>
        </p:nvSpPr>
        <p:spPr>
          <a:xfrm>
            <a:off x="8610600" y="838200"/>
            <a:ext cx="5334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en-US" altLang="zh-CN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4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9" name="矩形 20499"/>
          <p:cNvSpPr/>
          <p:nvPr/>
        </p:nvSpPr>
        <p:spPr>
          <a:xfrm>
            <a:off x="4038600" y="1905000"/>
            <a:ext cx="7620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en-US" altLang="zh-CN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4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0" name="矩形 20500"/>
          <p:cNvSpPr/>
          <p:nvPr/>
        </p:nvSpPr>
        <p:spPr>
          <a:xfrm>
            <a:off x="0" y="3962400"/>
            <a:ext cx="609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en-US" altLang="zh-CN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4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1" name="矩形 20501"/>
          <p:cNvSpPr/>
          <p:nvPr/>
        </p:nvSpPr>
        <p:spPr>
          <a:xfrm>
            <a:off x="8534400" y="3962400"/>
            <a:ext cx="609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 algn="ctr"/>
            <a:r>
              <a:rPr lang="en-US" altLang="zh-CN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lang="en-US" altLang="zh-CN" sz="4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2" name="直接连接符 20502"/>
          <p:cNvSpPr/>
          <p:nvPr/>
        </p:nvSpPr>
        <p:spPr>
          <a:xfrm>
            <a:off x="76200" y="1371600"/>
            <a:ext cx="289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3" name="直接连接符 20503"/>
          <p:cNvSpPr/>
          <p:nvPr/>
        </p:nvSpPr>
        <p:spPr>
          <a:xfrm>
            <a:off x="76200" y="4495800"/>
            <a:ext cx="289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4" name="直接连接符 20504"/>
          <p:cNvSpPr/>
          <p:nvPr/>
        </p:nvSpPr>
        <p:spPr>
          <a:xfrm>
            <a:off x="3124200" y="2438400"/>
            <a:ext cx="289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5" name="直接连接符 20505"/>
          <p:cNvSpPr/>
          <p:nvPr/>
        </p:nvSpPr>
        <p:spPr>
          <a:xfrm>
            <a:off x="76200" y="6781800"/>
            <a:ext cx="289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6" name="直接连接符 20506"/>
          <p:cNvSpPr/>
          <p:nvPr/>
        </p:nvSpPr>
        <p:spPr>
          <a:xfrm>
            <a:off x="3124200" y="4724400"/>
            <a:ext cx="289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7" name="直接连接符 20507"/>
          <p:cNvSpPr/>
          <p:nvPr/>
        </p:nvSpPr>
        <p:spPr>
          <a:xfrm>
            <a:off x="6172200" y="1447800"/>
            <a:ext cx="289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8" name="直接连接符 20508"/>
          <p:cNvSpPr/>
          <p:nvPr/>
        </p:nvSpPr>
        <p:spPr>
          <a:xfrm>
            <a:off x="6172200" y="3733800"/>
            <a:ext cx="289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9" name="直接连接符 20509"/>
          <p:cNvSpPr/>
          <p:nvPr/>
        </p:nvSpPr>
        <p:spPr>
          <a:xfrm>
            <a:off x="6172200" y="4495800"/>
            <a:ext cx="289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10" name="直接连接符 20510"/>
          <p:cNvSpPr/>
          <p:nvPr/>
        </p:nvSpPr>
        <p:spPr>
          <a:xfrm>
            <a:off x="6172200" y="6781800"/>
            <a:ext cx="289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11" name="直接连接符 20511"/>
          <p:cNvSpPr/>
          <p:nvPr/>
        </p:nvSpPr>
        <p:spPr>
          <a:xfrm flipV="1">
            <a:off x="76200" y="1371600"/>
            <a:ext cx="0" cy="2286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13" name="矩形 20512"/>
          <p:cNvSpPr/>
          <p:nvPr/>
        </p:nvSpPr>
        <p:spPr>
          <a:xfrm>
            <a:off x="76200" y="0"/>
            <a:ext cx="25908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 fontAlgn="base"/>
            <a:r>
              <a:rPr lang="zh-CN" altLang="en-US" b="1" i="1" strike="noStrike" noProof="1">
                <a:solidFill>
                  <a:srgbClr val="3399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想一想：</a:t>
            </a:r>
            <a:endParaRPr lang="zh-CN" altLang="en-US" b="1" i="1" strike="noStrike" noProof="1">
              <a:solidFill>
                <a:srgbClr val="3399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3" name="内容占位符 205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05037" y="-528637"/>
            <a:ext cx="1524000" cy="1747837"/>
          </a:xfrm>
          <a:ln/>
        </p:spPr>
      </p:pic>
      <p:sp>
        <p:nvSpPr>
          <p:cNvPr id="20514" name="左弧形箭头 20514"/>
          <p:cNvSpPr/>
          <p:nvPr/>
        </p:nvSpPr>
        <p:spPr>
          <a:xfrm>
            <a:off x="2971800" y="0"/>
            <a:ext cx="733425" cy="1214438"/>
          </a:xfrm>
          <a:prstGeom prst="curvedRightArrow">
            <a:avLst>
              <a:gd name="adj1" fmla="val 33116"/>
              <a:gd name="adj2" fmla="val 66233"/>
              <a:gd name="adj3" fmla="val 333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037"/>
          </a:xfrm>
          <a:ln/>
        </p:spPr>
        <p:txBody>
          <a:bodyPr anchor="ctr"/>
          <a:p>
            <a:r>
              <a:rPr lang="zh-CN" altLang="en-US" sz="2800" b="1"/>
              <a:t> </a:t>
            </a:r>
            <a:endParaRPr lang="zh-CN" altLang="en-US" sz="2800" b="1"/>
          </a:p>
        </p:txBody>
      </p:sp>
      <p:sp>
        <p:nvSpPr>
          <p:cNvPr id="3074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/>
          <a:p>
            <a:r>
              <a:rPr lang="zh-CN" altLang="en-US" b="1"/>
              <a:t>【学习目标】</a:t>
            </a:r>
            <a:endParaRPr lang="zh-CN" altLang="en-US" b="1"/>
          </a:p>
          <a:p>
            <a:r>
              <a:rPr lang="zh-CN" altLang="en-US"/>
              <a:t> </a:t>
            </a:r>
            <a:r>
              <a:rPr lang="zh-CN" altLang="en-US" sz="2800"/>
              <a:t>1、了解人物面部的基本比例、以及不同的头型、脸型；</a:t>
            </a:r>
            <a:endParaRPr lang="zh-CN" altLang="en-US" sz="2800"/>
          </a:p>
          <a:p>
            <a:r>
              <a:rPr lang="zh-CN" altLang="en-US" sz="2800"/>
              <a:t> 2、了解在绘画时是如何构图、怎样组织一副作品的画面；</a:t>
            </a:r>
            <a:endParaRPr lang="zh-CN" altLang="en-US" sz="2800"/>
          </a:p>
          <a:p>
            <a:r>
              <a:rPr lang="zh-CN" altLang="en-US" sz="2800"/>
              <a:t> 3、培养学生应用不同形式绘画人物，提高对人物绘画的兴趣。</a:t>
            </a:r>
            <a:endParaRPr lang="zh-CN" alt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fontAlgn="base"/>
            <a:r>
              <a:rPr lang="zh-CN" altLang="en-US" b="1" i="1" strike="noStrike" noProof="1">
                <a:solidFill>
                  <a:srgbClr val="3399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Impact" panose="020B0806030902050204" charset="0"/>
                <a:ea typeface="楷体" panose="02010609060101010101" charset="-122"/>
              </a:rPr>
              <a:t>人物面部带给我们丰富表情</a:t>
            </a:r>
            <a:endParaRPr lang="zh-CN" altLang="en-US" b="1" i="1" strike="noStrike" noProof="1">
              <a:solidFill>
                <a:srgbClr val="3399FF"/>
              </a:solidFill>
              <a:effectLst>
                <a:outerShdw blurRad="38100" dist="38100" dir="2700000">
                  <a:srgbClr val="C0C0C0"/>
                </a:outerShdw>
              </a:effectLst>
              <a:latin typeface="Impact" panose="020B0806030902050204" charset="0"/>
              <a:ea typeface="楷体" panose="02010609060101010101" charset="-122"/>
            </a:endParaRPr>
          </a:p>
        </p:txBody>
      </p:sp>
      <p:pic>
        <p:nvPicPr>
          <p:cNvPr id="2" name="内容占位符 21506" descr="91716112007165530_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2400" y="1219200"/>
            <a:ext cx="8915400" cy="5600700"/>
          </a:xfrm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/>
        <p:txBody>
          <a:bodyPr anchor="t"/>
          <a:p>
            <a:pPr algn="just" fontAlgn="base">
              <a:lnSpc>
                <a:spcPct val="170000"/>
              </a:lnSpc>
            </a:pPr>
            <a:r>
              <a:rPr lang="en-US" altLang="zh-CN" sz="8000" i="1" strike="noStrike" baseline="30000" noProof="1">
                <a:solidFill>
                  <a:srgbClr val="FF0066"/>
                </a:solidFill>
                <a:latin typeface="MV Boli" panose="02000500030200090000" charset="0"/>
              </a:rPr>
              <a:t>    </a:t>
            </a:r>
            <a:r>
              <a:rPr lang="en-US" altLang="zh-CN" sz="8000" i="1" strike="noStrike" baseline="30000" noProof="1">
                <a:solidFill>
                  <a:srgbClr val="3399FF"/>
                </a:solidFill>
                <a:latin typeface="MV Boli" panose="02000500030200090000" charset="0"/>
              </a:rPr>
              <a:t> </a:t>
            </a:r>
            <a:r>
              <a:rPr lang="en-US" altLang="zh-CN" sz="8000" i="1" strike="noStrike" baseline="30000" noProof="1">
                <a:solidFill>
                  <a:srgbClr val="3399FF"/>
                </a:solidFill>
                <a:latin typeface="MingLiU_HKSCS-ExtB" panose="02020500000000000000" charset="-120"/>
                <a:ea typeface="MingLiU_HKSCS-ExtB" panose="02020500000000000000" charset="-120"/>
              </a:rPr>
              <a:t> </a:t>
            </a:r>
            <a:r>
              <a:rPr lang="zh-CN" altLang="en-US" sz="8000" b="1" i="1" strike="noStrike" baseline="30000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MingLiU_HKSCS-ExtB" panose="02020500000000000000" charset="-120"/>
                <a:ea typeface="MingLiU_HKSCS-ExtB" panose="02020500000000000000" charset="-120"/>
              </a:rPr>
              <a:t>学生作品欣赏</a:t>
            </a:r>
            <a:endParaRPr lang="zh-CN" altLang="en-US" sz="8000" b="1" i="1" strike="noStrike" baseline="3000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MingLiU_HKSCS-ExtB" panose="02020500000000000000" charset="-120"/>
              <a:ea typeface="MingLiU_HKSCS-ExtB" panose="02020500000000000000" charset="-120"/>
            </a:endParaRPr>
          </a:p>
        </p:txBody>
      </p:sp>
      <p:pic>
        <p:nvPicPr>
          <p:cNvPr id="2" name="内容占位符 22530" descr="90df80fa0fe04c7a5d60082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1437" y="1828800"/>
            <a:ext cx="9290050" cy="4343400"/>
          </a:xfrm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23553"/>
          <p:cNvSpPr>
            <a:spLocks noGrp="1"/>
          </p:cNvSpPr>
          <p:nvPr>
            <p:ph type="title"/>
          </p:nvPr>
        </p:nvSpPr>
        <p:spPr>
          <a:xfrm>
            <a:off x="7011988" y="274638"/>
            <a:ext cx="1674812" cy="1143000"/>
          </a:xfrm>
          <a:ln/>
        </p:spPr>
        <p:txBody>
          <a:bodyPr anchor="ctr"/>
          <a:p>
            <a:endParaRPr lang="zh-CN" altLang="en-US"/>
          </a:p>
        </p:txBody>
      </p:sp>
      <p:sp>
        <p:nvSpPr>
          <p:cNvPr id="23554" name="文本占位符 23554"/>
          <p:cNvSpPr>
            <a:spLocks noGrp="1"/>
          </p:cNvSpPr>
          <p:nvPr>
            <p:ph idx="1"/>
          </p:nvPr>
        </p:nvSpPr>
        <p:spPr>
          <a:ln/>
        </p:spPr>
        <p:txBody>
          <a:bodyPr anchor="t"/>
          <a:p>
            <a:endParaRPr lang="zh-CN" altLang="en-US"/>
          </a:p>
        </p:txBody>
      </p:sp>
      <p:pic>
        <p:nvPicPr>
          <p:cNvPr id="23555" name="图片 23555" descr="1201181053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304800"/>
            <a:ext cx="3916363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23556" descr="1201181053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4527550" cy="520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24577" descr="1200484254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0"/>
            <a:ext cx="4175125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图片 24578" descr="1200484254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4857750" cy="510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25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/>
              <a:t>作   业</a:t>
            </a:r>
            <a:endParaRPr lang="zh-CN" altLang="en-US"/>
          </a:p>
        </p:txBody>
      </p:sp>
      <p:sp>
        <p:nvSpPr>
          <p:cNvPr id="25602" name="文本占位符 25602"/>
          <p:cNvSpPr>
            <a:spLocks noGrp="1"/>
          </p:cNvSpPr>
          <p:nvPr>
            <p:ph idx="1"/>
          </p:nvPr>
        </p:nvSpPr>
        <p:spPr>
          <a:xfrm>
            <a:off x="687388" y="1295400"/>
            <a:ext cx="8001000" cy="4525963"/>
          </a:xfrm>
          <a:ln/>
        </p:spPr>
        <p:txBody>
          <a:bodyPr anchor="t"/>
          <a:p>
            <a:pPr>
              <a:lnSpc>
                <a:spcPct val="80000"/>
              </a:lnSpc>
              <a:buNone/>
            </a:pPr>
            <a:r>
              <a:rPr lang="zh-CN" altLang="en-US" dirty="0"/>
              <a:t>          给自己熟悉的小伙伴画一幅</a:t>
            </a:r>
            <a:r>
              <a:rPr lang="zh-CN" altLang="en-US" b="1" u="sng" dirty="0"/>
              <a:t>带有表情</a:t>
            </a:r>
            <a:r>
              <a:rPr lang="zh-CN" altLang="en-US" dirty="0"/>
              <a:t>的肖像画。</a:t>
            </a:r>
            <a:endParaRPr lang="zh-CN" altLang="en-US" sz="1200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要求：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  1、线描、简笔画、素描形式均可；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  2、发型、脸型、五官特征基本正确；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  3、抓住人物特征；</a:t>
            </a:r>
            <a:endParaRPr lang="zh-CN" altLang="en-US" dirty="0"/>
          </a:p>
          <a:p>
            <a:pPr>
              <a:lnSpc>
                <a:spcPct val="80000"/>
              </a:lnSpc>
              <a:buNone/>
            </a:pPr>
            <a:r>
              <a:rPr lang="zh-CN" altLang="en-US" dirty="0"/>
              <a:t>   4、画面构图要饱满。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4097"/>
          <p:cNvSpPr>
            <a:spLocks noGrp="1"/>
          </p:cNvSpPr>
          <p:nvPr>
            <p:ph type="title"/>
          </p:nvPr>
        </p:nvSpPr>
        <p:spPr>
          <a:xfrm>
            <a:off x="152400" y="228600"/>
            <a:ext cx="1447800" cy="639763"/>
          </a:xfrm>
          <a:ln/>
        </p:spPr>
        <p:txBody>
          <a:bodyPr anchor="ctr"/>
          <a:p>
            <a:pPr algn="l"/>
            <a:r>
              <a:rPr lang="zh-CN" altLang="en-US" sz="4000"/>
              <a:t>欣赏</a:t>
            </a:r>
            <a:endParaRPr lang="zh-CN" altLang="en-US" sz="4000"/>
          </a:p>
        </p:txBody>
      </p:sp>
      <p:pic>
        <p:nvPicPr>
          <p:cNvPr id="4098" name="图片 409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0"/>
            <a:ext cx="5635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5121" descr="200703270005035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0"/>
            <a:ext cx="64087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标题 5122"/>
          <p:cNvSpPr>
            <a:spLocks noGrp="1"/>
          </p:cNvSpPr>
          <p:nvPr>
            <p:ph type="title"/>
          </p:nvPr>
        </p:nvSpPr>
        <p:spPr>
          <a:xfrm>
            <a:off x="152400" y="228600"/>
            <a:ext cx="1447800" cy="639763"/>
          </a:xfrm>
          <a:ln/>
        </p:spPr>
        <p:txBody>
          <a:bodyPr anchor="ctr"/>
          <a:p>
            <a:pPr algn="l"/>
            <a:r>
              <a:rPr lang="zh-CN" altLang="en-US" sz="4000"/>
              <a:t>欣赏</a:t>
            </a:r>
            <a:endParaRPr lang="zh-CN" altLang="en-US"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6145" descr="533469_14563402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0"/>
            <a:ext cx="62214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标题 6146"/>
          <p:cNvSpPr>
            <a:spLocks noGrp="1"/>
          </p:cNvSpPr>
          <p:nvPr>
            <p:ph type="title"/>
          </p:nvPr>
        </p:nvSpPr>
        <p:spPr>
          <a:xfrm>
            <a:off x="152400" y="228600"/>
            <a:ext cx="1447800" cy="639763"/>
          </a:xfrm>
          <a:ln/>
        </p:spPr>
        <p:txBody>
          <a:bodyPr anchor="ctr"/>
          <a:p>
            <a:pPr algn="l"/>
            <a:r>
              <a:rPr lang="zh-CN" altLang="en-US" sz="4000"/>
              <a:t>欣赏</a:t>
            </a:r>
            <a:endParaRPr lang="zh-CN" altLang="en-US"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7169" descr="20090402094718-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0"/>
            <a:ext cx="66516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标题 7170"/>
          <p:cNvSpPr>
            <a:spLocks noGrp="1"/>
          </p:cNvSpPr>
          <p:nvPr>
            <p:ph type="title"/>
          </p:nvPr>
        </p:nvSpPr>
        <p:spPr>
          <a:xfrm>
            <a:off x="152400" y="228600"/>
            <a:ext cx="1447800" cy="639763"/>
          </a:xfrm>
          <a:ln/>
        </p:spPr>
        <p:txBody>
          <a:bodyPr anchor="ctr"/>
          <a:p>
            <a:pPr algn="l"/>
            <a:r>
              <a:rPr lang="zh-CN" altLang="en-US" sz="4000"/>
              <a:t>欣赏</a:t>
            </a:r>
            <a:endParaRPr lang="zh-CN" altLang="en-US"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8193" descr="64083_1287366791Wq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4275138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标题 8194"/>
          <p:cNvSpPr>
            <a:spLocks noGrp="1"/>
          </p:cNvSpPr>
          <p:nvPr>
            <p:ph type="title"/>
          </p:nvPr>
        </p:nvSpPr>
        <p:spPr>
          <a:xfrm>
            <a:off x="0" y="0"/>
            <a:ext cx="1447800" cy="639763"/>
          </a:xfrm>
          <a:ln/>
        </p:spPr>
        <p:txBody>
          <a:bodyPr anchor="ctr"/>
          <a:p>
            <a:pPr algn="l"/>
            <a:r>
              <a:rPr lang="zh-CN" altLang="en-US" sz="4000"/>
              <a:t>欣赏</a:t>
            </a:r>
            <a:endParaRPr lang="zh-CN" altLang="en-US" sz="4000"/>
          </a:p>
        </p:txBody>
      </p:sp>
      <p:pic>
        <p:nvPicPr>
          <p:cNvPr id="8195" name="图片 8195" descr="200703291515319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838200"/>
            <a:ext cx="3725863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矩形 8196"/>
          <p:cNvSpPr/>
          <p:nvPr/>
        </p:nvSpPr>
        <p:spPr>
          <a:xfrm>
            <a:off x="4343400" y="1828800"/>
            <a:ext cx="762000" cy="3840163"/>
          </a:xfrm>
          <a:prstGeom prst="rect">
            <a:avLst/>
          </a:prstGeom>
          <a:noFill/>
          <a:ln w="9525">
            <a:noFill/>
          </a:ln>
        </p:spPr>
        <p:txBody>
          <a:bodyPr vert="eaVert" anchor="ctr"/>
          <a:p>
            <a:pPr lvl="0" indent="0" algn="ctr"/>
            <a:r>
              <a:rPr lang="en-US" altLang="zh-CN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女人像</a:t>
            </a:r>
            <a:r>
              <a:rPr lang="en-US" altLang="zh-CN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西班牙 毕加索</a:t>
            </a:r>
            <a:endParaRPr lang="zh-CN" altLang="en-US" sz="2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9217"/>
          <p:cNvSpPr>
            <a:spLocks noGrp="1"/>
          </p:cNvSpPr>
          <p:nvPr>
            <p:ph type="title"/>
          </p:nvPr>
        </p:nvSpPr>
        <p:spPr>
          <a:xfrm>
            <a:off x="152400" y="228600"/>
            <a:ext cx="1447800" cy="639763"/>
          </a:xfrm>
          <a:ln/>
        </p:spPr>
        <p:txBody>
          <a:bodyPr anchor="ctr"/>
          <a:p>
            <a:pPr algn="l"/>
            <a:r>
              <a:rPr lang="zh-CN" altLang="en-US" sz="4000"/>
              <a:t>欣赏</a:t>
            </a:r>
            <a:endParaRPr lang="zh-CN" altLang="en-US" sz="4000"/>
          </a:p>
        </p:txBody>
      </p:sp>
      <p:pic>
        <p:nvPicPr>
          <p:cNvPr id="9218" name="图片 9218" descr="b9d98925c06ce33334a80f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19200"/>
            <a:ext cx="3852863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矩形 9219"/>
          <p:cNvSpPr/>
          <p:nvPr/>
        </p:nvSpPr>
        <p:spPr>
          <a:xfrm>
            <a:off x="4191000" y="2514600"/>
            <a:ext cx="762000" cy="2590800"/>
          </a:xfrm>
          <a:prstGeom prst="rect">
            <a:avLst/>
          </a:prstGeom>
          <a:noFill/>
          <a:ln w="9525">
            <a:noFill/>
          </a:ln>
        </p:spPr>
        <p:txBody>
          <a:bodyPr vert="eaVert" anchor="ctr"/>
          <a:p>
            <a:pPr lvl="0" indent="0"/>
            <a:r>
              <a:rPr lang="zh-CN" altLang="en-US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人像  法  马蒂斯</a:t>
            </a:r>
            <a:endParaRPr lang="zh-CN" altLang="en-US" sz="2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0" name="图片 9220" descr="12886873317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66800"/>
            <a:ext cx="3921125" cy="510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0241"/>
          <p:cNvSpPr>
            <a:spLocks noGrp="1"/>
          </p:cNvSpPr>
          <p:nvPr>
            <p:ph type="title"/>
          </p:nvPr>
        </p:nvSpPr>
        <p:spPr>
          <a:xfrm>
            <a:off x="152400" y="228600"/>
            <a:ext cx="1447800" cy="639763"/>
          </a:xfrm>
          <a:ln/>
        </p:spPr>
        <p:txBody>
          <a:bodyPr anchor="ctr"/>
          <a:p>
            <a:pPr algn="l"/>
            <a:r>
              <a:rPr lang="zh-CN" altLang="en-US" sz="4000"/>
              <a:t>欣赏</a:t>
            </a:r>
            <a:endParaRPr lang="zh-CN" altLang="en-US" sz="4000"/>
          </a:p>
        </p:txBody>
      </p:sp>
      <p:sp>
        <p:nvSpPr>
          <p:cNvPr id="10242" name="矩形 10242"/>
          <p:cNvSpPr/>
          <p:nvPr/>
        </p:nvSpPr>
        <p:spPr>
          <a:xfrm>
            <a:off x="2438400" y="4953000"/>
            <a:ext cx="4419600" cy="990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sz="2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天王送子图（局部）唐 吴道子</a:t>
            </a:r>
            <a:endParaRPr lang="zh-CN" altLang="en-US" sz="24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3" name="图片 10243" descr="22504462637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1905000"/>
            <a:ext cx="4724400" cy="2865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WPS 演示</Application>
  <PresentationFormat>在屏幕上显示</PresentationFormat>
  <Paragraphs>108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新宋体</vt:lpstr>
      <vt:lpstr>Calibri</vt:lpstr>
      <vt:lpstr>黑体</vt:lpstr>
      <vt:lpstr>微软雅黑</vt:lpstr>
      <vt:lpstr>Comic Sans MS</vt:lpstr>
      <vt:lpstr>Arial Black</vt:lpstr>
      <vt:lpstr>Vijaya</vt:lpstr>
      <vt:lpstr>Impact</vt:lpstr>
      <vt:lpstr>楷体</vt:lpstr>
      <vt:lpstr>仿宋</vt:lpstr>
      <vt:lpstr>MV Boli</vt:lpstr>
      <vt:lpstr>Times New Roman</vt:lpstr>
      <vt:lpstr>MingLiU_HKSCS-ExtB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116</cp:revision>
  <dcterms:created xsi:type="dcterms:W3CDTF">2012-09-16T06:34:17Z</dcterms:created>
  <dcterms:modified xsi:type="dcterms:W3CDTF">2016-09-21T12:58:14Z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2052-10.1.0.5973</vt:lpwstr>
  </property>
</Properties>
</file>