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6" r:id="rId5"/>
    <p:sldId id="257" r:id="rId6"/>
    <p:sldId id="264" r:id="rId7"/>
    <p:sldId id="263" r:id="rId8"/>
    <p:sldId id="268" r:id="rId9"/>
    <p:sldId id="267" r:id="rId10"/>
    <p:sldId id="274" r:id="rId11"/>
    <p:sldId id="272" r:id="rId12"/>
    <p:sldId id="273" r:id="rId13"/>
    <p:sldId id="291" r:id="rId14"/>
    <p:sldId id="275" r:id="rId15"/>
    <p:sldId id="278" r:id="rId16"/>
    <p:sldId id="276" r:id="rId17"/>
    <p:sldId id="279" r:id="rId18"/>
    <p:sldId id="280" r:id="rId19"/>
    <p:sldId id="281" r:id="rId20"/>
    <p:sldId id="282" r:id="rId21"/>
    <p:sldId id="283" r:id="rId22"/>
    <p:sldId id="288" r:id="rId23"/>
    <p:sldId id="289" r:id="rId24"/>
    <p:sldId id="290" r:id="rId25"/>
    <p:sldId id="308" r:id="rId26"/>
    <p:sldId id="286" r:id="rId27"/>
    <p:sldId id="258" r:id="rId28"/>
    <p:sldId id="293" r:id="rId29"/>
    <p:sldId id="298" r:id="rId30"/>
    <p:sldId id="301" r:id="rId31"/>
    <p:sldId id="299" r:id="rId32"/>
    <p:sldId id="307" r:id="rId33"/>
    <p:sldId id="259" r:id="rId34"/>
    <p:sldId id="260" r:id="rId35"/>
    <p:sldId id="261" r:id="rId36"/>
    <p:sldId id="294" r:id="rId37"/>
    <p:sldId id="295" r:id="rId38"/>
    <p:sldId id="303" r:id="rId39"/>
    <p:sldId id="302" r:id="rId40"/>
    <p:sldId id="304" r:id="rId41"/>
    <p:sldId id="305" r:id="rId42"/>
    <p:sldId id="306" r:id="rId43"/>
    <p:sldId id="309" r:id="rId44"/>
    <p:sldId id="310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0" autoAdjust="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84"/>
        <p:guide pos="2913"/>
      </p:guideLst>
    </p:cSldViewPr>
  </p:slideViewPr>
  <p:outlineViewPr>
    <p:cViewPr>
      <p:scale>
        <a:sx n="33" d="100"/>
        <a:sy n="33" d="100"/>
      </p:scale>
      <p:origin x="0" y="37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hdphoto1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81A49C-15CF-4657-848A-1AAEB6522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5C2E2B2-8F66-411E-AB29-A1472756F47C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5905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5905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hdphoto" Target="../media/hdphoto4.wdp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17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4.jpeg"/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36.jpeg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1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microsoft.com/office/2007/relationships/hdphoto" Target="../media/hdphoto5.wdp"/><Relationship Id="rId2" Type="http://schemas.openxmlformats.org/officeDocument/2006/relationships/image" Target="../media/image44.jpeg"/><Relationship Id="rId1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3" b="6206"/>
          <a:stretch>
            <a:fillRect/>
          </a:stretch>
        </p:blipFill>
        <p:spPr>
          <a:xfrm>
            <a:off x="107505" y="1628800"/>
            <a:ext cx="2880319" cy="340224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4" b="89885" l="1616" r="98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" y="4104468"/>
            <a:ext cx="681531" cy="9087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3" b="6206"/>
          <a:stretch>
            <a:fillRect/>
          </a:stretch>
        </p:blipFill>
        <p:spPr>
          <a:xfrm>
            <a:off x="3131840" y="1610934"/>
            <a:ext cx="2880319" cy="34022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3" b="6206"/>
          <a:stretch>
            <a:fillRect/>
          </a:stretch>
        </p:blipFill>
        <p:spPr>
          <a:xfrm>
            <a:off x="6156177" y="1628800"/>
            <a:ext cx="2880319" cy="3402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4" b="89885" l="1616" r="98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71" y="43408"/>
            <a:ext cx="4536504" cy="60486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94" b="89885" l="1616" r="98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40" y="1844824"/>
            <a:ext cx="2309628" cy="30795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504" y="908720"/>
            <a:ext cx="787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观察以下三张作品，请挑选出你认为比较合适的作品，并说出原因。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5" name="圆角矩形 4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5400600" cy="3619756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05524" y="5013176"/>
            <a:ext cx="2874517" cy="1152128"/>
            <a:chOff x="305524" y="5013176"/>
            <a:chExt cx="2874517" cy="1152128"/>
          </a:xfrm>
        </p:grpSpPr>
        <p:sp>
          <p:nvSpPr>
            <p:cNvPr id="2" name="TextBox 1"/>
            <p:cNvSpPr txBox="1"/>
            <p:nvPr/>
          </p:nvSpPr>
          <p:spPr>
            <a:xfrm>
              <a:off x="305524" y="504511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幼圆" pitchFamily="49" charset="-122"/>
                  <a:ea typeface="幼圆" pitchFamily="49" charset="-122"/>
                </a:rPr>
                <a:t>马蒂斯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3608" y="5013176"/>
              <a:ext cx="1888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幼圆" pitchFamily="49" charset="-122"/>
                  <a:ea typeface="幼圆" pitchFamily="49" charset="-122"/>
                </a:rPr>
                <a:t>《 </a:t>
              </a:r>
              <a:r>
                <a:rPr lang="zh-CN" altLang="en-US" sz="2400" b="1" dirty="0" smtClean="0">
                  <a:latin typeface="幼圆" pitchFamily="49" charset="-122"/>
                  <a:ea typeface="幼圆" pitchFamily="49" charset="-122"/>
                </a:rPr>
                <a:t>舞 蹈 </a:t>
              </a:r>
              <a:r>
                <a:rPr lang="en-US" altLang="zh-CN" sz="2400" b="1" dirty="0" smtClean="0">
                  <a:latin typeface="幼圆" pitchFamily="49" charset="-122"/>
                  <a:ea typeface="幼圆" pitchFamily="49" charset="-122"/>
                </a:rPr>
                <a:t>》</a:t>
              </a:r>
              <a:endParaRPr lang="zh-CN" altLang="en-US" sz="2400" b="1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2045" y="579597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布面油画</a:t>
              </a:r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550794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法国</a:t>
              </a:r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5616" y="551723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1910</a:t>
              </a:r>
              <a:r>
                <a:rPr lang="zh-CN" altLang="en-US" dirty="0" smtClean="0"/>
                <a:t>年</a:t>
              </a:r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632" y="5795972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260cm</a:t>
              </a:r>
              <a:r>
                <a:rPr lang="zh-CN" altLang="en-US" dirty="0" smtClean="0"/>
                <a:t>*</a:t>
              </a:r>
              <a:r>
                <a:rPr lang="en-US" altLang="zh-CN" dirty="0" smtClean="0"/>
                <a:t>391cm</a:t>
              </a:r>
              <a:endParaRPr lang="en-US" altLang="zh-CN" dirty="0" smtClean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12160" y="1524854"/>
            <a:ext cx="2386811" cy="1243300"/>
            <a:chOff x="6012160" y="1524854"/>
            <a:chExt cx="2386811" cy="1243300"/>
          </a:xfrm>
        </p:grpSpPr>
        <p:sp>
          <p:nvSpPr>
            <p:cNvPr id="16" name="TextBox 15"/>
            <p:cNvSpPr txBox="1"/>
            <p:nvPr/>
          </p:nvSpPr>
          <p:spPr>
            <a:xfrm>
              <a:off x="6228184" y="2244934"/>
              <a:ext cx="21707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幼圆" pitchFamily="49" charset="-122"/>
                  <a:ea typeface="幼圆" pitchFamily="49" charset="-122"/>
                </a:rPr>
                <a:t>圆 形 构 图</a:t>
              </a:r>
              <a:endParaRPr lang="zh-CN" altLang="en-US" sz="2800" b="1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012160" y="1524854"/>
              <a:ext cx="750796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1185883" y="1340768"/>
            <a:ext cx="3962181" cy="20162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67773"/>
            <a:ext cx="3456384" cy="4145603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5806683" y="3177746"/>
            <a:ext cx="3085797" cy="29875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86720" y="1733906"/>
            <a:ext cx="488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流动、饱满、完整、团实的感觉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004 0.267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33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60295 0.008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04 0.272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363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5" name="圆角矩形 4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u=343030538,1901384436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57" y="2445963"/>
            <a:ext cx="6010647" cy="43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383266" y="1167135"/>
            <a:ext cx="4725238" cy="1181745"/>
            <a:chOff x="4383266" y="1167135"/>
            <a:chExt cx="4725238" cy="1181745"/>
          </a:xfrm>
        </p:grpSpPr>
        <p:sp>
          <p:nvSpPr>
            <p:cNvPr id="2" name="TextBox 1"/>
            <p:cNvSpPr txBox="1"/>
            <p:nvPr/>
          </p:nvSpPr>
          <p:spPr>
            <a:xfrm>
              <a:off x="4383266" y="1196752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幼圆" pitchFamily="49" charset="-122"/>
                  <a:ea typeface="幼圆" pitchFamily="49" charset="-122"/>
                </a:rPr>
                <a:t>梅因德尔特</a:t>
              </a:r>
              <a:r>
                <a:rPr lang="en-US" altLang="zh-CN" sz="2000" dirty="0">
                  <a:latin typeface="幼圆" pitchFamily="49" charset="-122"/>
                  <a:ea typeface="幼圆" pitchFamily="49" charset="-122"/>
                </a:rPr>
                <a:t>·</a:t>
              </a:r>
              <a:r>
                <a:rPr lang="zh-CN" altLang="en-US" sz="2000" dirty="0">
                  <a:latin typeface="幼圆" pitchFamily="49" charset="-122"/>
                  <a:ea typeface="幼圆" pitchFamily="49" charset="-122"/>
                </a:rPr>
                <a:t>霍贝玛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4975" y="1167135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幼圆" pitchFamily="49" charset="-122"/>
                  <a:ea typeface="幼圆" pitchFamily="49" charset="-122"/>
                </a:rPr>
                <a:t>《 </a:t>
              </a:r>
              <a:r>
                <a:rPr lang="zh-CN" altLang="en-US" sz="2400" b="1" dirty="0" smtClean="0">
                  <a:latin typeface="幼圆" pitchFamily="49" charset="-122"/>
                  <a:ea typeface="幼圆" pitchFamily="49" charset="-122"/>
                </a:rPr>
                <a:t>林 荫 道 </a:t>
              </a:r>
              <a:r>
                <a:rPr lang="en-US" altLang="zh-CN" sz="2400" b="1" dirty="0" smtClean="0">
                  <a:latin typeface="幼圆" pitchFamily="49" charset="-122"/>
                  <a:ea typeface="幼圆" pitchFamily="49" charset="-122"/>
                </a:rPr>
                <a:t>》</a:t>
              </a:r>
              <a:endParaRPr lang="zh-CN" altLang="en-US" sz="2400" b="1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36900" y="1610216"/>
              <a:ext cx="799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幼圆" pitchFamily="49" charset="-122"/>
                  <a:ea typeface="幼圆" pitchFamily="49" charset="-122"/>
                </a:rPr>
                <a:t>荷兰</a:t>
              </a:r>
              <a:endParaRPr lang="zh-CN" altLang="en-US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95237" y="161021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幼圆" pitchFamily="49" charset="-122"/>
                  <a:ea typeface="幼圆" pitchFamily="49" charset="-122"/>
                </a:rPr>
                <a:t>1689</a:t>
              </a:r>
              <a:r>
                <a:rPr lang="zh-CN" altLang="en-US" dirty="0" smtClean="0">
                  <a:latin typeface="幼圆" pitchFamily="49" charset="-122"/>
                  <a:ea typeface="幼圆" pitchFamily="49" charset="-122"/>
                </a:rPr>
                <a:t>年</a:t>
              </a:r>
              <a:endParaRPr lang="zh-CN" altLang="en-US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18467" y="191683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幼圆" pitchFamily="49" charset="-122"/>
                  <a:ea typeface="幼圆" pitchFamily="49" charset="-122"/>
                </a:rPr>
                <a:t>布面油画</a:t>
              </a:r>
              <a:endParaRPr lang="zh-CN" altLang="en-US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4584" y="1979548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140cm*103cm</a:t>
              </a:r>
              <a:endParaRPr lang="zh-CN" altLang="en-US" dirty="0"/>
            </a:p>
          </p:txBody>
        </p:sp>
      </p:grpSp>
      <p:pic>
        <p:nvPicPr>
          <p:cNvPr id="15" name="Picture 19" descr="u=2156845672,2210716771&amp;fm=90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2946890" cy="39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接连接符 18"/>
          <p:cNvCxnSpPr/>
          <p:nvPr/>
        </p:nvCxnSpPr>
        <p:spPr>
          <a:xfrm>
            <a:off x="5076056" y="3284984"/>
            <a:ext cx="884039" cy="25922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960095" y="3284984"/>
            <a:ext cx="1117103" cy="25922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5137" y="2852936"/>
            <a:ext cx="1443804" cy="36724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508941" y="2852936"/>
            <a:ext cx="1473445" cy="36724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396277" y="1027248"/>
            <a:ext cx="2042547" cy="1339965"/>
            <a:chOff x="334115" y="1269364"/>
            <a:chExt cx="2042547" cy="1339965"/>
          </a:xfrm>
        </p:grpSpPr>
        <p:sp>
          <p:nvSpPr>
            <p:cNvPr id="17" name="TextBox 16"/>
            <p:cNvSpPr txBox="1"/>
            <p:nvPr/>
          </p:nvSpPr>
          <p:spPr>
            <a:xfrm>
              <a:off x="334115" y="1962998"/>
              <a:ext cx="20425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latin typeface="幼圆" pitchFamily="49" charset="-122"/>
                  <a:ea typeface="幼圆" pitchFamily="49" charset="-122"/>
                </a:rPr>
                <a:t>V</a:t>
              </a:r>
              <a:r>
                <a:rPr lang="zh-CN" altLang="en-US" sz="2800" b="1" dirty="0" smtClean="0">
                  <a:latin typeface="幼圆" pitchFamily="49" charset="-122"/>
                  <a:ea typeface="幼圆" pitchFamily="49" charset="-122"/>
                </a:rPr>
                <a:t> 形 构 图</a:t>
              </a:r>
              <a:endParaRPr lang="zh-CN" altLang="en-US" sz="2800" b="1" dirty="0">
                <a:latin typeface="幼圆" pitchFamily="49" charset="-122"/>
                <a:ea typeface="幼圆" pitchFamily="49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4554" y="1269364"/>
              <a:ext cx="726283" cy="647468"/>
              <a:chOff x="5796136" y="2357622"/>
              <a:chExt cx="1872208" cy="171945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5796136" y="2364965"/>
                <a:ext cx="936104" cy="164009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6732240" y="2357622"/>
                <a:ext cx="936104" cy="17194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3492543" y="17941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动感强烈，具有纵深感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64184 0.000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1" y="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3" name="圆角矩形 2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20121127101408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422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980728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4000" b="1" dirty="0" smtClean="0"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3600" b="1" dirty="0" smtClean="0">
                <a:latin typeface="幼圆" pitchFamily="49" charset="-122"/>
                <a:ea typeface="幼圆" pitchFamily="49" charset="-122"/>
              </a:rPr>
              <a:t>S </a:t>
            </a:r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形 </a:t>
            </a:r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构 图</a:t>
            </a:r>
            <a:endParaRPr lang="zh-CN" altLang="en-US" sz="2000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9" name="Picture 14" descr="369969_1286190094U7G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20" y="2460059"/>
            <a:ext cx="5349776" cy="43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/>
          <p:cNvSpPr/>
          <p:nvPr/>
        </p:nvSpPr>
        <p:spPr bwMode="auto">
          <a:xfrm>
            <a:off x="80920" y="2452229"/>
            <a:ext cx="2808287" cy="4176712"/>
          </a:xfrm>
          <a:custGeom>
            <a:avLst/>
            <a:gdLst>
              <a:gd name="T0" fmla="*/ 2079 w 2252"/>
              <a:gd name="T1" fmla="*/ 0 h 3138"/>
              <a:gd name="T2" fmla="*/ 1081 w 2252"/>
              <a:gd name="T3" fmla="*/ 409 h 3138"/>
              <a:gd name="T4" fmla="*/ 2124 w 2252"/>
              <a:gd name="T5" fmla="*/ 908 h 3138"/>
              <a:gd name="T6" fmla="*/ 310 w 2252"/>
              <a:gd name="T7" fmla="*/ 2813 h 3138"/>
              <a:gd name="T8" fmla="*/ 265 w 2252"/>
              <a:gd name="T9" fmla="*/ 2858 h 3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2" h="3138">
                <a:moveTo>
                  <a:pt x="2079" y="0"/>
                </a:moveTo>
                <a:cubicBezTo>
                  <a:pt x="1576" y="129"/>
                  <a:pt x="1074" y="258"/>
                  <a:pt x="1081" y="409"/>
                </a:cubicBezTo>
                <a:cubicBezTo>
                  <a:pt x="1088" y="560"/>
                  <a:pt x="2252" y="507"/>
                  <a:pt x="2124" y="908"/>
                </a:cubicBezTo>
                <a:cubicBezTo>
                  <a:pt x="1996" y="1309"/>
                  <a:pt x="620" y="2488"/>
                  <a:pt x="310" y="2813"/>
                </a:cubicBezTo>
                <a:cubicBezTo>
                  <a:pt x="0" y="3138"/>
                  <a:pt x="132" y="2998"/>
                  <a:pt x="265" y="285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5"/>
          <p:cNvSpPr/>
          <p:nvPr/>
        </p:nvSpPr>
        <p:spPr bwMode="auto">
          <a:xfrm>
            <a:off x="3686720" y="3044297"/>
            <a:ext cx="3311525" cy="2952750"/>
          </a:xfrm>
          <a:custGeom>
            <a:avLst/>
            <a:gdLst>
              <a:gd name="T0" fmla="*/ 953 w 1474"/>
              <a:gd name="T1" fmla="*/ 0 h 1542"/>
              <a:gd name="T2" fmla="*/ 545 w 1474"/>
              <a:gd name="T3" fmla="*/ 272 h 1542"/>
              <a:gd name="T4" fmla="*/ 1225 w 1474"/>
              <a:gd name="T5" fmla="*/ 318 h 1542"/>
              <a:gd name="T6" fmla="*/ 1270 w 1474"/>
              <a:gd name="T7" fmla="*/ 681 h 1542"/>
              <a:gd name="T8" fmla="*/ 0 w 1474"/>
              <a:gd name="T9" fmla="*/ 154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4" h="1542">
                <a:moveTo>
                  <a:pt x="953" y="0"/>
                </a:moveTo>
                <a:cubicBezTo>
                  <a:pt x="726" y="109"/>
                  <a:pt x="500" y="219"/>
                  <a:pt x="545" y="272"/>
                </a:cubicBezTo>
                <a:cubicBezTo>
                  <a:pt x="590" y="325"/>
                  <a:pt x="1104" y="250"/>
                  <a:pt x="1225" y="318"/>
                </a:cubicBezTo>
                <a:cubicBezTo>
                  <a:pt x="1346" y="386"/>
                  <a:pt x="1474" y="477"/>
                  <a:pt x="1270" y="681"/>
                </a:cubicBezTo>
                <a:cubicBezTo>
                  <a:pt x="1066" y="885"/>
                  <a:pt x="212" y="1398"/>
                  <a:pt x="0" y="1542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62880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    富有动感和延伸感，中国山水画中常见“之”字形构图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30625 -0.003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4" name="圆角矩形 3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631" y="1908121"/>
            <a:ext cx="82638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接下来会出现</a:t>
            </a:r>
            <a:r>
              <a:rPr lang="zh-CN" altLang="en-US" sz="2000" dirty="0">
                <a:latin typeface="幼圆" pitchFamily="49" charset="-122"/>
                <a:ea typeface="幼圆" pitchFamily="49" charset="-122"/>
              </a:rPr>
              <a:t>六</a:t>
            </a:r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张作品，它们的构图形式是各种</a:t>
            </a:r>
            <a:r>
              <a:rPr lang="zh-CN" altLang="en-US" sz="3200" b="1" dirty="0" smtClean="0">
                <a:latin typeface="幼圆" pitchFamily="49" charset="-122"/>
                <a:ea typeface="幼圆" pitchFamily="49" charset="-122"/>
              </a:rPr>
              <a:t>线条</a:t>
            </a:r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，</a:t>
            </a:r>
            <a:endParaRPr lang="en-US" altLang="zh-CN" sz="20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000" dirty="0"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2000" dirty="0" smtClean="0">
                <a:latin typeface="幼圆" pitchFamily="49" charset="-122"/>
                <a:ea typeface="幼圆" pitchFamily="49" charset="-122"/>
              </a:rPr>
              <a:t>                                       </a:t>
            </a:r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请你把它们找出来</a:t>
            </a:r>
            <a:r>
              <a:rPr lang="en-US" altLang="zh-CN" sz="2000" dirty="0" smtClean="0">
                <a:latin typeface="幼圆" pitchFamily="49" charset="-122"/>
                <a:ea typeface="幼圆" pitchFamily="49" charset="-122"/>
              </a:rPr>
              <a:t>… …</a:t>
            </a:r>
            <a:endParaRPr lang="zh-CN" altLang="en-US" sz="20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4" name="圆角矩形 3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6596773_233853308158_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"/>
          <a:stretch>
            <a:fillRect/>
          </a:stretch>
        </p:blipFill>
        <p:spPr bwMode="auto">
          <a:xfrm>
            <a:off x="611560" y="1400355"/>
            <a:ext cx="8026350" cy="52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2" y="1844824"/>
            <a:ext cx="7623846" cy="475252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5" name="圆角矩形 4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2008" y="1844824"/>
            <a:ext cx="9036496" cy="2952328"/>
            <a:chOff x="395536" y="1967943"/>
            <a:chExt cx="5995682" cy="152448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67943"/>
              <a:ext cx="2457450" cy="1524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968430"/>
              <a:ext cx="1558944" cy="152351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8" y="1968430"/>
              <a:ext cx="2006600" cy="152400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9" name="圆角矩形 8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8121"/>
            <a:ext cx="7992888" cy="52412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4" name="圆角矩形 3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4" name="圆角矩形 3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56" y="1218951"/>
            <a:ext cx="4661507" cy="5538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4" name="圆角矩形 3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43" y="1224347"/>
            <a:ext cx="7282820" cy="413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9361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sz="28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512" y="140625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什么是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139361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的概念：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060848"/>
            <a:ext cx="857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南齐（</a:t>
            </a:r>
            <a:r>
              <a:rPr lang="en-US" altLang="zh-CN" dirty="0" smtClean="0"/>
              <a:t>479-502</a:t>
            </a:r>
            <a:r>
              <a:rPr lang="zh-CN" altLang="en-US" dirty="0" smtClean="0"/>
              <a:t>）谢赫在其所著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古画品论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（中国第一部画论专著）中提出六法：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858" y="390895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应物象形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32942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随类赋彩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50100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气韵生动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403648" y="2492896"/>
            <a:ext cx="158417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921080" y="289416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传神写照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4971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经营位置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41090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骨法用笔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139952" y="2697173"/>
            <a:ext cx="1650797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布   局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822635" y="2060848"/>
            <a:ext cx="1445622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章  法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4055518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幼圆" pitchFamily="49" charset="-122"/>
                <a:ea typeface="幼圆" pitchFamily="49" charset="-122"/>
              </a:rPr>
              <a:t>《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辞海</a:t>
            </a:r>
            <a:r>
              <a:rPr lang="en-US" altLang="zh-CN" sz="2400" dirty="0">
                <a:latin typeface="幼圆" pitchFamily="49" charset="-122"/>
                <a:ea typeface="幼圆" pitchFamily="49" charset="-122"/>
              </a:rPr>
              <a:t>》“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造型艺术”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术语</a:t>
            </a:r>
            <a:endParaRPr lang="en-US" altLang="zh-CN" sz="24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400" dirty="0"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2400" dirty="0" smtClean="0">
                <a:latin typeface="幼圆" pitchFamily="49" charset="-122"/>
                <a:ea typeface="幼圆" pitchFamily="49" charset="-122"/>
              </a:rPr>
              <a:t>   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艺术家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为了表现作品的</a:t>
            </a:r>
            <a:r>
              <a:rPr lang="zh-CN" altLang="en-US" sz="3200" dirty="0">
                <a:latin typeface="幼圆" pitchFamily="49" charset="-122"/>
                <a:ea typeface="幼圆" pitchFamily="49" charset="-122"/>
              </a:rPr>
              <a:t>主题思想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和</a:t>
            </a:r>
            <a:r>
              <a:rPr lang="zh-CN" altLang="en-US" sz="3200" dirty="0">
                <a:latin typeface="幼圆" pitchFamily="49" charset="-122"/>
                <a:ea typeface="幼圆" pitchFamily="49" charset="-122"/>
              </a:rPr>
              <a:t>美感效果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，在一定的空间，安排和处理人、物的关系和位置，把个别或局部的形象组成艺术的整体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。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4" name="圆角矩形 23"/>
          <p:cNvSpPr/>
          <p:nvPr/>
        </p:nvSpPr>
        <p:spPr>
          <a:xfrm flipV="1">
            <a:off x="-36512" y="3887337"/>
            <a:ext cx="7243167" cy="457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flipV="1">
            <a:off x="-36512" y="3789040"/>
            <a:ext cx="8170887" cy="4571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8" grpId="0" animBg="1"/>
      <p:bldP spid="15" grpId="0"/>
      <p:bldP spid="15" grpId="1"/>
      <p:bldP spid="16" grpId="0"/>
      <p:bldP spid="17" grpId="0"/>
      <p:bldP spid="17" grpId="1"/>
      <p:bldP spid="19" grpId="0" animBg="1"/>
      <p:bldP spid="20" grpId="0" animBg="1"/>
      <p:bldP spid="22" grpId="0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3" name="圆角矩形 2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8" y="4797152"/>
            <a:ext cx="3632241" cy="20608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10" y="3579183"/>
            <a:ext cx="2479686" cy="29461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95" y="2719628"/>
            <a:ext cx="3058412" cy="200551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245950" y="1053265"/>
            <a:ext cx="5428290" cy="1655655"/>
            <a:chOff x="395536" y="2055109"/>
            <a:chExt cx="5995682" cy="1524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055109"/>
              <a:ext cx="2457450" cy="1524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2055596"/>
              <a:ext cx="1558944" cy="152351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7" y="2055109"/>
              <a:ext cx="2006601" cy="152400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" y="1484784"/>
            <a:ext cx="2887820" cy="1800200"/>
          </a:xfrm>
          <a:prstGeom prst="rect">
            <a:avLst/>
          </a:prstGeom>
        </p:spPr>
      </p:pic>
      <p:pic>
        <p:nvPicPr>
          <p:cNvPr id="14" name="Picture 4" descr="6596773_233853308158_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"/>
          <a:stretch>
            <a:fillRect/>
          </a:stretch>
        </p:blipFill>
        <p:spPr bwMode="auto">
          <a:xfrm>
            <a:off x="115850" y="3791019"/>
            <a:ext cx="2655950" cy="17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连接符 17"/>
          <p:cNvCxnSpPr/>
          <p:nvPr/>
        </p:nvCxnSpPr>
        <p:spPr>
          <a:xfrm>
            <a:off x="3995936" y="1295377"/>
            <a:ext cx="0" cy="1360235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572000" y="1420151"/>
            <a:ext cx="0" cy="872631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796136" y="1227774"/>
            <a:ext cx="0" cy="1360235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444208" y="1620883"/>
            <a:ext cx="0" cy="967126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308304" y="1236714"/>
            <a:ext cx="0" cy="1360235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316416" y="1307007"/>
            <a:ext cx="0" cy="1148169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300192" y="2856895"/>
            <a:ext cx="0" cy="1868249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092280" y="2852936"/>
            <a:ext cx="0" cy="1656184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524328" y="2924944"/>
            <a:ext cx="21989" cy="1656184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100392" y="2856895"/>
            <a:ext cx="0" cy="1724233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604448" y="3009295"/>
            <a:ext cx="0" cy="1499825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5496" y="2276872"/>
            <a:ext cx="2887820" cy="0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44322" y="4869160"/>
            <a:ext cx="2627478" cy="0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500298" y="4797152"/>
            <a:ext cx="3632241" cy="2016224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940101" y="3580846"/>
            <a:ext cx="2479686" cy="2944498"/>
          </a:xfrm>
          <a:prstGeom prst="line">
            <a:avLst/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3" name="圆角矩形 2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6596773_233853308158_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"/>
          <a:stretch>
            <a:fillRect/>
          </a:stretch>
        </p:blipFill>
        <p:spPr bwMode="auto">
          <a:xfrm>
            <a:off x="107503" y="3904016"/>
            <a:ext cx="4429911" cy="28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00" y="3933056"/>
            <a:ext cx="4468904" cy="278581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67544" y="1412776"/>
            <a:ext cx="1854914" cy="739244"/>
            <a:chOff x="467544" y="1412776"/>
            <a:chExt cx="1854914" cy="73924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39552" y="1412776"/>
              <a:ext cx="1782906" cy="0"/>
            </a:xfrm>
            <a:prstGeom prst="line">
              <a:avLst/>
            </a:prstGeom>
            <a:ln w="5715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544" y="1628800"/>
              <a:ext cx="17748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幼圆" pitchFamily="49" charset="-122"/>
                  <a:ea typeface="幼圆" pitchFamily="49" charset="-122"/>
                </a:rPr>
                <a:t>水平线</a:t>
              </a:r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构图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59632" y="2780928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风景画常用构图，给人以开阔、安宁、静谧之感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 rot="20998496">
            <a:off x="2847464" y="3282405"/>
            <a:ext cx="41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</a:schemeClr>
                </a:solidFill>
                <a:latin typeface="华文彩云" pitchFamily="2" charset="-122"/>
                <a:ea typeface="华文彩云" pitchFamily="2" charset="-122"/>
              </a:rPr>
              <a:t>宁  国 市 河 沥 溪 初 级 中 学    凤 珊 珊 </a:t>
            </a:r>
            <a:endParaRPr lang="zh-CN" altLang="en-US" dirty="0">
              <a:solidFill>
                <a:schemeClr val="tx1">
                  <a:lumMod val="95000"/>
                </a:schemeClr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3" name="圆角矩形 2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55142" y="4365104"/>
            <a:ext cx="8521314" cy="2304256"/>
            <a:chOff x="395536" y="1967943"/>
            <a:chExt cx="5995682" cy="152448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67943"/>
              <a:ext cx="2457450" cy="1524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968430"/>
              <a:ext cx="1558944" cy="152351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8" y="1968430"/>
              <a:ext cx="2006600" cy="1524000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58" y="1353717"/>
            <a:ext cx="3597842" cy="268997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39552" y="1412776"/>
            <a:ext cx="0" cy="1512168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1628800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  垂直线</a:t>
            </a:r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sz="20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526777"/>
            <a:ext cx="446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    给人庄严、严肃、安静、典雅的感觉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3" name="圆角矩形 2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26" y="2952328"/>
            <a:ext cx="6551262" cy="3717032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179512" y="1221588"/>
            <a:ext cx="1368152" cy="1703356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543" y="162880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  斜线</a:t>
            </a:r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sz="20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3878" y="2021939"/>
            <a:ext cx="5358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    具有延伸、不稳定感，动感强烈，倾斜角度越大，动感越强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3" name="圆角矩形 2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2399" y="224086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幼圆" pitchFamily="49" charset="-122"/>
                <a:ea typeface="幼圆" pitchFamily="49" charset="-122"/>
              </a:rPr>
              <a:t>连  连  看</a:t>
            </a:r>
            <a:endParaRPr lang="zh-CN" altLang="en-US" sz="40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" name="心形 11"/>
          <p:cNvSpPr/>
          <p:nvPr/>
        </p:nvSpPr>
        <p:spPr>
          <a:xfrm>
            <a:off x="2191597" y="2492896"/>
            <a:ext cx="432048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心形 12"/>
          <p:cNvSpPr/>
          <p:nvPr/>
        </p:nvSpPr>
        <p:spPr>
          <a:xfrm>
            <a:off x="5940152" y="2492896"/>
            <a:ext cx="432048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 flipV="1">
            <a:off x="5792460" y="4256221"/>
            <a:ext cx="1155804" cy="109057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5684932" y="3789041"/>
            <a:ext cx="1623372" cy="101246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684932" y="2771300"/>
            <a:ext cx="1414919" cy="25754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5960095" y="3114546"/>
            <a:ext cx="1348209" cy="11807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5792460" y="1998132"/>
            <a:ext cx="1888647" cy="168110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6064100" y="2529771"/>
            <a:ext cx="524124" cy="584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508104" y="2204864"/>
            <a:ext cx="1800200" cy="2357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691680" y="2800092"/>
            <a:ext cx="2736304" cy="264513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454150" y="2852936"/>
            <a:ext cx="2995453" cy="187220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957598" y="1890410"/>
            <a:ext cx="2520280" cy="3144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2627784" y="1221588"/>
            <a:ext cx="1800200" cy="41516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5899" y="526624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崇高、坚实、稳定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99851" y="457183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富有动感和延伸感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88592" y="3933056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倾斜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角度越大，动感越强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3406209" y="510425"/>
            <a:ext cx="1021775" cy="36122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2280" y="3409721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动感强烈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，纵深感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99850" y="27713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开阔、安宁、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静谧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88592" y="2206605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庄严、严肃、安静、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典雅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2544" y="1628800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流动、饱满、完整、团实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4005064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水平线</a:t>
            </a:r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42900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圆形</a:t>
            </a:r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852936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垂直线</a:t>
            </a:r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276872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三角形</a:t>
            </a:r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700808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幼圆" pitchFamily="49" charset="-122"/>
                <a:ea typeface="幼圆" pitchFamily="49" charset="-122"/>
              </a:rPr>
              <a:t>S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形</a:t>
            </a:r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561964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V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形</a:t>
            </a:r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5085184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斜线</a:t>
            </a:r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3" name="圆角矩形 2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22" y="1700808"/>
            <a:ext cx="5330393" cy="38884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2" y="1700808"/>
            <a:ext cx="6918169" cy="38884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917419" cy="393401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106187" cy="397424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26" y="1697233"/>
            <a:ext cx="5285354" cy="396401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 flipH="1">
            <a:off x="3995936" y="3233410"/>
            <a:ext cx="432048" cy="221181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2627784" y="3690610"/>
            <a:ext cx="1821819" cy="26161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20" y="1640727"/>
            <a:ext cx="5264684" cy="394851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1893168"/>
            <a:ext cx="62357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5226 -0.38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5763E-7 L -0.4092 0.346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17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40226 -0.223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12951 0.3824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1.85185E-6 L -0.40399 -0.0356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29479 0.0780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-0.4094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3" b="6206"/>
          <a:stretch>
            <a:fillRect/>
          </a:stretch>
        </p:blipFill>
        <p:spPr>
          <a:xfrm>
            <a:off x="107505" y="1628800"/>
            <a:ext cx="2880319" cy="3402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3" b="6206"/>
          <a:stretch>
            <a:fillRect/>
          </a:stretch>
        </p:blipFill>
        <p:spPr>
          <a:xfrm>
            <a:off x="3131840" y="1610934"/>
            <a:ext cx="2880319" cy="34022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3" b="6206"/>
          <a:stretch>
            <a:fillRect/>
          </a:stretch>
        </p:blipFill>
        <p:spPr>
          <a:xfrm>
            <a:off x="6156177" y="1610934"/>
            <a:ext cx="2880319" cy="34022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4" b="89885" l="1616" r="98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84" y="2276872"/>
            <a:ext cx="2309628" cy="30795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4" b="89885" l="1616" r="98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84" y="2293712"/>
            <a:ext cx="2309628" cy="3079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4" b="89885" l="1616" r="98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84" y="2276872"/>
            <a:ext cx="2309628" cy="3079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5157192"/>
            <a:ext cx="5296643" cy="46166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我，已 然 帅 得 直 冲 云 霄 </a:t>
            </a:r>
            <a:r>
              <a:rPr lang="en-US" altLang="zh-CN" sz="2400" b="1" dirty="0" smtClean="0">
                <a:solidFill>
                  <a:schemeClr val="bg2">
                    <a:lumMod val="75000"/>
                  </a:schemeClr>
                </a:solidFill>
                <a:latin typeface="幼圆" pitchFamily="49" charset="-122"/>
                <a:ea typeface="幼圆" pitchFamily="49" charset="-122"/>
              </a:rPr>
              <a:t>… …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836712"/>
            <a:ext cx="905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请你根据</a:t>
            </a:r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命题</a:t>
            </a:r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，在以下三张作品中挑选出</a:t>
            </a:r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适合主题</a:t>
            </a:r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的作品，并说明原因。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18" name="圆角矩形 17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031231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让我们来看看艺术家们是如何构图的</a:t>
            </a:r>
            <a:r>
              <a:rPr lang="en-US" altLang="zh-CN" sz="2400" dirty="0" smtClean="0">
                <a:latin typeface="幼圆" pitchFamily="49" charset="-122"/>
                <a:ea typeface="幼圆" pitchFamily="49" charset="-122"/>
              </a:rPr>
              <a:t>……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33328" y="5646811"/>
            <a:ext cx="4863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表现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美感，</a:t>
            </a:r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表达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情感</a:t>
            </a:r>
            <a:endParaRPr lang="zh-CN" altLang="en-US" sz="20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513" y="5157192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幼圆" pitchFamily="49" charset="-122"/>
                <a:ea typeface="幼圆" pitchFamily="49" charset="-122"/>
              </a:rPr>
              <a:t>构图</a:t>
            </a:r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的作用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：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33038 -0.167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-83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33108 -0.056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2" grpId="0"/>
      <p:bldP spid="2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3" name="圆角矩形 2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95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51025c0de744f954ca0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2" y="2276872"/>
            <a:ext cx="3910012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40" y="2753122"/>
            <a:ext cx="4807554" cy="3196158"/>
          </a:xfrm>
          <a:prstGeom prst="rect">
            <a:avLst/>
          </a:prstGeom>
        </p:spPr>
      </p:pic>
      <p:sp>
        <p:nvSpPr>
          <p:cNvPr id="18" name="等腰三角形 17"/>
          <p:cNvSpPr/>
          <p:nvPr/>
        </p:nvSpPr>
        <p:spPr>
          <a:xfrm>
            <a:off x="5724128" y="2770567"/>
            <a:ext cx="2808312" cy="31961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2545774">
            <a:off x="1052143" y="2489907"/>
            <a:ext cx="3405956" cy="26642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3759796" y="1052736"/>
            <a:ext cx="2918922" cy="22322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545774">
            <a:off x="1052142" y="2484893"/>
            <a:ext cx="3405956" cy="2664296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5724128" y="2770567"/>
            <a:ext cx="2808312" cy="3196158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839614"/>
            <a:ext cx="8648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中国古代的</a:t>
            </a:r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诗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与</a:t>
            </a:r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画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向来不分家，</a:t>
            </a:r>
            <a:endParaRPr lang="en-US" altLang="zh-CN" sz="24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400" dirty="0"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2400" dirty="0" smtClean="0">
                <a:latin typeface="幼圆" pitchFamily="49" charset="-122"/>
                <a:ea typeface="幼圆" pitchFamily="49" charset="-122"/>
              </a:rPr>
              <a:t>          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艺术家们追求</a:t>
            </a:r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“诗中有画”“画中有诗”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312" y="1988840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读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一首诗，感受诗意，尝试在脑海中勾勒出诗中描绘的画面</a:t>
            </a:r>
            <a:r>
              <a:rPr lang="en-US" altLang="zh-CN" sz="2400" dirty="0" smtClean="0">
                <a:latin typeface="幼圆" pitchFamily="49" charset="-122"/>
                <a:ea typeface="幼圆" pitchFamily="49" charset="-122"/>
              </a:rPr>
              <a:t>……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03848" y="2564904"/>
            <a:ext cx="2130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95000"/>
                  </a:schemeClr>
                </a:solidFill>
                <a:ea typeface="华文行楷" pitchFamily="2" charset="-122"/>
              </a:rPr>
              <a:t>江  雪</a:t>
            </a:r>
            <a:endParaRPr lang="zh-CN" altLang="en-US" sz="6000" dirty="0">
              <a:solidFill>
                <a:schemeClr val="tx1">
                  <a:lumMod val="95000"/>
                </a:schemeClr>
              </a:solidFill>
              <a:ea typeface="华文行楷" pitchFamily="2" charset="-12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454376" y="3412494"/>
            <a:ext cx="170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rPr>
              <a:t>唐  柳 宗 元</a:t>
            </a:r>
            <a:endParaRPr lang="zh-CN" altLang="en-US" sz="2400" dirty="0">
              <a:solidFill>
                <a:schemeClr val="tx1">
                  <a:lumMod val="9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339752" y="3865959"/>
            <a:ext cx="45212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</a:schemeClr>
                </a:solidFill>
                <a:ea typeface="华文行楷" pitchFamily="2" charset="-122"/>
              </a:rPr>
              <a:t>千 山 鸟 飞 绝，</a:t>
            </a:r>
            <a:endParaRPr lang="zh-CN" altLang="en-US" sz="4800" dirty="0">
              <a:solidFill>
                <a:schemeClr val="tx1">
                  <a:lumMod val="95000"/>
                </a:schemeClr>
              </a:solidFill>
              <a:ea typeface="华文行楷" pitchFamily="2" charset="-122"/>
            </a:endParaRPr>
          </a:p>
          <a:p>
            <a:r>
              <a:rPr lang="zh-CN" altLang="en-US" sz="4800" dirty="0">
                <a:solidFill>
                  <a:schemeClr val="tx1">
                    <a:lumMod val="95000"/>
                  </a:schemeClr>
                </a:solidFill>
                <a:ea typeface="华文行楷" pitchFamily="2" charset="-122"/>
              </a:rPr>
              <a:t>万 径 人 踪 灭。</a:t>
            </a:r>
            <a:endParaRPr lang="zh-CN" altLang="en-US" sz="4800" dirty="0">
              <a:solidFill>
                <a:schemeClr val="tx1">
                  <a:lumMod val="95000"/>
                </a:schemeClr>
              </a:solidFill>
              <a:ea typeface="华文行楷" pitchFamily="2" charset="-122"/>
            </a:endParaRPr>
          </a:p>
          <a:p>
            <a:r>
              <a:rPr lang="zh-CN" altLang="en-US" sz="4800" dirty="0">
                <a:solidFill>
                  <a:schemeClr val="tx1">
                    <a:lumMod val="95000"/>
                  </a:schemeClr>
                </a:solidFill>
                <a:ea typeface="华文行楷" pitchFamily="2" charset="-122"/>
              </a:rPr>
              <a:t>孤 舟 蓑 笠 翁，</a:t>
            </a:r>
            <a:endParaRPr lang="zh-CN" altLang="en-US" sz="4800" dirty="0">
              <a:solidFill>
                <a:schemeClr val="tx1">
                  <a:lumMod val="95000"/>
                </a:schemeClr>
              </a:solidFill>
              <a:ea typeface="华文行楷" pitchFamily="2" charset="-122"/>
            </a:endParaRPr>
          </a:p>
          <a:p>
            <a:r>
              <a:rPr lang="zh-CN" altLang="en-US" sz="4800" dirty="0">
                <a:solidFill>
                  <a:schemeClr val="tx1">
                    <a:lumMod val="95000"/>
                  </a:schemeClr>
                </a:solidFill>
                <a:ea typeface="华文行楷" pitchFamily="2" charset="-122"/>
              </a:rPr>
              <a:t>独 钓 寒 江 雪。</a:t>
            </a:r>
            <a:endParaRPr lang="zh-CN" altLang="en-US" sz="4800" dirty="0">
              <a:solidFill>
                <a:schemeClr val="tx1">
                  <a:lumMod val="95000"/>
                </a:schemeClr>
              </a:solidFill>
              <a:ea typeface="华文行楷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092" y="1268438"/>
            <a:ext cx="9112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接下来为大家展示两张作品，</a:t>
            </a:r>
            <a:endParaRPr lang="en-US" altLang="zh-CN" sz="28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800" dirty="0"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      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请大家对比自己脑海中的画面，是否有相似之处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20121127101408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85"/>
            <a:ext cx="3422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4072" y="5177096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 明 袁尚统</a:t>
            </a:r>
            <a:endParaRPr lang="en-US" altLang="zh-CN" sz="24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400" dirty="0" smtClean="0">
                <a:latin typeface="幼圆" pitchFamily="49" charset="-122"/>
                <a:ea typeface="幼圆" pitchFamily="49" charset="-122"/>
              </a:rPr>
              <a:t>《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寒江独钓图</a:t>
            </a:r>
            <a:r>
              <a:rPr lang="en-US" altLang="zh-CN" sz="2400" dirty="0" smtClean="0">
                <a:latin typeface="幼圆" pitchFamily="49" charset="-122"/>
                <a:ea typeface="幼圆" pitchFamily="49" charset="-122"/>
              </a:rPr>
              <a:t>》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8864" y="5978316"/>
            <a:ext cx="34034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纸本  设色  </a:t>
            </a:r>
            <a:r>
              <a:rPr lang="en-US" altLang="zh-CN" sz="2000" b="1" dirty="0">
                <a:latin typeface="幼圆" pitchFamily="49" charset="-122"/>
                <a:ea typeface="幼圆" pitchFamily="49" charset="-122"/>
              </a:rPr>
              <a:t>131cm×61cm</a:t>
            </a:r>
            <a:r>
              <a:rPr lang="en-US" altLang="zh-CN" sz="2000" dirty="0">
                <a:latin typeface="幼圆" pitchFamily="49" charset="-122"/>
                <a:ea typeface="幼圆" pitchFamily="49" charset="-122"/>
              </a:rPr>
              <a:t> </a:t>
            </a:r>
            <a:endParaRPr lang="en-US" altLang="zh-CN" sz="2000" dirty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0" y="1477233"/>
            <a:ext cx="90364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>
                <a:ea typeface="微软雅黑" panose="020B0503020204020204" pitchFamily="34" charset="-122"/>
              </a:rPr>
              <a:t>绘画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是一种语言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，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艺术家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脑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中的所有奇思妙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想和思想情感都通过某种手段在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画面上组织、排列、展现给大家，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这个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手段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就是</a:t>
            </a:r>
            <a:r>
              <a:rPr lang="en-US" altLang="zh-CN" sz="2400" dirty="0">
                <a:latin typeface="幼圆" pitchFamily="49" charset="-122"/>
                <a:ea typeface="幼圆" pitchFamily="49" charset="-122"/>
              </a:rPr>
              <a:t>……</a:t>
            </a:r>
            <a:endParaRPr lang="en-US" altLang="zh-CN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190362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 smtClean="0">
                <a:latin typeface="幼圆" pitchFamily="49" charset="-122"/>
                <a:ea typeface="幼圆" pitchFamily="49" charset="-122"/>
              </a:rPr>
              <a:t>构图</a:t>
            </a:r>
            <a:endParaRPr lang="zh-CN" altLang="en-US" sz="48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b_916_jpg_20090616164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447423" cy="39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942406" y="5301208"/>
            <a:ext cx="49840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 宋  </a:t>
            </a:r>
            <a:r>
              <a:rPr lang="zh-CN" altLang="en-US" sz="2400" b="1" dirty="0">
                <a:latin typeface="幼圆" pitchFamily="49" charset="-122"/>
                <a:ea typeface="幼圆" pitchFamily="49" charset="-122"/>
              </a:rPr>
              <a:t>马远 </a:t>
            </a:r>
            <a:endParaRPr lang="en-US" altLang="zh-CN" sz="2400" b="1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400" b="1" dirty="0" smtClean="0">
                <a:latin typeface="幼圆" pitchFamily="49" charset="-122"/>
                <a:ea typeface="幼圆" pitchFamily="49" charset="-122"/>
              </a:rPr>
              <a:t>《</a:t>
            </a:r>
            <a:r>
              <a:rPr lang="zh-CN" altLang="en-US" sz="2400" b="1" dirty="0">
                <a:latin typeface="幼圆" pitchFamily="49" charset="-122"/>
                <a:ea typeface="幼圆" pitchFamily="49" charset="-122"/>
              </a:rPr>
              <a:t>寒江独钓图</a:t>
            </a:r>
            <a:r>
              <a:rPr lang="en-US" altLang="zh-CN" sz="2400" b="1" dirty="0">
                <a:latin typeface="幼圆" pitchFamily="49" charset="-122"/>
                <a:ea typeface="幼圆" pitchFamily="49" charset="-122"/>
              </a:rPr>
              <a:t>》 </a:t>
            </a:r>
            <a:r>
              <a:rPr lang="zh-CN" altLang="en-US" sz="2400" b="1" dirty="0">
                <a:latin typeface="幼圆" pitchFamily="49" charset="-122"/>
                <a:ea typeface="幼圆" pitchFamily="49" charset="-122"/>
              </a:rPr>
              <a:t>绢本  </a:t>
            </a:r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水墨</a:t>
            </a:r>
            <a:r>
              <a:rPr lang="zh-CN" altLang="en-US" sz="2400" b="1" dirty="0">
                <a:latin typeface="幼圆" pitchFamily="49" charset="-122"/>
                <a:ea typeface="幼圆" pitchFamily="49" charset="-122"/>
              </a:rPr>
              <a:t>淡彩  </a:t>
            </a:r>
            <a:endParaRPr lang="en-US" altLang="zh-CN" sz="2400" b="1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400" b="1" dirty="0" smtClean="0">
                <a:latin typeface="幼圆" pitchFamily="49" charset="-122"/>
                <a:ea typeface="幼圆" pitchFamily="49" charset="-122"/>
              </a:rPr>
              <a:t> 26.7cm×50.6cm</a:t>
            </a:r>
            <a:endParaRPr lang="en-US" altLang="zh-CN" sz="24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b_916_jpg_20090616164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55" y="3678572"/>
            <a:ext cx="5637808" cy="29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01211271014089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5" y="860788"/>
            <a:ext cx="2871955" cy="57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627424" y="319438"/>
            <a:ext cx="5211683" cy="3297096"/>
            <a:chOff x="-569714" y="2564904"/>
            <a:chExt cx="7489129" cy="6132177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174851" y="2564904"/>
              <a:ext cx="18473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 sz="4000" dirty="0">
                <a:solidFill>
                  <a:schemeClr val="tx1">
                    <a:lumMod val="95000"/>
                  </a:schemeClr>
                </a:solidFill>
                <a:ea typeface="华文行楷" pitchFamily="2" charset="-122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-569714" y="6922564"/>
              <a:ext cx="7489129" cy="1774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95000"/>
                    </a:schemeClr>
                  </a:solidFill>
                  <a:ea typeface="华文行楷" pitchFamily="2" charset="-122"/>
                </a:rPr>
                <a:t>千 山 鸟 飞 绝</a:t>
              </a:r>
              <a:r>
                <a:rPr lang="zh-CN" altLang="en-US" sz="2800" dirty="0" smtClean="0">
                  <a:solidFill>
                    <a:schemeClr val="tx1">
                      <a:lumMod val="95000"/>
                    </a:schemeClr>
                  </a:solidFill>
                  <a:ea typeface="华文行楷" pitchFamily="2" charset="-122"/>
                </a:rPr>
                <a:t>，万 </a:t>
              </a:r>
              <a:r>
                <a:rPr lang="zh-CN" altLang="en-US" sz="2800" dirty="0">
                  <a:solidFill>
                    <a:schemeClr val="tx1">
                      <a:lumMod val="95000"/>
                    </a:schemeClr>
                  </a:solidFill>
                  <a:ea typeface="华文行楷" pitchFamily="2" charset="-122"/>
                </a:rPr>
                <a:t>径 人 踪 灭。</a:t>
              </a:r>
              <a:endParaRPr lang="zh-CN" altLang="en-US" sz="2800" dirty="0">
                <a:solidFill>
                  <a:schemeClr val="tx1">
                    <a:lumMod val="95000"/>
                  </a:schemeClr>
                </a:solidFill>
                <a:ea typeface="华文行楷" pitchFamily="2" charset="-122"/>
              </a:endParaRPr>
            </a:p>
            <a:p>
              <a:r>
                <a:rPr lang="zh-CN" altLang="en-US" sz="2800" dirty="0">
                  <a:solidFill>
                    <a:schemeClr val="tx1">
                      <a:lumMod val="95000"/>
                    </a:schemeClr>
                  </a:solidFill>
                  <a:ea typeface="华文行楷" pitchFamily="2" charset="-122"/>
                </a:rPr>
                <a:t>孤 舟 蓑 笠 翁</a:t>
              </a:r>
              <a:r>
                <a:rPr lang="zh-CN" altLang="en-US" sz="2800" dirty="0" smtClean="0">
                  <a:solidFill>
                    <a:schemeClr val="tx1">
                      <a:lumMod val="95000"/>
                    </a:schemeClr>
                  </a:solidFill>
                  <a:ea typeface="华文行楷" pitchFamily="2" charset="-122"/>
                </a:rPr>
                <a:t>，独 </a:t>
              </a:r>
              <a:r>
                <a:rPr lang="zh-CN" altLang="en-US" sz="2800" dirty="0">
                  <a:solidFill>
                    <a:schemeClr val="tx1">
                      <a:lumMod val="95000"/>
                    </a:schemeClr>
                  </a:solidFill>
                  <a:ea typeface="华文行楷" pitchFamily="2" charset="-122"/>
                </a:rPr>
                <a:t>钓 寒 江 雪。</a:t>
              </a:r>
              <a:endParaRPr lang="zh-CN" altLang="en-US" sz="2800" dirty="0">
                <a:solidFill>
                  <a:schemeClr val="tx1">
                    <a:lumMod val="95000"/>
                  </a:schemeClr>
                </a:solidFill>
                <a:ea typeface="华文行楷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31840" y="1221587"/>
            <a:ext cx="59807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    同一首诗，两位艺术家在组织画面时选择了两个不同的方向，</a:t>
            </a:r>
            <a:endParaRPr lang="en-US" altLang="zh-CN" sz="24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    一位描摹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环境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，一位书写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心境</a:t>
            </a:r>
            <a:endParaRPr lang="en-US" altLang="zh-CN" sz="28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    构图不仅要表现出作品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形式美感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，更要能表现出艺术家的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思想情感 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" y="-27384"/>
            <a:ext cx="5206494" cy="6850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4653136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《 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呐 喊 </a:t>
            </a:r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》</a:t>
            </a:r>
            <a:r>
              <a:rPr lang="en-US" altLang="zh-CN" dirty="0" smtClean="0">
                <a:latin typeface="幼圆" pitchFamily="49" charset="-122"/>
                <a:ea typeface="幼圆" pitchFamily="49" charset="-122"/>
              </a:rPr>
              <a:t>90.8cm*73.7cm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23029" y="5507940"/>
            <a:ext cx="1608376" cy="1129482"/>
            <a:chOff x="5423029" y="5507940"/>
            <a:chExt cx="1608376" cy="1129482"/>
          </a:xfrm>
        </p:grpSpPr>
        <p:sp>
          <p:nvSpPr>
            <p:cNvPr id="4" name="TextBox 3"/>
            <p:cNvSpPr txBox="1"/>
            <p:nvPr/>
          </p:nvSpPr>
          <p:spPr>
            <a:xfrm>
              <a:off x="5436096" y="5765194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挪 威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36096" y="6237312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爱德华</a:t>
              </a:r>
              <a:r>
                <a:rPr lang="en-US" altLang="zh-CN" sz="2000" dirty="0" smtClean="0">
                  <a:latin typeface="幼圆" pitchFamily="49" charset="-122"/>
                  <a:ea typeface="幼圆" pitchFamily="49" charset="-122"/>
                </a:rPr>
                <a:t>-</a:t>
              </a:r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蒙克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3029" y="55079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1893</a:t>
              </a:r>
              <a:r>
                <a:rPr lang="zh-CN" altLang="en-US" dirty="0" smtClean="0"/>
                <a:t>年</a:t>
              </a:r>
              <a:endParaRPr lang="zh-CN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064" y="1628800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艺术家使用了</a:t>
            </a:r>
            <a:endParaRPr lang="en-US" altLang="zh-CN" sz="28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800" dirty="0"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      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哪种</a:t>
            </a:r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构图方式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？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8097" y="2924944"/>
            <a:ext cx="377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    这种构图方式带给画面什么样的感觉？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15" name="圆角矩形 14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7384"/>
            <a:ext cx="53488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4653136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《 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呐 喊 </a:t>
            </a:r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》</a:t>
            </a:r>
            <a:r>
              <a:rPr lang="en-US" altLang="zh-CN" dirty="0" smtClean="0">
                <a:latin typeface="幼圆" pitchFamily="49" charset="-122"/>
                <a:ea typeface="幼圆" pitchFamily="49" charset="-122"/>
              </a:rPr>
              <a:t>90.8cm*73.7cm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23029" y="5507940"/>
            <a:ext cx="1608376" cy="1129482"/>
            <a:chOff x="5423029" y="5507940"/>
            <a:chExt cx="1608376" cy="1129482"/>
          </a:xfrm>
        </p:grpSpPr>
        <p:sp>
          <p:nvSpPr>
            <p:cNvPr id="5" name="TextBox 4"/>
            <p:cNvSpPr txBox="1"/>
            <p:nvPr/>
          </p:nvSpPr>
          <p:spPr>
            <a:xfrm>
              <a:off x="5436096" y="5765194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挪 威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6096" y="6237312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爱德华</a:t>
              </a:r>
              <a:r>
                <a:rPr lang="en-US" altLang="zh-CN" sz="2000" dirty="0" smtClean="0">
                  <a:latin typeface="幼圆" pitchFamily="49" charset="-122"/>
                  <a:ea typeface="幼圆" pitchFamily="49" charset="-122"/>
                </a:rPr>
                <a:t>-</a:t>
              </a:r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蒙克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23029" y="55079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1893</a:t>
              </a:r>
              <a:r>
                <a:rPr lang="zh-CN" altLang="en-US" dirty="0" smtClean="0"/>
                <a:t>年</a:t>
              </a:r>
              <a:endParaRPr lang="zh-CN" altLang="en-US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48064" y="1628800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艺术家使用了</a:t>
            </a:r>
            <a:endParaRPr lang="en-US" altLang="zh-CN" sz="28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800" dirty="0"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      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哪种</a:t>
            </a:r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构图方式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？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8097" y="2924944"/>
            <a:ext cx="377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    这种构图方式带给画面什么样的感觉？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10" name="圆角矩形 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1613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4653136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《 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呐 喊 </a:t>
            </a:r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》</a:t>
            </a:r>
            <a:r>
              <a:rPr lang="en-US" altLang="zh-CN" dirty="0" smtClean="0">
                <a:latin typeface="幼圆" pitchFamily="49" charset="-122"/>
                <a:ea typeface="幼圆" pitchFamily="49" charset="-122"/>
              </a:rPr>
              <a:t>90.8cm*73.7cm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23029" y="5507940"/>
            <a:ext cx="1608376" cy="1129482"/>
            <a:chOff x="5423029" y="5507940"/>
            <a:chExt cx="1608376" cy="1129482"/>
          </a:xfrm>
        </p:grpSpPr>
        <p:sp>
          <p:nvSpPr>
            <p:cNvPr id="5" name="TextBox 4"/>
            <p:cNvSpPr txBox="1"/>
            <p:nvPr/>
          </p:nvSpPr>
          <p:spPr>
            <a:xfrm>
              <a:off x="5436096" y="5765194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挪 威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6096" y="6237312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爱德华</a:t>
              </a:r>
              <a:r>
                <a:rPr lang="en-US" altLang="zh-CN" sz="2000" dirty="0" smtClean="0">
                  <a:latin typeface="幼圆" pitchFamily="49" charset="-122"/>
                  <a:ea typeface="幼圆" pitchFamily="49" charset="-122"/>
                </a:rPr>
                <a:t>-</a:t>
              </a:r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蒙克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23029" y="55079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1893</a:t>
              </a:r>
              <a:r>
                <a:rPr lang="zh-CN" altLang="en-US" dirty="0" smtClean="0"/>
                <a:t>年</a:t>
              </a:r>
              <a:endParaRPr lang="zh-CN" altLang="en-US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-27384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48064" y="1628800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艺术家使用了</a:t>
            </a:r>
            <a:endParaRPr lang="en-US" altLang="zh-CN" sz="28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800" dirty="0"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      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哪种</a:t>
            </a:r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构图方式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？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8097" y="2924944"/>
            <a:ext cx="377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    这种构图方式带给画面什么样的感觉？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 rot="20998496">
            <a:off x="2847464" y="3282405"/>
            <a:ext cx="41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</a:schemeClr>
                </a:solidFill>
                <a:latin typeface="华文彩云" pitchFamily="2" charset="-122"/>
                <a:ea typeface="华文彩云" pitchFamily="2" charset="-122"/>
              </a:rPr>
              <a:t>宁  国 市 河 沥 溪 初 级 中 学    凤 珊 珊 </a:t>
            </a:r>
            <a:endParaRPr lang="zh-CN" altLang="en-US" dirty="0">
              <a:solidFill>
                <a:schemeClr val="tx1">
                  <a:lumMod val="95000"/>
                </a:schemeClr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10" name="圆角矩形 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1613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4653136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《 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呐 喊 </a:t>
            </a:r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》</a:t>
            </a:r>
            <a:r>
              <a:rPr lang="en-US" altLang="zh-CN" dirty="0" smtClean="0">
                <a:latin typeface="幼圆" pitchFamily="49" charset="-122"/>
                <a:ea typeface="幼圆" pitchFamily="49" charset="-122"/>
              </a:rPr>
              <a:t>90.8cm*73.7cm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23029" y="5507940"/>
            <a:ext cx="1608376" cy="1129482"/>
            <a:chOff x="5423029" y="5507940"/>
            <a:chExt cx="1608376" cy="1129482"/>
          </a:xfrm>
        </p:grpSpPr>
        <p:sp>
          <p:nvSpPr>
            <p:cNvPr id="5" name="TextBox 4"/>
            <p:cNvSpPr txBox="1"/>
            <p:nvPr/>
          </p:nvSpPr>
          <p:spPr>
            <a:xfrm>
              <a:off x="5436096" y="5765194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挪 威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6096" y="6237312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爱德华</a:t>
              </a:r>
              <a:r>
                <a:rPr lang="en-US" altLang="zh-CN" sz="2000" dirty="0" smtClean="0">
                  <a:latin typeface="幼圆" pitchFamily="49" charset="-122"/>
                  <a:ea typeface="幼圆" pitchFamily="49" charset="-122"/>
                </a:rPr>
                <a:t>-</a:t>
              </a:r>
              <a:r>
                <a:rPr lang="zh-CN" altLang="en-US" sz="2000" dirty="0" smtClean="0">
                  <a:latin typeface="幼圆" pitchFamily="49" charset="-122"/>
                  <a:ea typeface="幼圆" pitchFamily="49" charset="-122"/>
                </a:rPr>
                <a:t>蒙克</a:t>
              </a:r>
              <a:endParaRPr lang="zh-CN" altLang="en-US" sz="20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23029" y="55079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1893</a:t>
              </a:r>
              <a:r>
                <a:rPr lang="zh-CN" altLang="en-US" dirty="0" smtClean="0"/>
                <a:t>年</a:t>
              </a:r>
              <a:endParaRPr lang="zh-CN" altLang="en-US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-27384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48064" y="1628800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艺术家使用了</a:t>
            </a:r>
            <a:endParaRPr lang="en-US" altLang="zh-CN" sz="28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800" dirty="0"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      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哪种</a:t>
            </a:r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构图方式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？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8097" y="2924944"/>
            <a:ext cx="377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    这种构图方式带给画面什么样的感觉？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3" y="12170"/>
            <a:ext cx="5168917" cy="68012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7484" y="1052736"/>
            <a:ext cx="266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幼圆" pitchFamily="49" charset="-122"/>
                <a:ea typeface="幼圆" pitchFamily="49" charset="-122"/>
              </a:rPr>
              <a:t>找 不 同</a:t>
            </a:r>
            <a:endParaRPr lang="zh-CN" altLang="en-US" sz="48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77281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" y="-39416"/>
            <a:ext cx="5212903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7484" y="1052736"/>
            <a:ext cx="266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幼圆" pitchFamily="49" charset="-122"/>
                <a:ea typeface="幼圆" pitchFamily="49" charset="-122"/>
              </a:rPr>
              <a:t>找 不 同</a:t>
            </a:r>
            <a:endParaRPr lang="zh-CN" altLang="en-US" sz="48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83553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290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37484" y="1052736"/>
            <a:ext cx="266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幼圆" pitchFamily="49" charset="-122"/>
                <a:ea typeface="幼圆" pitchFamily="49" charset="-122"/>
              </a:rPr>
              <a:t>找 不 同</a:t>
            </a:r>
            <a:endParaRPr lang="zh-CN" altLang="en-US" sz="48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83553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32" y="3095489"/>
            <a:ext cx="2628240" cy="34576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9" y="3095489"/>
            <a:ext cx="2674875" cy="35190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15" y="3095489"/>
            <a:ext cx="2648637" cy="34850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91515" y="3112303"/>
            <a:ext cx="2648637" cy="3485049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3528" y="3112303"/>
            <a:ext cx="2648637" cy="3485049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171835" y="3085728"/>
            <a:ext cx="2648637" cy="3485049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0" y="1527943"/>
            <a:ext cx="9000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    人物有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疏密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有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大小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的组织摆放，使得画面</a:t>
            </a:r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均衡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，具有强烈的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视觉冲击感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，更能深刻的表达出作者的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情感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。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4" grpId="0" animBg="1"/>
      <p:bldP spid="14" grpId="1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 flipV="1">
            <a:off x="1513" y="2564904"/>
            <a:ext cx="8170887" cy="4571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flipV="1">
            <a:off x="-36512" y="2663201"/>
            <a:ext cx="7243167" cy="457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27584" y="808183"/>
            <a:ext cx="5616624" cy="1872208"/>
            <a:chOff x="827584" y="814573"/>
            <a:chExt cx="5616624" cy="187220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grpSp>
          <p:nvGrpSpPr>
            <p:cNvPr id="4" name="组合 3"/>
            <p:cNvGrpSpPr/>
            <p:nvPr/>
          </p:nvGrpSpPr>
          <p:grpSpPr>
            <a:xfrm>
              <a:off x="827584" y="814573"/>
              <a:ext cx="5616624" cy="1872208"/>
              <a:chOff x="1619672" y="908720"/>
              <a:chExt cx="5328592" cy="1872208"/>
            </a:xfr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50000">
                  <a:schemeClr val="tx2">
                    <a:lumMod val="2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/>
          </p:grpSpPr>
          <p:sp>
            <p:nvSpPr>
              <p:cNvPr id="2" name="矩形 1"/>
              <p:cNvSpPr/>
              <p:nvPr/>
            </p:nvSpPr>
            <p:spPr>
              <a:xfrm>
                <a:off x="1619672" y="1844824"/>
                <a:ext cx="5328592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619672" y="908720"/>
                <a:ext cx="2448272" cy="18722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899592" y="1196752"/>
              <a:ext cx="521168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 smtClean="0">
                  <a:latin typeface="幼圆" pitchFamily="49" charset="-122"/>
                  <a:ea typeface="幼圆" pitchFamily="49" charset="-122"/>
                </a:rPr>
                <a:t>构图</a:t>
              </a:r>
              <a:r>
                <a:rPr lang="zh-CN" altLang="en-US" sz="4800" dirty="0" smtClean="0">
                  <a:latin typeface="幼圆" pitchFamily="49" charset="-122"/>
                  <a:ea typeface="幼圆" pitchFamily="49" charset="-122"/>
                </a:rPr>
                <a:t> 的 作 用</a:t>
              </a:r>
              <a:endParaRPr lang="zh-CN" altLang="en-US" sz="4800" dirty="0">
                <a:latin typeface="幼圆" pitchFamily="49" charset="-122"/>
                <a:ea typeface="幼圆" pitchFamily="49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7584" y="5828293"/>
            <a:ext cx="7366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人 教 版 * 美 术 * 八 年 级 上 册 * 第 一 单 元 第 三 课</a:t>
            </a:r>
            <a:endParaRPr lang="zh-CN" altLang="en-US" sz="20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5253" y="6165304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宁 国 市 河 沥 溪 初 级 中 学    凤 珊 珊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83553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1" y="1527943"/>
            <a:ext cx="828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                               均衡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3200" b="1" dirty="0" smtClean="0">
                <a:latin typeface="幼圆" pitchFamily="49" charset="-122"/>
                <a:ea typeface="幼圆" pitchFamily="49" charset="-122"/>
              </a:rPr>
              <a:t>平均？</a:t>
            </a:r>
            <a:endParaRPr lang="zh-CN" altLang="en-US" sz="28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" y="138294"/>
            <a:ext cx="3044900" cy="37060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" y="3933056"/>
            <a:ext cx="4082508" cy="2736304"/>
          </a:xfrm>
          <a:prstGeom prst="rect">
            <a:avLst/>
          </a:prstGeom>
        </p:spPr>
      </p:pic>
      <p:pic>
        <p:nvPicPr>
          <p:cNvPr id="22" name="Picture 4" descr="u=343030538,1901384436&amp;fm=23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21738"/>
            <a:ext cx="4392488" cy="319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3205953" y="2051163"/>
            <a:ext cx="5688632" cy="1728192"/>
            <a:chOff x="395536" y="1967943"/>
            <a:chExt cx="5995682" cy="152448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67943"/>
              <a:ext cx="2457450" cy="15240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968430"/>
              <a:ext cx="1558944" cy="152351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8" y="1968430"/>
              <a:ext cx="2006600" cy="1524000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>
            <a:off x="95035" y="1268760"/>
            <a:ext cx="3044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5035" y="3429000"/>
            <a:ext cx="3044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 rot="19256020">
            <a:off x="2293241" y="5257723"/>
            <a:ext cx="507362" cy="1174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2113941">
            <a:off x="3433039" y="4907890"/>
            <a:ext cx="507362" cy="1174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460306">
            <a:off x="2952273" y="4126505"/>
            <a:ext cx="507362" cy="1174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890737">
            <a:off x="1686665" y="3979423"/>
            <a:ext cx="507362" cy="1174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1074876">
            <a:off x="326586" y="4465633"/>
            <a:ext cx="507362" cy="1174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75030" y="4152810"/>
            <a:ext cx="3044900" cy="16409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41"/>
          <p:cNvCxnSpPr>
            <a:endCxn id="22" idx="2"/>
          </p:cNvCxnSpPr>
          <p:nvPr/>
        </p:nvCxnSpPr>
        <p:spPr>
          <a:xfrm>
            <a:off x="6696236" y="3778803"/>
            <a:ext cx="0" cy="303457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516216" y="3778803"/>
            <a:ext cx="0" cy="3034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22" idx="1"/>
            <a:endCxn id="22" idx="3"/>
          </p:cNvCxnSpPr>
          <p:nvPr/>
        </p:nvCxnSpPr>
        <p:spPr>
          <a:xfrm>
            <a:off x="4499992" y="5217557"/>
            <a:ext cx="43924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99992" y="6021288"/>
            <a:ext cx="4392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83553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1" y="1527943"/>
            <a:ext cx="828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                               均衡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3200" b="1" dirty="0" smtClean="0">
                <a:latin typeface="幼圆" pitchFamily="49" charset="-122"/>
                <a:ea typeface="幼圆" pitchFamily="49" charset="-122"/>
              </a:rPr>
              <a:t>平均</a:t>
            </a:r>
            <a:endParaRPr lang="zh-CN" altLang="en-US" sz="2800" b="1" dirty="0">
              <a:latin typeface="幼圆" pitchFamily="49" charset="-122"/>
              <a:ea typeface="幼圆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7380312" y="1628800"/>
            <a:ext cx="288032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0" t="22886" r="4828" b="27616"/>
          <a:stretch>
            <a:fillRect/>
          </a:stretch>
        </p:blipFill>
        <p:spPr>
          <a:xfrm>
            <a:off x="166651" y="298189"/>
            <a:ext cx="3882551" cy="26612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98" y="2097144"/>
            <a:ext cx="2880866" cy="41401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3374757" cy="3675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097055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在艺术创作中，均衡更多的指的是视觉上的平衡感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40152" y="5157192"/>
            <a:ext cx="864096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79712" y="3068960"/>
            <a:ext cx="720080" cy="3456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1" grpId="0" animBg="1"/>
      <p:bldP spid="1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83553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466200"/>
            <a:ext cx="9052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幼圆" pitchFamily="49" charset="-122"/>
                <a:ea typeface="幼圆" pitchFamily="49" charset="-122"/>
              </a:rPr>
              <a:t>练  习：</a:t>
            </a:r>
            <a:endParaRPr lang="en-US" altLang="zh-CN" sz="3200" b="1" dirty="0" smtClean="0"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3200" b="1" dirty="0" smtClean="0">
                <a:latin typeface="幼圆" pitchFamily="49" charset="-122"/>
                <a:ea typeface="幼圆" pitchFamily="49" charset="-122"/>
              </a:rPr>
              <a:t>以 小 组 为 单 位 完 成 一 张</a:t>
            </a:r>
            <a:r>
              <a:rPr lang="en-US" altLang="zh-CN" sz="3200" b="1" dirty="0" smtClean="0">
                <a:latin typeface="幼圆" pitchFamily="49" charset="-122"/>
                <a:ea typeface="幼圆" pitchFamily="49" charset="-122"/>
              </a:rPr>
              <a:t>《 </a:t>
            </a:r>
            <a:r>
              <a:rPr lang="zh-CN" altLang="en-US" sz="3200" b="1" dirty="0" smtClean="0">
                <a:latin typeface="幼圆" pitchFamily="49" charset="-122"/>
                <a:ea typeface="幼圆" pitchFamily="49" charset="-122"/>
              </a:rPr>
              <a:t>六 柿 图 </a:t>
            </a:r>
            <a:r>
              <a:rPr lang="en-US" altLang="zh-CN" sz="3200" b="1" dirty="0" smtClean="0">
                <a:latin typeface="幼圆" pitchFamily="49" charset="-122"/>
                <a:ea typeface="幼圆" pitchFamily="49" charset="-122"/>
              </a:rPr>
              <a:t>》</a:t>
            </a:r>
            <a:endParaRPr lang="zh-CN" altLang="en-US" sz="32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933043"/>
            <a:ext cx="70070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要  求：</a:t>
            </a:r>
            <a:endParaRPr lang="en-US" altLang="zh-CN" sz="28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、六 个 柿 子 都 要 摆 放 在 画 面 上</a:t>
            </a:r>
            <a:endParaRPr lang="en-US" altLang="zh-CN" sz="32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800" dirty="0"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、构 图 </a:t>
            </a:r>
            <a:r>
              <a:rPr lang="zh-CN" altLang="en-US" sz="3600" dirty="0" smtClean="0">
                <a:latin typeface="幼圆" pitchFamily="49" charset="-122"/>
                <a:ea typeface="幼圆" pitchFamily="49" charset="-122"/>
              </a:rPr>
              <a:t>均 衡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 ，具 有 美 感</a:t>
            </a:r>
            <a:endParaRPr lang="en-US" altLang="zh-CN" sz="28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800" dirty="0" smtClean="0"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2800" dirty="0" smtClean="0">
                <a:latin typeface="幼圆" pitchFamily="49" charset="-122"/>
                <a:ea typeface="幼圆" pitchFamily="49" charset="-122"/>
              </a:rPr>
              <a:t>、构 图 典 雅 、 宁 静 、 富 有 禅 意</a:t>
            </a:r>
            <a:endParaRPr lang="zh-CN" altLang="en-US" sz="28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20" name="圆角矩形 19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83553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" y="1052736"/>
            <a:ext cx="4472469" cy="5805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19" y="1052736"/>
            <a:ext cx="4256365" cy="23811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68474"/>
            <a:ext cx="3851920" cy="2589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0008" y="335699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意大利   乔治</a:t>
            </a:r>
            <a:r>
              <a:rPr lang="en-US" altLang="zh-CN" sz="2400" dirty="0" smtClean="0">
                <a:latin typeface="幼圆" pitchFamily="49" charset="-122"/>
                <a:ea typeface="幼圆" pitchFamily="49" charset="-122"/>
              </a:rPr>
              <a:t>-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莫兰迪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8526" y="3868364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幼圆" pitchFamily="49" charset="-122"/>
                <a:ea typeface="幼圆" pitchFamily="49" charset="-122"/>
              </a:rPr>
              <a:t>静 物 系 列</a:t>
            </a:r>
            <a:endParaRPr lang="zh-CN" altLang="en-US" sz="20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6866" y="3789040"/>
            <a:ext cx="553998" cy="26795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南宋 牧溪  六柿图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3831" y="205211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幼圆" pitchFamily="49" charset="-122"/>
                <a:ea typeface="幼圆" pitchFamily="49" charset="-122"/>
              </a:rPr>
              <a:t>构图小练习</a:t>
            </a:r>
            <a:endParaRPr lang="zh-CN" altLang="en-US" sz="3600" dirty="0"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6" name="圆角矩形 5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心形 4"/>
          <p:cNvSpPr/>
          <p:nvPr/>
        </p:nvSpPr>
        <p:spPr>
          <a:xfrm>
            <a:off x="1331640" y="2276872"/>
            <a:ext cx="360040" cy="29238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 rot="20998496">
            <a:off x="2847464" y="3282405"/>
            <a:ext cx="41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</a:schemeClr>
                </a:solidFill>
                <a:latin typeface="华文彩云" pitchFamily="2" charset="-122"/>
                <a:ea typeface="华文彩云" pitchFamily="2" charset="-122"/>
              </a:rPr>
              <a:t>宁  国 市 河 沥 溪 初 级 中 学    凤 珊 珊 </a:t>
            </a:r>
            <a:endParaRPr lang="zh-CN" altLang="en-US" dirty="0">
              <a:solidFill>
                <a:schemeClr val="tx1">
                  <a:lumMod val="95000"/>
                </a:schemeClr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5" name="圆角矩形 4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3528" y="980728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请在下列作品中找到这四种形状：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等腰三角形 6"/>
          <p:cNvSpPr/>
          <p:nvPr/>
        </p:nvSpPr>
        <p:spPr>
          <a:xfrm>
            <a:off x="553478" y="2636912"/>
            <a:ext cx="1714266" cy="1512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27784" y="2492896"/>
            <a:ext cx="180020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860032" y="2464934"/>
            <a:ext cx="1800200" cy="1712107"/>
            <a:chOff x="5796136" y="2357622"/>
            <a:chExt cx="1872208" cy="17194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796136" y="2364965"/>
              <a:ext cx="936104" cy="164009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732240" y="2357622"/>
              <a:ext cx="936104" cy="17194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077560" y="1772816"/>
            <a:ext cx="1526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0" dirty="0" smtClean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</a:t>
            </a:r>
            <a:endParaRPr lang="zh-CN" altLang="en-US" sz="18000" dirty="0">
              <a:solidFill>
                <a:srgbClr val="00B0F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16" y="44624"/>
            <a:ext cx="5579588" cy="67911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" y="-27384"/>
            <a:ext cx="9091067" cy="6093296"/>
          </a:xfrm>
          <a:prstGeom prst="rect">
            <a:avLst/>
          </a:prstGeom>
        </p:spPr>
      </p:pic>
      <p:pic>
        <p:nvPicPr>
          <p:cNvPr id="4" name="Picture 4" descr="u=343030538,1901384436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21"/>
            <a:ext cx="9144000" cy="66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369969_1286190094U7G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0663"/>
            <a:ext cx="8064896" cy="65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14184 -0.211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10162 L -0.21945 0.332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06227 L -0.14167 -0.208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2448 0.260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5" name="圆角矩形 4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85799"/>
            <a:ext cx="4473775" cy="5445224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999692" y="4911551"/>
            <a:ext cx="3520484" cy="1325761"/>
            <a:chOff x="4999692" y="4911551"/>
            <a:chExt cx="3520484" cy="1325761"/>
          </a:xfrm>
        </p:grpSpPr>
        <p:sp>
          <p:nvSpPr>
            <p:cNvPr id="11" name="TextBox 10"/>
            <p:cNvSpPr txBox="1"/>
            <p:nvPr/>
          </p:nvSpPr>
          <p:spPr>
            <a:xfrm>
              <a:off x="4999692" y="4911551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幼圆" pitchFamily="49" charset="-122"/>
                  <a:ea typeface="幼圆" pitchFamily="49" charset="-122"/>
                </a:rPr>
                <a:t>《</a:t>
              </a:r>
              <a:r>
                <a:rPr lang="zh-CN" altLang="en-US" sz="2400" b="1" dirty="0" smtClean="0">
                  <a:latin typeface="幼圆" pitchFamily="49" charset="-122"/>
                  <a:ea typeface="幼圆" pitchFamily="49" charset="-122"/>
                </a:rPr>
                <a:t>西斯廷圣母</a:t>
              </a:r>
              <a:r>
                <a:rPr lang="en-US" altLang="zh-CN" sz="2400" b="1" dirty="0" smtClean="0">
                  <a:latin typeface="幼圆" pitchFamily="49" charset="-122"/>
                  <a:ea typeface="幼圆" pitchFamily="49" charset="-122"/>
                </a:rPr>
                <a:t>》</a:t>
              </a:r>
              <a:endParaRPr lang="zh-CN" altLang="en-US" sz="2400" b="1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0072" y="551723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幼圆" pitchFamily="49" charset="-122"/>
                  <a:ea typeface="幼圆" pitchFamily="49" charset="-122"/>
                </a:rPr>
                <a:t>意大利</a:t>
              </a:r>
              <a:endParaRPr lang="zh-CN" altLang="en-US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31060" y="542489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latin typeface="幼圆" pitchFamily="49" charset="-122"/>
                  <a:ea typeface="幼圆" pitchFamily="49" charset="-122"/>
                </a:rPr>
                <a:t>拉斐尔</a:t>
              </a:r>
              <a:endParaRPr lang="zh-CN" altLang="en-US" sz="2400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54306" y="586798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幼圆" pitchFamily="49" charset="-122"/>
                  <a:ea typeface="幼圆" pitchFamily="49" charset="-122"/>
                </a:rPr>
                <a:t>布面油画</a:t>
              </a:r>
              <a:endParaRPr lang="zh-CN" altLang="en-US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65932" y="5003884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幼圆" pitchFamily="49" charset="-122"/>
                  <a:ea typeface="幼圆" pitchFamily="49" charset="-122"/>
                </a:rPr>
                <a:t>1535-1534</a:t>
              </a:r>
              <a:r>
                <a:rPr lang="zh-CN" altLang="en-US" dirty="0" smtClean="0">
                  <a:latin typeface="幼圆" pitchFamily="49" charset="-122"/>
                  <a:ea typeface="幼圆" pitchFamily="49" charset="-122"/>
                </a:rPr>
                <a:t>年</a:t>
              </a:r>
              <a:endParaRPr lang="zh-CN" altLang="en-US" dirty="0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20072" y="586798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幼圆" pitchFamily="49" charset="-122"/>
                  <a:ea typeface="幼圆" pitchFamily="49" charset="-122"/>
                </a:rPr>
                <a:t>265cm*196cm</a:t>
              </a:r>
              <a:endParaRPr lang="zh-CN" altLang="en-US" dirty="0">
                <a:latin typeface="幼圆" pitchFamily="49" charset="-122"/>
                <a:ea typeface="幼圆" pitchFamily="49" charset="-122"/>
              </a:endParaRPr>
            </a:p>
          </p:txBody>
        </p:sp>
      </p:grpSp>
      <p:sp>
        <p:nvSpPr>
          <p:cNvPr id="18" name="等腰三角形 17"/>
          <p:cNvSpPr/>
          <p:nvPr/>
        </p:nvSpPr>
        <p:spPr>
          <a:xfrm>
            <a:off x="544191" y="1671191"/>
            <a:ext cx="4032448" cy="3240360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134997" y="1347155"/>
            <a:ext cx="2712602" cy="1420999"/>
            <a:chOff x="5134997" y="1347155"/>
            <a:chExt cx="2712602" cy="1420999"/>
          </a:xfrm>
        </p:grpSpPr>
        <p:sp>
          <p:nvSpPr>
            <p:cNvPr id="20" name="等腰三角形 19"/>
            <p:cNvSpPr/>
            <p:nvPr/>
          </p:nvSpPr>
          <p:spPr>
            <a:xfrm>
              <a:off x="5134997" y="1347155"/>
              <a:ext cx="805155" cy="64807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34997" y="2244934"/>
              <a:ext cx="27126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幼圆" pitchFamily="49" charset="-122"/>
                  <a:ea typeface="幼圆" pitchFamily="49" charset="-122"/>
                </a:rPr>
                <a:t>三 角 形 构 图</a:t>
              </a:r>
              <a:endParaRPr lang="zh-CN" altLang="en-US" sz="2800" b="1" dirty="0"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49341 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262" y="1347155"/>
            <a:ext cx="2712602" cy="1420999"/>
            <a:chOff x="5134997" y="1347155"/>
            <a:chExt cx="2712602" cy="1420999"/>
          </a:xfrm>
        </p:grpSpPr>
        <p:sp>
          <p:nvSpPr>
            <p:cNvPr id="6" name="等腰三角形 5"/>
            <p:cNvSpPr/>
            <p:nvPr/>
          </p:nvSpPr>
          <p:spPr>
            <a:xfrm>
              <a:off x="5134997" y="1347155"/>
              <a:ext cx="805155" cy="64807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34997" y="2244934"/>
              <a:ext cx="27126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幼圆" pitchFamily="49" charset="-122"/>
                  <a:ea typeface="幼圆" pitchFamily="49" charset="-122"/>
                </a:rPr>
                <a:t>三 角 形 构 图</a:t>
              </a:r>
              <a:endParaRPr lang="zh-CN" altLang="en-US" sz="2800" b="1" dirty="0"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137" y="764704"/>
            <a:ext cx="8861326" cy="117727"/>
            <a:chOff x="65137" y="764704"/>
            <a:chExt cx="8861326" cy="117727"/>
          </a:xfrm>
        </p:grpSpPr>
        <p:sp>
          <p:nvSpPr>
            <p:cNvPr id="9" name="圆角矩形 8"/>
            <p:cNvSpPr/>
            <p:nvPr/>
          </p:nvSpPr>
          <p:spPr>
            <a:xfrm flipV="1">
              <a:off x="755576" y="764704"/>
              <a:ext cx="8170887" cy="45719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 flipV="1">
              <a:off x="65137" y="836712"/>
              <a:ext cx="7243167" cy="4571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9720"/>
            <a:ext cx="3172445" cy="25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9" y="3068961"/>
            <a:ext cx="2926576" cy="3562062"/>
          </a:xfrm>
          <a:prstGeom prst="rect">
            <a:avLst/>
          </a:prstGeom>
        </p:spPr>
      </p:pic>
      <p:sp>
        <p:nvSpPr>
          <p:cNvPr id="13" name="等腰三角形 12"/>
          <p:cNvSpPr/>
          <p:nvPr/>
        </p:nvSpPr>
        <p:spPr>
          <a:xfrm>
            <a:off x="1264271" y="3314601"/>
            <a:ext cx="2515641" cy="2058615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82975"/>
            <a:ext cx="3686175" cy="228600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>
            <a:off x="5436096" y="4581128"/>
            <a:ext cx="2227609" cy="1728192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27984" y="306896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有崇高、坚实、稳定的感觉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元素">
  <a:themeElements>
    <a:clrScheme name="元素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元素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元素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1961</Words>
  <Application>WPS 演示</Application>
  <PresentationFormat>全屏显示(4:3)</PresentationFormat>
  <Paragraphs>303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5" baseType="lpstr">
      <vt:lpstr>Arial</vt:lpstr>
      <vt:lpstr>宋体</vt:lpstr>
      <vt:lpstr>Wingdings</vt:lpstr>
      <vt:lpstr>幼圆</vt:lpstr>
      <vt:lpstr>微软雅黑</vt:lpstr>
      <vt:lpstr>华文彩云</vt:lpstr>
      <vt:lpstr>Dotum</vt:lpstr>
      <vt:lpstr>Palatino Linotype</vt:lpstr>
      <vt:lpstr>Calibri</vt:lpstr>
      <vt:lpstr>华文行楷</vt:lpstr>
      <vt:lpstr>黑体</vt:lpstr>
      <vt:lpstr>元素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</dc:creator>
  <cp:lastModifiedBy>fangheng</cp:lastModifiedBy>
  <cp:revision>104</cp:revision>
  <dcterms:created xsi:type="dcterms:W3CDTF">2016-11-18T11:33:00Z</dcterms:created>
  <dcterms:modified xsi:type="dcterms:W3CDTF">2017-05-02T03:40:59Z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